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3"/>
  </p:notesMasterIdLst>
  <p:sldIdLst>
    <p:sldId id="256" r:id="rId2"/>
    <p:sldId id="384" r:id="rId3"/>
    <p:sldId id="292" r:id="rId4"/>
    <p:sldId id="293" r:id="rId5"/>
    <p:sldId id="294" r:id="rId6"/>
    <p:sldId id="295" r:id="rId7"/>
    <p:sldId id="402" r:id="rId8"/>
    <p:sldId id="257" r:id="rId9"/>
    <p:sldId id="339" r:id="rId10"/>
    <p:sldId id="401" r:id="rId11"/>
    <p:sldId id="317" r:id="rId12"/>
    <p:sldId id="259" r:id="rId13"/>
    <p:sldId id="262" r:id="rId14"/>
    <p:sldId id="313" r:id="rId15"/>
    <p:sldId id="314" r:id="rId16"/>
    <p:sldId id="422" r:id="rId17"/>
    <p:sldId id="315" r:id="rId18"/>
    <p:sldId id="260" r:id="rId19"/>
    <p:sldId id="323" r:id="rId20"/>
    <p:sldId id="328" r:id="rId21"/>
    <p:sldId id="327" r:id="rId22"/>
    <p:sldId id="356" r:id="rId23"/>
    <p:sldId id="263" r:id="rId24"/>
    <p:sldId id="410" r:id="rId25"/>
    <p:sldId id="411" r:id="rId26"/>
    <p:sldId id="412" r:id="rId27"/>
    <p:sldId id="413" r:id="rId28"/>
    <p:sldId id="414" r:id="rId29"/>
    <p:sldId id="415" r:id="rId30"/>
    <p:sldId id="416" r:id="rId31"/>
    <p:sldId id="417" r:id="rId32"/>
    <p:sldId id="409" r:id="rId33"/>
    <p:sldId id="418" r:id="rId34"/>
    <p:sldId id="421" r:id="rId35"/>
    <p:sldId id="419" r:id="rId36"/>
    <p:sldId id="420" r:id="rId37"/>
    <p:sldId id="423" r:id="rId38"/>
    <p:sldId id="357" r:id="rId39"/>
    <p:sldId id="270" r:id="rId40"/>
    <p:sldId id="358" r:id="rId41"/>
    <p:sldId id="280" r:id="rId42"/>
    <p:sldId id="326" r:id="rId43"/>
    <p:sldId id="281" r:id="rId44"/>
    <p:sldId id="325" r:id="rId45"/>
    <p:sldId id="403" r:id="rId46"/>
    <p:sldId id="318" r:id="rId47"/>
    <p:sldId id="404" r:id="rId48"/>
    <p:sldId id="278" r:id="rId49"/>
    <p:sldId id="405" r:id="rId50"/>
    <p:sldId id="319" r:id="rId51"/>
    <p:sldId id="407" r:id="rId52"/>
    <p:sldId id="266" r:id="rId53"/>
    <p:sldId id="408" r:id="rId54"/>
    <p:sldId id="320" r:id="rId55"/>
    <p:sldId id="268" r:id="rId56"/>
    <p:sldId id="406" r:id="rId57"/>
    <p:sldId id="279" r:id="rId58"/>
    <p:sldId id="321" r:id="rId59"/>
    <p:sldId id="316" r:id="rId60"/>
    <p:sldId id="399" r:id="rId61"/>
    <p:sldId id="400" r:id="rId62"/>
    <p:sldId id="385" r:id="rId63"/>
    <p:sldId id="261" r:id="rId64"/>
    <p:sldId id="340" r:id="rId65"/>
    <p:sldId id="342" r:id="rId66"/>
    <p:sldId id="397" r:id="rId67"/>
    <p:sldId id="343" r:id="rId68"/>
    <p:sldId id="345" r:id="rId69"/>
    <p:sldId id="398" r:id="rId70"/>
    <p:sldId id="265" r:id="rId71"/>
    <p:sldId id="346" r:id="rId72"/>
    <p:sldId id="267" r:id="rId73"/>
    <p:sldId id="347" r:id="rId74"/>
    <p:sldId id="348" r:id="rId75"/>
    <p:sldId id="349" r:id="rId76"/>
    <p:sldId id="350" r:id="rId77"/>
    <p:sldId id="269" r:id="rId78"/>
    <p:sldId id="353" r:id="rId79"/>
    <p:sldId id="424" r:id="rId80"/>
    <p:sldId id="354" r:id="rId81"/>
    <p:sldId id="355" r:id="rId82"/>
    <p:sldId id="352" r:id="rId83"/>
    <p:sldId id="425" r:id="rId84"/>
    <p:sldId id="324" r:id="rId85"/>
    <p:sldId id="386" r:id="rId86"/>
    <p:sldId id="351" r:id="rId87"/>
    <p:sldId id="387" r:id="rId88"/>
    <p:sldId id="895" r:id="rId89"/>
    <p:sldId id="896" r:id="rId90"/>
    <p:sldId id="897" r:id="rId91"/>
    <p:sldId id="1197" r:id="rId92"/>
    <p:sldId id="1198" r:id="rId93"/>
    <p:sldId id="1199" r:id="rId94"/>
    <p:sldId id="1200" r:id="rId95"/>
    <p:sldId id="1201" r:id="rId96"/>
    <p:sldId id="289" r:id="rId97"/>
    <p:sldId id="1195" r:id="rId98"/>
    <p:sldId id="1004" r:id="rId99"/>
    <p:sldId id="1005" r:id="rId100"/>
    <p:sldId id="388" r:id="rId101"/>
    <p:sldId id="389" r:id="rId102"/>
    <p:sldId id="390" r:id="rId103"/>
    <p:sldId id="391" r:id="rId104"/>
    <p:sldId id="392" r:id="rId105"/>
    <p:sldId id="393" r:id="rId106"/>
    <p:sldId id="394" r:id="rId107"/>
    <p:sldId id="395" r:id="rId108"/>
    <p:sldId id="396" r:id="rId109"/>
    <p:sldId id="264" r:id="rId110"/>
    <p:sldId id="329" r:id="rId111"/>
    <p:sldId id="330" r:id="rId112"/>
    <p:sldId id="282" r:id="rId113"/>
    <p:sldId id="283" r:id="rId114"/>
    <p:sldId id="284" r:id="rId115"/>
    <p:sldId id="285" r:id="rId116"/>
    <p:sldId id="286" r:id="rId117"/>
    <p:sldId id="287" r:id="rId118"/>
    <p:sldId id="272" r:id="rId119"/>
    <p:sldId id="297" r:id="rId120"/>
    <p:sldId id="298" r:id="rId121"/>
    <p:sldId id="296" r:id="rId122"/>
    <p:sldId id="258" r:id="rId123"/>
    <p:sldId id="273" r:id="rId124"/>
    <p:sldId id="299" r:id="rId125"/>
    <p:sldId id="300" r:id="rId126"/>
    <p:sldId id="301" r:id="rId127"/>
    <p:sldId id="302" r:id="rId128"/>
    <p:sldId id="303" r:id="rId129"/>
    <p:sldId id="304" r:id="rId130"/>
    <p:sldId id="305" r:id="rId131"/>
    <p:sldId id="306" r:id="rId132"/>
    <p:sldId id="307" r:id="rId133"/>
    <p:sldId id="308" r:id="rId134"/>
    <p:sldId id="309" r:id="rId135"/>
    <p:sldId id="310" r:id="rId136"/>
    <p:sldId id="311" r:id="rId137"/>
    <p:sldId id="312" r:id="rId138"/>
    <p:sldId id="274" r:id="rId139"/>
    <p:sldId id="275" r:id="rId140"/>
    <p:sldId id="276" r:id="rId141"/>
    <p:sldId id="277" r:id="rId142"/>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0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5" d="100"/>
          <a:sy n="75" d="100"/>
        </p:scale>
        <p:origin x="8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671E4974-9EEF-4259-B610-9E627525DB2C}" type="datetimeFigureOut">
              <a:rPr lang="en-IN" smtClean="0"/>
              <a:t>06-11-2024</a:t>
            </a:fld>
            <a:endParaRPr lang="en-IN"/>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92823" y="3271382"/>
            <a:ext cx="7942580" cy="267658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D389F22F-2D97-4E8D-AC23-4CDC6493C299}"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174D3-9086-2579-4DEF-52B0043A2427}"/>
            </a:ext>
          </a:extLst>
        </p:cNvPr>
        <p:cNvGrpSpPr/>
        <p:nvPr/>
      </p:nvGrpSpPr>
      <p:grpSpPr>
        <a:xfrm>
          <a:off x="0" y="0"/>
          <a:ext cx="0" cy="0"/>
          <a:chOff x="0" y="0"/>
          <a:chExt cx="0" cy="0"/>
        </a:xfrm>
      </p:grpSpPr>
      <p:sp>
        <p:nvSpPr>
          <p:cNvPr id="15362" name="Notes Placeholder">
            <a:extLst>
              <a:ext uri="{FF2B5EF4-FFF2-40B4-BE49-F238E27FC236}">
                <a16:creationId xmlns:a16="http://schemas.microsoft.com/office/drawing/2014/main" id="{FD7EA615-4018-9E1B-AF2C-A3E2658AE770}"/>
              </a:ext>
            </a:extLst>
          </p:cNvP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311970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306C-B045-274B-B56A-E26670708720}"/>
            </a:ext>
          </a:extLst>
        </p:cNvPr>
        <p:cNvGrpSpPr/>
        <p:nvPr/>
      </p:nvGrpSpPr>
      <p:grpSpPr>
        <a:xfrm>
          <a:off x="0" y="0"/>
          <a:ext cx="0" cy="0"/>
          <a:chOff x="0" y="0"/>
          <a:chExt cx="0" cy="0"/>
        </a:xfrm>
      </p:grpSpPr>
      <p:sp>
        <p:nvSpPr>
          <p:cNvPr id="21506" name="Notes Placeholder">
            <a:extLst>
              <a:ext uri="{FF2B5EF4-FFF2-40B4-BE49-F238E27FC236}">
                <a16:creationId xmlns:a16="http://schemas.microsoft.com/office/drawing/2014/main" id="{F107E5E5-DC73-1422-90F9-2E9B96B561F9}"/>
              </a:ext>
            </a:extLst>
          </p:cNvP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467761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2077787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6"/>
          <p:cNvSpPr>
            <a:spLocks noGrp="1" noChangeArrowheads="1"/>
          </p:cNvSpPr>
          <p:nvPr>
            <p:ph type="ftr" sz="quarter" idx="4"/>
          </p:nvPr>
        </p:nvSpPr>
        <p:spPr bwMode="auto"/>
        <p:txBody>
          <a:bodyPr wrap="square" numCol="1" anchorCtr="0" compatLnSpc="1"/>
          <a:lstStyle>
            <a:lvl1pPr>
              <a:defRPr>
                <a:solidFill>
                  <a:schemeClr val="tx1"/>
                </a:solidFill>
                <a:latin typeface="Corbel" panose="020B0503020204020204" pitchFamily="34" charset="0"/>
              </a:defRPr>
            </a:lvl1pPr>
            <a:lvl2pPr marL="756920" indent="-291465">
              <a:defRPr>
                <a:solidFill>
                  <a:schemeClr val="tx1"/>
                </a:solidFill>
                <a:latin typeface="Corbel" panose="020B0503020204020204" pitchFamily="34" charset="0"/>
              </a:defRPr>
            </a:lvl2pPr>
            <a:lvl3pPr marL="1164590" indent="-233045">
              <a:defRPr>
                <a:solidFill>
                  <a:schemeClr val="tx1"/>
                </a:solidFill>
                <a:latin typeface="Corbel" panose="020B0503020204020204" pitchFamily="34" charset="0"/>
              </a:defRPr>
            </a:lvl3pPr>
            <a:lvl4pPr marL="1630680" indent="-233045">
              <a:defRPr>
                <a:solidFill>
                  <a:schemeClr val="tx1"/>
                </a:solidFill>
                <a:latin typeface="Corbel" panose="020B0503020204020204" pitchFamily="34" charset="0"/>
              </a:defRPr>
            </a:lvl4pPr>
            <a:lvl5pPr marL="2096770" indent="-233045">
              <a:defRPr>
                <a:solidFill>
                  <a:schemeClr val="tx1"/>
                </a:solidFill>
                <a:latin typeface="Corbel" panose="020B0503020204020204" pitchFamily="34" charset="0"/>
              </a:defRPr>
            </a:lvl5pPr>
            <a:lvl6pPr marL="2562225" indent="-233045" fontAlgn="base">
              <a:spcBef>
                <a:spcPct val="0"/>
              </a:spcBef>
              <a:spcAft>
                <a:spcPct val="0"/>
              </a:spcAft>
              <a:defRPr>
                <a:solidFill>
                  <a:schemeClr val="tx1"/>
                </a:solidFill>
                <a:latin typeface="Corbel" panose="020B0503020204020204" pitchFamily="34" charset="0"/>
              </a:defRPr>
            </a:lvl6pPr>
            <a:lvl7pPr marL="3028315" indent="-233045" fontAlgn="base">
              <a:spcBef>
                <a:spcPct val="0"/>
              </a:spcBef>
              <a:spcAft>
                <a:spcPct val="0"/>
              </a:spcAft>
              <a:defRPr>
                <a:solidFill>
                  <a:schemeClr val="tx1"/>
                </a:solidFill>
                <a:latin typeface="Corbel" panose="020B0503020204020204" pitchFamily="34" charset="0"/>
              </a:defRPr>
            </a:lvl7pPr>
            <a:lvl8pPr marL="3494405" indent="-233045" fontAlgn="base">
              <a:spcBef>
                <a:spcPct val="0"/>
              </a:spcBef>
              <a:spcAft>
                <a:spcPct val="0"/>
              </a:spcAft>
              <a:defRPr>
                <a:solidFill>
                  <a:schemeClr val="tx1"/>
                </a:solidFill>
                <a:latin typeface="Corbel" panose="020B0503020204020204" pitchFamily="34" charset="0"/>
              </a:defRPr>
            </a:lvl8pPr>
            <a:lvl9pPr marL="3959860" indent="-233045" fontAlgn="base">
              <a:spcBef>
                <a:spcPct val="0"/>
              </a:spcBef>
              <a:spcAft>
                <a:spcPct val="0"/>
              </a:spcAft>
              <a:defRPr>
                <a:solidFill>
                  <a:schemeClr val="tx1"/>
                </a:solidFill>
                <a:latin typeface="Corbel" panose="020B0503020204020204" pitchFamily="34" charset="0"/>
              </a:defRPr>
            </a:lvl9pPr>
          </a:lstStyle>
          <a:p>
            <a:pPr fontAlgn="base">
              <a:spcBef>
                <a:spcPct val="0"/>
              </a:spcBef>
              <a:spcAft>
                <a:spcPct val="0"/>
              </a:spcAft>
              <a:defRPr/>
            </a:pPr>
            <a:r>
              <a:rPr lang="en-US" altLang="en-US">
                <a:latin typeface="Times New Roman" panose="02020603050405020304" pitchFamily="18" charset="0"/>
              </a:rPr>
              <a:t>1.#</a:t>
            </a:r>
          </a:p>
        </p:txBody>
      </p:sp>
      <p:sp>
        <p:nvSpPr>
          <p:cNvPr id="7782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latin typeface="Times"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6"/>
          <p:cNvSpPr>
            <a:spLocks noGrp="1" noChangeArrowheads="1"/>
          </p:cNvSpPr>
          <p:nvPr>
            <p:ph type="ftr" sz="quarter" idx="4"/>
          </p:nvPr>
        </p:nvSpPr>
        <p:spPr bwMode="auto"/>
        <p:txBody>
          <a:bodyPr wrap="square" numCol="1" anchorCtr="0" compatLnSpc="1"/>
          <a:lstStyle>
            <a:lvl1pPr>
              <a:defRPr>
                <a:solidFill>
                  <a:schemeClr val="tx1"/>
                </a:solidFill>
                <a:latin typeface="Corbel" panose="020B0503020204020204" pitchFamily="34" charset="0"/>
              </a:defRPr>
            </a:lvl1pPr>
            <a:lvl2pPr marL="756920" indent="-291465">
              <a:defRPr>
                <a:solidFill>
                  <a:schemeClr val="tx1"/>
                </a:solidFill>
                <a:latin typeface="Corbel" panose="020B0503020204020204" pitchFamily="34" charset="0"/>
              </a:defRPr>
            </a:lvl2pPr>
            <a:lvl3pPr marL="1164590" indent="-233045">
              <a:defRPr>
                <a:solidFill>
                  <a:schemeClr val="tx1"/>
                </a:solidFill>
                <a:latin typeface="Corbel" panose="020B0503020204020204" pitchFamily="34" charset="0"/>
              </a:defRPr>
            </a:lvl3pPr>
            <a:lvl4pPr marL="1630680" indent="-233045">
              <a:defRPr>
                <a:solidFill>
                  <a:schemeClr val="tx1"/>
                </a:solidFill>
                <a:latin typeface="Corbel" panose="020B0503020204020204" pitchFamily="34" charset="0"/>
              </a:defRPr>
            </a:lvl4pPr>
            <a:lvl5pPr marL="2096770" indent="-233045">
              <a:defRPr>
                <a:solidFill>
                  <a:schemeClr val="tx1"/>
                </a:solidFill>
                <a:latin typeface="Corbel" panose="020B0503020204020204" pitchFamily="34" charset="0"/>
              </a:defRPr>
            </a:lvl5pPr>
            <a:lvl6pPr marL="2562225" indent="-233045" fontAlgn="base">
              <a:spcBef>
                <a:spcPct val="0"/>
              </a:spcBef>
              <a:spcAft>
                <a:spcPct val="0"/>
              </a:spcAft>
              <a:defRPr>
                <a:solidFill>
                  <a:schemeClr val="tx1"/>
                </a:solidFill>
                <a:latin typeface="Corbel" panose="020B0503020204020204" pitchFamily="34" charset="0"/>
              </a:defRPr>
            </a:lvl6pPr>
            <a:lvl7pPr marL="3028315" indent="-233045" fontAlgn="base">
              <a:spcBef>
                <a:spcPct val="0"/>
              </a:spcBef>
              <a:spcAft>
                <a:spcPct val="0"/>
              </a:spcAft>
              <a:defRPr>
                <a:solidFill>
                  <a:schemeClr val="tx1"/>
                </a:solidFill>
                <a:latin typeface="Corbel" panose="020B0503020204020204" pitchFamily="34" charset="0"/>
              </a:defRPr>
            </a:lvl7pPr>
            <a:lvl8pPr marL="3494405" indent="-233045" fontAlgn="base">
              <a:spcBef>
                <a:spcPct val="0"/>
              </a:spcBef>
              <a:spcAft>
                <a:spcPct val="0"/>
              </a:spcAft>
              <a:defRPr>
                <a:solidFill>
                  <a:schemeClr val="tx1"/>
                </a:solidFill>
                <a:latin typeface="Corbel" panose="020B0503020204020204" pitchFamily="34" charset="0"/>
              </a:defRPr>
            </a:lvl8pPr>
            <a:lvl9pPr marL="3959860" indent="-233045" fontAlgn="base">
              <a:spcBef>
                <a:spcPct val="0"/>
              </a:spcBef>
              <a:spcAft>
                <a:spcPct val="0"/>
              </a:spcAft>
              <a:defRPr>
                <a:solidFill>
                  <a:schemeClr val="tx1"/>
                </a:solidFill>
                <a:latin typeface="Corbel" panose="020B0503020204020204" pitchFamily="34" charset="0"/>
              </a:defRPr>
            </a:lvl9pPr>
          </a:lstStyle>
          <a:p>
            <a:pPr fontAlgn="base">
              <a:spcBef>
                <a:spcPct val="0"/>
              </a:spcBef>
              <a:spcAft>
                <a:spcPct val="0"/>
              </a:spcAft>
              <a:defRPr/>
            </a:pPr>
            <a:r>
              <a:rPr lang="en-US" altLang="en-US">
                <a:latin typeface="Times New Roman" panose="02020603050405020304" pitchFamily="18" charset="0"/>
              </a:rPr>
              <a:t>1.#</a:t>
            </a:r>
          </a:p>
        </p:txBody>
      </p:sp>
      <p:sp>
        <p:nvSpPr>
          <p:cNvPr id="7987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latin typeface="Times"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6"/>
          <p:cNvSpPr>
            <a:spLocks noGrp="1" noChangeArrowheads="1"/>
          </p:cNvSpPr>
          <p:nvPr>
            <p:ph type="ftr" sz="quarter" idx="4"/>
          </p:nvPr>
        </p:nvSpPr>
        <p:spPr bwMode="auto"/>
        <p:txBody>
          <a:bodyPr wrap="square" numCol="1" anchorCtr="0" compatLnSpc="1"/>
          <a:lstStyle>
            <a:lvl1pPr>
              <a:defRPr>
                <a:solidFill>
                  <a:schemeClr val="tx1"/>
                </a:solidFill>
                <a:latin typeface="Corbel" panose="020B0503020204020204" pitchFamily="34" charset="0"/>
              </a:defRPr>
            </a:lvl1pPr>
            <a:lvl2pPr marL="756920" indent="-291465">
              <a:defRPr>
                <a:solidFill>
                  <a:schemeClr val="tx1"/>
                </a:solidFill>
                <a:latin typeface="Corbel" panose="020B0503020204020204" pitchFamily="34" charset="0"/>
              </a:defRPr>
            </a:lvl2pPr>
            <a:lvl3pPr marL="1164590" indent="-233045">
              <a:defRPr>
                <a:solidFill>
                  <a:schemeClr val="tx1"/>
                </a:solidFill>
                <a:latin typeface="Corbel" panose="020B0503020204020204" pitchFamily="34" charset="0"/>
              </a:defRPr>
            </a:lvl3pPr>
            <a:lvl4pPr marL="1630680" indent="-233045">
              <a:defRPr>
                <a:solidFill>
                  <a:schemeClr val="tx1"/>
                </a:solidFill>
                <a:latin typeface="Corbel" panose="020B0503020204020204" pitchFamily="34" charset="0"/>
              </a:defRPr>
            </a:lvl4pPr>
            <a:lvl5pPr marL="2096770" indent="-233045">
              <a:defRPr>
                <a:solidFill>
                  <a:schemeClr val="tx1"/>
                </a:solidFill>
                <a:latin typeface="Corbel" panose="020B0503020204020204" pitchFamily="34" charset="0"/>
              </a:defRPr>
            </a:lvl5pPr>
            <a:lvl6pPr marL="2562225" indent="-233045" fontAlgn="base">
              <a:spcBef>
                <a:spcPct val="0"/>
              </a:spcBef>
              <a:spcAft>
                <a:spcPct val="0"/>
              </a:spcAft>
              <a:defRPr>
                <a:solidFill>
                  <a:schemeClr val="tx1"/>
                </a:solidFill>
                <a:latin typeface="Corbel" panose="020B0503020204020204" pitchFamily="34" charset="0"/>
              </a:defRPr>
            </a:lvl6pPr>
            <a:lvl7pPr marL="3028315" indent="-233045" fontAlgn="base">
              <a:spcBef>
                <a:spcPct val="0"/>
              </a:spcBef>
              <a:spcAft>
                <a:spcPct val="0"/>
              </a:spcAft>
              <a:defRPr>
                <a:solidFill>
                  <a:schemeClr val="tx1"/>
                </a:solidFill>
                <a:latin typeface="Corbel" panose="020B0503020204020204" pitchFamily="34" charset="0"/>
              </a:defRPr>
            </a:lvl7pPr>
            <a:lvl8pPr marL="3494405" indent="-233045" fontAlgn="base">
              <a:spcBef>
                <a:spcPct val="0"/>
              </a:spcBef>
              <a:spcAft>
                <a:spcPct val="0"/>
              </a:spcAft>
              <a:defRPr>
                <a:solidFill>
                  <a:schemeClr val="tx1"/>
                </a:solidFill>
                <a:latin typeface="Corbel" panose="020B0503020204020204" pitchFamily="34" charset="0"/>
              </a:defRPr>
            </a:lvl8pPr>
            <a:lvl9pPr marL="3959860" indent="-233045" fontAlgn="base">
              <a:spcBef>
                <a:spcPct val="0"/>
              </a:spcBef>
              <a:spcAft>
                <a:spcPct val="0"/>
              </a:spcAft>
              <a:defRPr>
                <a:solidFill>
                  <a:schemeClr val="tx1"/>
                </a:solidFill>
                <a:latin typeface="Corbel" panose="020B0503020204020204" pitchFamily="34" charset="0"/>
              </a:defRPr>
            </a:lvl9pPr>
          </a:lstStyle>
          <a:p>
            <a:pPr fontAlgn="base">
              <a:spcBef>
                <a:spcPct val="0"/>
              </a:spcBef>
              <a:spcAft>
                <a:spcPct val="0"/>
              </a:spcAft>
              <a:defRPr/>
            </a:pPr>
            <a:r>
              <a:rPr lang="en-US" altLang="en-US">
                <a:latin typeface="Times New Roman" panose="02020603050405020304" pitchFamily="18" charset="0"/>
              </a:rPr>
              <a:t>1.#</a:t>
            </a:r>
          </a:p>
        </p:txBody>
      </p:sp>
      <p:sp>
        <p:nvSpPr>
          <p:cNvPr id="8192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latin typeface="Times"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3825286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p:nvPr/>
        </p:nvSpPr>
        <p:spPr>
          <a:xfrm>
            <a:off x="0" y="8608814"/>
            <a:ext cx="3226673" cy="453178"/>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panose="02020603050405020304"/>
              <a:buNone/>
            </a:pPr>
            <a:r>
              <a:rPr lang="en-US" sz="1200" b="0" i="0" u="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p>
        </p:txBody>
      </p:sp>
      <p:sp>
        <p:nvSpPr>
          <p:cNvPr id="184" name="Google Shape;184;p10:notes"/>
          <p:cNvSpPr>
            <a:spLocks noGrp="1" noRot="1" noChangeAspect="1"/>
          </p:cNvSpPr>
          <p:nvPr>
            <p:ph type="sldImg" idx="2"/>
          </p:nvPr>
        </p:nvSpPr>
        <p:spPr>
          <a:xfrm>
            <a:off x="701675" y="679450"/>
            <a:ext cx="6043613" cy="3398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10:notes"/>
          <p:cNvSpPr txBox="1">
            <a:spLocks noGrp="1"/>
          </p:cNvSpPr>
          <p:nvPr>
            <p:ph type="body" idx="1"/>
          </p:nvPr>
        </p:nvSpPr>
        <p:spPr>
          <a:xfrm>
            <a:off x="744617" y="4305194"/>
            <a:ext cx="5956935" cy="407860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txBox="1"/>
          <p:nvPr/>
        </p:nvSpPr>
        <p:spPr>
          <a:xfrm>
            <a:off x="0" y="8608814"/>
            <a:ext cx="3226673" cy="453178"/>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panose="02020603050405020304"/>
              <a:buNone/>
            </a:pPr>
            <a:r>
              <a:rPr lang="en-US" sz="1200" b="0" i="0" u="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p>
        </p:txBody>
      </p:sp>
      <p:sp>
        <p:nvSpPr>
          <p:cNvPr id="194" name="Google Shape;194;p11:notes"/>
          <p:cNvSpPr>
            <a:spLocks noGrp="1" noRot="1" noChangeAspect="1"/>
          </p:cNvSpPr>
          <p:nvPr>
            <p:ph type="sldImg" idx="2"/>
          </p:nvPr>
        </p:nvSpPr>
        <p:spPr>
          <a:xfrm>
            <a:off x="701675" y="679450"/>
            <a:ext cx="6043613" cy="3398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 name="Google Shape;195;p11:notes"/>
          <p:cNvSpPr txBox="1">
            <a:spLocks noGrp="1"/>
          </p:cNvSpPr>
          <p:nvPr>
            <p:ph type="body" idx="1"/>
          </p:nvPr>
        </p:nvSpPr>
        <p:spPr>
          <a:xfrm>
            <a:off x="744617" y="4305194"/>
            <a:ext cx="5956935" cy="407860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p:nvPr/>
        </p:nvSpPr>
        <p:spPr>
          <a:xfrm>
            <a:off x="0" y="8608814"/>
            <a:ext cx="3226673" cy="453178"/>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panose="02020603050405020304"/>
              <a:buNone/>
            </a:pPr>
            <a:r>
              <a:rPr lang="en-US" sz="1200" b="0" i="0" u="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p>
        </p:txBody>
      </p:sp>
      <p:sp>
        <p:nvSpPr>
          <p:cNvPr id="210" name="Google Shape;210;p12:notes"/>
          <p:cNvSpPr>
            <a:spLocks noGrp="1" noRot="1" noChangeAspect="1"/>
          </p:cNvSpPr>
          <p:nvPr>
            <p:ph type="sldImg" idx="2"/>
          </p:nvPr>
        </p:nvSpPr>
        <p:spPr>
          <a:xfrm>
            <a:off x="701675" y="679450"/>
            <a:ext cx="6043613" cy="3398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2:notes"/>
          <p:cNvSpPr txBox="1">
            <a:spLocks noGrp="1"/>
          </p:cNvSpPr>
          <p:nvPr>
            <p:ph type="body" idx="1"/>
          </p:nvPr>
        </p:nvSpPr>
        <p:spPr>
          <a:xfrm>
            <a:off x="744617" y="4305194"/>
            <a:ext cx="5956935" cy="407860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p:nvPr/>
        </p:nvSpPr>
        <p:spPr>
          <a:xfrm>
            <a:off x="0" y="8608814"/>
            <a:ext cx="3226673" cy="453178"/>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Times New Roman" panose="02020603050405020304"/>
              <a:buNone/>
            </a:pPr>
            <a:r>
              <a:rPr lang="en-US" sz="1200" b="0" i="0" u="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p>
        </p:txBody>
      </p:sp>
      <p:sp>
        <p:nvSpPr>
          <p:cNvPr id="228" name="Google Shape;228;p13:notes"/>
          <p:cNvSpPr>
            <a:spLocks noGrp="1" noRot="1" noChangeAspect="1"/>
          </p:cNvSpPr>
          <p:nvPr>
            <p:ph type="sldImg" idx="2"/>
          </p:nvPr>
        </p:nvSpPr>
        <p:spPr>
          <a:xfrm>
            <a:off x="701675" y="679450"/>
            <a:ext cx="6043613" cy="3398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13:notes"/>
          <p:cNvSpPr txBox="1">
            <a:spLocks noGrp="1"/>
          </p:cNvSpPr>
          <p:nvPr>
            <p:ph type="body" idx="1"/>
          </p:nvPr>
        </p:nvSpPr>
        <p:spPr>
          <a:xfrm>
            <a:off x="744617" y="4305194"/>
            <a:ext cx="5956935" cy="407860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4:notes"/>
          <p:cNvSpPr>
            <a:spLocks noGrp="1" noRot="1" noChangeAspect="1"/>
          </p:cNvSpPr>
          <p:nvPr>
            <p:ph type="sldImg" idx="2"/>
          </p:nvPr>
        </p:nvSpPr>
        <p:spPr>
          <a:xfrm>
            <a:off x="701675" y="679450"/>
            <a:ext cx="6043613" cy="3398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p14:notes"/>
          <p:cNvSpPr txBox="1">
            <a:spLocks noGrp="1"/>
          </p:cNvSpPr>
          <p:nvPr>
            <p:ph type="body" idx="1"/>
          </p:nvPr>
        </p:nvSpPr>
        <p:spPr>
          <a:xfrm>
            <a:off x="744617" y="4305194"/>
            <a:ext cx="5956935" cy="407860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90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latin typeface="Times"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latin typeface="Times"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2629434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9DF33-E6FD-4CC3-BD6F-4C5C534D6ADF}" type="slidenum">
              <a:rPr lang="en-US" smtClean="0"/>
              <a:t>129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3824105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dirty="0"/>
          </a:p>
        </p:txBody>
      </p:sp>
    </p:spTree>
    <p:extLst>
      <p:ext uri="{BB962C8B-B14F-4D97-AF65-F5344CB8AC3E}">
        <p14:creationId xmlns:p14="http://schemas.microsoft.com/office/powerpoint/2010/main" val="1540996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460668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F6DCB-B5AB-218B-84A0-C320AAA6C311}"/>
            </a:ext>
          </a:extLst>
        </p:cNvPr>
        <p:cNvGrpSpPr/>
        <p:nvPr/>
      </p:nvGrpSpPr>
      <p:grpSpPr>
        <a:xfrm>
          <a:off x="0" y="0"/>
          <a:ext cx="0" cy="0"/>
          <a:chOff x="0" y="0"/>
          <a:chExt cx="0" cy="0"/>
        </a:xfrm>
      </p:grpSpPr>
      <p:sp>
        <p:nvSpPr>
          <p:cNvPr id="54274" name="Notes Placeholder">
            <a:extLst>
              <a:ext uri="{FF2B5EF4-FFF2-40B4-BE49-F238E27FC236}">
                <a16:creationId xmlns:a16="http://schemas.microsoft.com/office/drawing/2014/main" id="{865F8CC0-1DBA-5B9B-0F1B-FADE002CB1CA}"/>
              </a:ext>
            </a:extLst>
          </p:cNvP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dirty="0"/>
          </a:p>
        </p:txBody>
      </p:sp>
    </p:spTree>
    <p:extLst>
      <p:ext uri="{BB962C8B-B14F-4D97-AF65-F5344CB8AC3E}">
        <p14:creationId xmlns:p14="http://schemas.microsoft.com/office/powerpoint/2010/main" val="3772444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Notes Placeholder"/>
          <p:cNvSpPr>
            <a:spLocks noGrp="1" noChangeArrowheads="1"/>
          </p:cNvSpPr>
          <p:nvPr>
            <p:ph type="body" idx="1"/>
          </p:nvPr>
        </p:nvSpPr>
        <p:spPr bwMode="auto">
          <a:xfrm>
            <a:off x="-2147483648" y="-1596445309"/>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5" name="bk object 16"/>
          <p:cNvSpPr>
            <a:spLocks noChangeArrowheads="1"/>
          </p:cNvSpPr>
          <p:nvPr/>
        </p:nvSpPr>
        <p:spPr bwMode="auto">
          <a:xfrm>
            <a:off x="803448" y="1306768"/>
            <a:ext cx="4132017" cy="176261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2870"/>
          </a:p>
        </p:txBody>
      </p:sp>
      <p:sp>
        <p:nvSpPr>
          <p:cNvPr id="6" name="bk object 17"/>
          <p:cNvSpPr>
            <a:spLocks noChangeArrowheads="1"/>
          </p:cNvSpPr>
          <p:nvPr/>
        </p:nvSpPr>
        <p:spPr bwMode="auto">
          <a:xfrm>
            <a:off x="6159766" y="3464455"/>
            <a:ext cx="3252050" cy="282626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2870"/>
          </a:p>
        </p:txBody>
      </p:sp>
      <p:sp>
        <p:nvSpPr>
          <p:cNvPr id="7" name="bk object 18"/>
          <p:cNvSpPr/>
          <p:nvPr/>
        </p:nvSpPr>
        <p:spPr bwMode="auto">
          <a:xfrm>
            <a:off x="841708" y="1375146"/>
            <a:ext cx="10502209"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2" name="Holder 2"/>
          <p:cNvSpPr>
            <a:spLocks noGrp="1"/>
          </p:cNvSpPr>
          <p:nvPr>
            <p:ph type="title"/>
          </p:nvPr>
        </p:nvSpPr>
        <p:spPr/>
        <p:txBody>
          <a:bodyPr/>
          <a:lstStyle>
            <a:lvl1pPr>
              <a:defRPr sz="4150" b="1" i="0">
                <a:solidFill>
                  <a:srgbClr val="161616"/>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610238" y="1577340"/>
            <a:ext cx="5309067" cy="4526280"/>
          </a:xfrm>
          <a:prstGeom prst="rect">
            <a:avLst/>
          </a:prstGeom>
        </p:spPr>
        <p:txBody>
          <a:bodyPr/>
          <a:lstStyle>
            <a:lvl1pPr>
              <a:defRPr/>
            </a:lvl1pPr>
          </a:lstStyle>
          <a:p>
            <a:endParaRPr/>
          </a:p>
        </p:txBody>
      </p:sp>
      <p:sp>
        <p:nvSpPr>
          <p:cNvPr id="4" name="Holder 4"/>
          <p:cNvSpPr>
            <a:spLocks noGrp="1"/>
          </p:cNvSpPr>
          <p:nvPr>
            <p:ph sz="half" idx="3"/>
          </p:nvPr>
        </p:nvSpPr>
        <p:spPr>
          <a:xfrm>
            <a:off x="6285448" y="1577340"/>
            <a:ext cx="5309067" cy="4526280"/>
          </a:xfrm>
          <a:prstGeom prst="rect">
            <a:avLst/>
          </a:prstGeom>
        </p:spPr>
        <p:txBody>
          <a:bodyPr/>
          <a:lstStyle>
            <a:lvl1pPr>
              <a:defRPr/>
            </a:lvl1pPr>
          </a:lstStyle>
          <a:p>
            <a:endParaRPr/>
          </a:p>
        </p:txBody>
      </p:sp>
      <p:sp>
        <p:nvSpPr>
          <p:cNvPr id="8" name="Holder 5"/>
          <p:cNvSpPr>
            <a:spLocks noGrp="1"/>
          </p:cNvSpPr>
          <p:nvPr>
            <p:ph type="ftr" sz="quarter" idx="10"/>
          </p:nvPr>
        </p:nvSpPr>
        <p:spPr/>
        <p:txBody>
          <a:bodyPr/>
          <a:lstStyle>
            <a:lvl1pPr>
              <a:defRPr sz="3590" b="1" i="0" dirty="0">
                <a:solidFill>
                  <a:srgbClr val="133111"/>
                </a:solidFill>
                <a:latin typeface="Times New Roman" panose="02020603050405020304"/>
                <a:cs typeface="Times New Roman" panose="02020603050405020304"/>
              </a:defRPr>
            </a:lvl1pPr>
          </a:lstStyle>
          <a:p>
            <a:pPr>
              <a:defRPr/>
            </a:pPr>
            <a:r>
              <a:rPr lang="en-US"/>
              <a:t>Integrating LoRaWAN and Geospatial Technologies for Next-Generation Smart Cities</a:t>
            </a:r>
            <a:endParaRPr lang="en-IN" sz="3190" b="0">
              <a:solidFill>
                <a:srgbClr val="727772"/>
              </a:solidFill>
            </a:endParaRPr>
          </a:p>
        </p:txBody>
      </p:sp>
      <p:sp>
        <p:nvSpPr>
          <p:cNvPr id="9" name="Holder 6"/>
          <p:cNvSpPr>
            <a:spLocks noGrp="1"/>
          </p:cNvSpPr>
          <p:nvPr>
            <p:ph type="dt" sz="half" idx="11"/>
          </p:nvPr>
        </p:nvSpPr>
        <p:spPr/>
        <p:txBody>
          <a:bodyPr/>
          <a:lstStyle>
            <a:lvl1pPr algn="l">
              <a:defRPr>
                <a:solidFill>
                  <a:schemeClr val="tx1">
                    <a:tint val="75000"/>
                  </a:schemeClr>
                </a:solidFill>
              </a:defRPr>
            </a:lvl1pPr>
          </a:lstStyle>
          <a:p>
            <a:pPr>
              <a:defRPr/>
            </a:pPr>
            <a:r>
              <a:rPr lang="en-US"/>
              <a:t>06-11-2024</a:t>
            </a:r>
          </a:p>
        </p:txBody>
      </p:sp>
      <p:sp>
        <p:nvSpPr>
          <p:cNvPr id="10" name="Holder 7"/>
          <p:cNvSpPr>
            <a:spLocks noGrp="1"/>
          </p:cNvSpPr>
          <p:nvPr>
            <p:ph type="sldNum" sz="quarter" idx="12"/>
          </p:nvPr>
        </p:nvSpPr>
        <p:spPr/>
        <p:txBody>
          <a:bodyPr/>
          <a:lstStyle>
            <a:lvl1pPr algn="r">
              <a:defRPr>
                <a:solidFill>
                  <a:schemeClr val="tx1">
                    <a:tint val="75000"/>
                  </a:schemeClr>
                </a:solidFill>
              </a:defRPr>
            </a:lvl1pPr>
          </a:lstStyle>
          <a:p>
            <a:pPr>
              <a:defRPr/>
            </a:pPr>
            <a:fld id="{211CFB6B-6DB5-419A-9695-F9325BEA1529}"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06-11-2024</a:t>
            </a:r>
            <a:endParaRPr lang="en-IN"/>
          </a:p>
        </p:txBody>
      </p:sp>
      <p:sp>
        <p:nvSpPr>
          <p:cNvPr id="6" name="Footer Placeholder 5"/>
          <p:cNvSpPr>
            <a:spLocks noGrp="1"/>
          </p:cNvSpPr>
          <p:nvPr>
            <p:ph type="ftr" sz="quarter" idx="11"/>
          </p:nvPr>
        </p:nvSpPr>
        <p:spPr/>
        <p:txBody>
          <a:bodyPr/>
          <a:lstStyle/>
          <a:p>
            <a:r>
              <a:rPr lang="en-US"/>
              <a:t>Integrating LoRaWAN and Geospatial Technologies for Next-Generation Smart Cities</a:t>
            </a:r>
            <a:endParaRPr lang="en-IN"/>
          </a:p>
        </p:txBody>
      </p:sp>
      <p:sp>
        <p:nvSpPr>
          <p:cNvPr id="7" name="Slide Number Placeholder 6"/>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06-11-2024</a:t>
            </a:r>
            <a:endParaRPr lang="en-IN"/>
          </a:p>
        </p:txBody>
      </p:sp>
      <p:sp>
        <p:nvSpPr>
          <p:cNvPr id="8" name="Footer Placeholder 7"/>
          <p:cNvSpPr>
            <a:spLocks noGrp="1"/>
          </p:cNvSpPr>
          <p:nvPr>
            <p:ph type="ftr" sz="quarter" idx="11"/>
          </p:nvPr>
        </p:nvSpPr>
        <p:spPr/>
        <p:txBody>
          <a:bodyPr/>
          <a:lstStyle/>
          <a:p>
            <a:r>
              <a:rPr lang="en-US"/>
              <a:t>Integrating LoRaWAN and Geospatial Technologies for Next-Generation Smart Cities</a:t>
            </a:r>
            <a:endParaRPr lang="en-IN"/>
          </a:p>
        </p:txBody>
      </p:sp>
      <p:sp>
        <p:nvSpPr>
          <p:cNvPr id="9" name="Slide Number Placeholder 8"/>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4" name="Slide Number Placeholder 3"/>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06-11-2024</a:t>
            </a:r>
            <a:endParaRPr lang="en-IN"/>
          </a:p>
        </p:txBody>
      </p:sp>
      <p:sp>
        <p:nvSpPr>
          <p:cNvPr id="6" name="Footer Placeholder 5"/>
          <p:cNvSpPr>
            <a:spLocks noGrp="1"/>
          </p:cNvSpPr>
          <p:nvPr>
            <p:ph type="ftr" sz="quarter" idx="11"/>
          </p:nvPr>
        </p:nvSpPr>
        <p:spPr/>
        <p:txBody>
          <a:bodyPr/>
          <a:lstStyle/>
          <a:p>
            <a:r>
              <a:rPr lang="en-US"/>
              <a:t>Integrating LoRaWAN and Geospatial Technologies for Next-Generation Smart Cities</a:t>
            </a:r>
            <a:endParaRPr lang="en-IN"/>
          </a:p>
        </p:txBody>
      </p:sp>
      <p:sp>
        <p:nvSpPr>
          <p:cNvPr id="7" name="Slide Number Placeholder 6"/>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06-11-2024</a:t>
            </a:r>
            <a:endParaRPr lang="en-IN"/>
          </a:p>
        </p:txBody>
      </p:sp>
      <p:sp>
        <p:nvSpPr>
          <p:cNvPr id="6" name="Footer Placeholder 5"/>
          <p:cNvSpPr>
            <a:spLocks noGrp="1"/>
          </p:cNvSpPr>
          <p:nvPr>
            <p:ph type="ftr" sz="quarter" idx="11"/>
          </p:nvPr>
        </p:nvSpPr>
        <p:spPr/>
        <p:txBody>
          <a:bodyPr/>
          <a:lstStyle/>
          <a:p>
            <a:r>
              <a:rPr lang="en-US"/>
              <a:t>Integrating LoRaWAN and Geospatial Technologies for Next-Generation Smart Cities</a:t>
            </a:r>
            <a:endParaRPr lang="en-IN"/>
          </a:p>
        </p:txBody>
      </p:sp>
      <p:sp>
        <p:nvSpPr>
          <p:cNvPr id="7" name="Slide Number Placeholder 6"/>
          <p:cNvSpPr>
            <a:spLocks noGrp="1"/>
          </p:cNvSpPr>
          <p:nvPr>
            <p:ph type="sldNum" sz="quarter" idx="12"/>
          </p:nvPr>
        </p:nvSpPr>
        <p:spPr/>
        <p:txBody>
          <a:bodyPr/>
          <a:lstStyle/>
          <a:p>
            <a:fld id="{873F5F97-BAC6-4B68-A64C-E81C15EA068D}"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06-11-2024</a:t>
            </a:r>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Integrating LoRaWAN and Geospatial Technologies for Next-Generation Smart Cities</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3F5F97-BAC6-4B68-A64C-E81C15EA068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6.xml"/><Relationship Id="rId4" Type="http://schemas.openxmlformats.org/officeDocument/2006/relationships/image" Target="../media/image102.jpeg"/></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hyperlink" Target="http://www.actility.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www.resiot.i/" TargetMode="External"/><Relationship Id="rId5" Type="http://schemas.openxmlformats.org/officeDocument/2006/relationships/hyperlink" Target="http://everynet.com/" TargetMode="External"/><Relationship Id="rId4" Type="http://schemas.openxmlformats.org/officeDocument/2006/relationships/hyperlink" Target="http://www.loraserver.i/"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5.png"/><Relationship Id="rId4" Type="http://schemas.openxmlformats.org/officeDocument/2006/relationships/image" Target="../media/image11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1.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www.youtube.com/@geospatialmedia" TargetMode="External"/><Relationship Id="rId4" Type="http://schemas.openxmlformats.org/officeDocument/2006/relationships/image" Target="../media/image132.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3.png"/></Relationships>
</file>

<file path=ppt/slides/_rels/slide1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18" Type="http://schemas.openxmlformats.org/officeDocument/2006/relationships/image" Target="../media/image23.jpe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02023" y="863487"/>
            <a:ext cx="6337689" cy="5131025"/>
          </a:xfrm>
          <a:prstGeom prst="rect">
            <a:avLst/>
          </a:prstGeom>
        </p:spPr>
      </p:pic>
      <p:sp>
        <p:nvSpPr>
          <p:cNvPr id="7" name="Rectangle 6"/>
          <p:cNvSpPr/>
          <p:nvPr/>
        </p:nvSpPr>
        <p:spPr>
          <a:xfrm>
            <a:off x="6839712" y="100584"/>
            <a:ext cx="5459086" cy="2554545"/>
          </a:xfrm>
          <a:prstGeom prst="rect">
            <a:avLst/>
          </a:prstGeom>
          <a:noFill/>
        </p:spPr>
        <p:txBody>
          <a:bodyPr wrap="square" lIns="91440" tIns="45720" rIns="91440" bIns="45720">
            <a:spAutoFit/>
          </a:bodyPr>
          <a:lstStyle/>
          <a:p>
            <a:pPr algn="ctr"/>
            <a:r>
              <a:rPr lang="en-US" sz="3200" b="1" dirty="0"/>
              <a:t>Integrating </a:t>
            </a:r>
            <a:r>
              <a:rPr lang="en-US" sz="3200" b="1" dirty="0" err="1"/>
              <a:t>LoRaWAN</a:t>
            </a:r>
            <a:r>
              <a:rPr lang="en-US" sz="3200" b="1" dirty="0"/>
              <a:t> </a:t>
            </a:r>
          </a:p>
          <a:p>
            <a:pPr algn="ctr"/>
            <a:r>
              <a:rPr lang="en-US" sz="3200" b="1" dirty="0"/>
              <a:t>and </a:t>
            </a:r>
          </a:p>
          <a:p>
            <a:pPr algn="ctr"/>
            <a:r>
              <a:rPr lang="en-US" sz="3200" b="1" dirty="0"/>
              <a:t>Geospatial Technologies </a:t>
            </a:r>
          </a:p>
          <a:p>
            <a:pPr algn="ctr"/>
            <a:r>
              <a:rPr lang="en-US" sz="3200" b="1" dirty="0"/>
              <a:t>for </a:t>
            </a:r>
          </a:p>
          <a:p>
            <a:pPr algn="ctr"/>
            <a:r>
              <a:rPr lang="en-US" sz="3200" b="1" dirty="0"/>
              <a:t>Next-Generation Smart Cities</a:t>
            </a:r>
            <a:endParaRPr lang="en-US" sz="3200" b="1"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8474242" y="3693878"/>
            <a:ext cx="2190023" cy="1261884"/>
          </a:xfrm>
          <a:prstGeom prst="rect">
            <a:avLst/>
          </a:prstGeom>
          <a:noFill/>
        </p:spPr>
        <p:txBody>
          <a:bodyPr wrap="none" lIns="91440" tIns="45720" rIns="91440" bIns="45720">
            <a:spAutoFit/>
          </a:bodyPr>
          <a:lstStyle/>
          <a:p>
            <a:pPr algn="ctr"/>
            <a:r>
              <a:rPr lang="en-US" sz="2800" b="1" cap="none" spc="0" dirty="0">
                <a:ln w="0"/>
                <a:solidFill>
                  <a:srgbClr val="0070C0"/>
                </a:solidFill>
                <a:effectLst>
                  <a:outerShdw blurRad="38100" dist="25400" dir="5400000" algn="ctr" rotWithShape="0">
                    <a:srgbClr val="6E747A">
                      <a:alpha val="43000"/>
                    </a:srgbClr>
                  </a:outerShdw>
                </a:effectLst>
              </a:rPr>
              <a:t>Dr M </a:t>
            </a:r>
            <a:r>
              <a:rPr lang="en-US" sz="2800" b="1" cap="none" spc="0" dirty="0" err="1">
                <a:ln w="0"/>
                <a:solidFill>
                  <a:srgbClr val="0070C0"/>
                </a:solidFill>
                <a:effectLst>
                  <a:outerShdw blurRad="38100" dist="25400" dir="5400000" algn="ctr" rotWithShape="0">
                    <a:srgbClr val="6E747A">
                      <a:alpha val="43000"/>
                    </a:srgbClr>
                  </a:outerShdw>
                </a:effectLst>
              </a:rPr>
              <a:t>Brindha</a:t>
            </a:r>
            <a:endParaRPr lang="en-US" sz="2800" b="1" cap="none" spc="0" dirty="0">
              <a:ln w="0"/>
              <a:solidFill>
                <a:srgbClr val="0070C0"/>
              </a:solidFill>
              <a:effectLst>
                <a:outerShdw blurRad="38100" dist="25400" dir="5400000" algn="ctr" rotWithShape="0">
                  <a:srgbClr val="6E747A">
                    <a:alpha val="43000"/>
                  </a:srgbClr>
                </a:outerShdw>
              </a:effectLst>
            </a:endParaRPr>
          </a:p>
          <a:p>
            <a:pPr algn="ctr"/>
            <a:r>
              <a:rPr lang="en-US" sz="1600" b="0" cap="none" spc="0" dirty="0">
                <a:ln w="0"/>
                <a:solidFill>
                  <a:srgbClr val="0070C0"/>
                </a:solidFill>
                <a:effectLst>
                  <a:outerShdw blurRad="38100" dist="25400" dir="5400000" algn="ctr" rotWithShape="0">
                    <a:srgbClr val="6E747A">
                      <a:alpha val="43000"/>
                    </a:srgbClr>
                  </a:outerShdw>
                </a:effectLst>
              </a:rPr>
              <a:t>Associate Professor</a:t>
            </a:r>
          </a:p>
          <a:p>
            <a:pPr algn="ctr"/>
            <a:r>
              <a:rPr lang="en-US" sz="1600" dirty="0">
                <a:ln w="0"/>
                <a:solidFill>
                  <a:srgbClr val="0070C0"/>
                </a:solidFill>
                <a:effectLst>
                  <a:outerShdw blurRad="38100" dist="25400" dir="5400000" algn="ctr" rotWithShape="0">
                    <a:srgbClr val="6E747A">
                      <a:alpha val="43000"/>
                    </a:srgbClr>
                  </a:outerShdw>
                </a:effectLst>
              </a:rPr>
              <a:t>CSE Department</a:t>
            </a:r>
          </a:p>
          <a:p>
            <a:pPr algn="ctr"/>
            <a:r>
              <a:rPr lang="en-US" sz="1600" b="0" cap="none" spc="0" dirty="0">
                <a:ln w="0"/>
                <a:solidFill>
                  <a:srgbClr val="0070C0"/>
                </a:solidFill>
                <a:effectLst>
                  <a:outerShdw blurRad="38100" dist="25400" dir="5400000" algn="ctr" rotWithShape="0">
                    <a:srgbClr val="6E747A">
                      <a:alpha val="43000"/>
                    </a:srgbClr>
                  </a:outerShdw>
                </a:effectLst>
              </a:rPr>
              <a:t>NIT</a:t>
            </a:r>
            <a:r>
              <a:rPr lang="en-US" sz="1600" dirty="0">
                <a:ln w="0"/>
                <a:solidFill>
                  <a:srgbClr val="0070C0"/>
                </a:solidFill>
                <a:effectLst>
                  <a:outerShdw blurRad="38100" dist="25400" dir="5400000" algn="ctr" rotWithShape="0">
                    <a:srgbClr val="6E747A">
                      <a:alpha val="43000"/>
                    </a:srgbClr>
                  </a:outerShdw>
                </a:effectLst>
              </a:rPr>
              <a:t> - Trichy</a:t>
            </a:r>
            <a:endParaRPr lang="en-US" sz="16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p:cNvSpPr/>
          <p:nvPr/>
        </p:nvSpPr>
        <p:spPr>
          <a:xfrm>
            <a:off x="8610498" y="5116185"/>
            <a:ext cx="1917513" cy="1261884"/>
          </a:xfrm>
          <a:prstGeom prst="rect">
            <a:avLst/>
          </a:prstGeom>
          <a:noFill/>
        </p:spPr>
        <p:txBody>
          <a:bodyPr wrap="none" lIns="91440" tIns="45720" rIns="91440" bIns="45720">
            <a:spAutoFit/>
          </a:bodyPr>
          <a:lstStyle/>
          <a:p>
            <a:pPr algn="ctr"/>
            <a:r>
              <a:rPr lang="en-US" sz="2800" b="1" cap="none" spc="0" dirty="0">
                <a:ln w="0"/>
                <a:solidFill>
                  <a:srgbClr val="0070C0"/>
                </a:solidFill>
                <a:effectLst>
                  <a:outerShdw blurRad="38100" dist="25400" dir="5400000" algn="ctr" rotWithShape="0">
                    <a:srgbClr val="6E747A">
                      <a:alpha val="43000"/>
                    </a:srgbClr>
                  </a:outerShdw>
                </a:effectLst>
              </a:rPr>
              <a:t>Dr Sekar C</a:t>
            </a:r>
          </a:p>
          <a:p>
            <a:pPr algn="ctr"/>
            <a:r>
              <a:rPr lang="en-US" sz="1600" b="0" cap="none" spc="0" dirty="0">
                <a:ln w="0"/>
                <a:solidFill>
                  <a:srgbClr val="0070C0"/>
                </a:solidFill>
                <a:effectLst>
                  <a:outerShdw blurRad="38100" dist="25400" dir="5400000" algn="ctr" rotWithShape="0">
                    <a:srgbClr val="6E747A">
                      <a:alpha val="43000"/>
                    </a:srgbClr>
                  </a:outerShdw>
                </a:effectLst>
              </a:rPr>
              <a:t>Assistant Professor</a:t>
            </a:r>
          </a:p>
          <a:p>
            <a:pPr algn="ctr"/>
            <a:r>
              <a:rPr lang="en-US" sz="1600" dirty="0">
                <a:ln w="0"/>
                <a:solidFill>
                  <a:srgbClr val="0070C0"/>
                </a:solidFill>
                <a:effectLst>
                  <a:outerShdw blurRad="38100" dist="25400" dir="5400000" algn="ctr" rotWithShape="0">
                    <a:srgbClr val="6E747A">
                      <a:alpha val="43000"/>
                    </a:srgbClr>
                  </a:outerShdw>
                </a:effectLst>
              </a:rPr>
              <a:t>School of Computing</a:t>
            </a:r>
          </a:p>
          <a:p>
            <a:pPr algn="ctr"/>
            <a:r>
              <a:rPr lang="en-US" sz="1600" dirty="0">
                <a:ln w="0"/>
                <a:solidFill>
                  <a:srgbClr val="0070C0"/>
                </a:solidFill>
                <a:effectLst>
                  <a:outerShdw blurRad="38100" dist="25400" dir="5400000" algn="ctr" rotWithShape="0">
                    <a:srgbClr val="6E747A">
                      <a:alpha val="43000"/>
                    </a:srgbClr>
                  </a:outerShdw>
                </a:effectLst>
              </a:rPr>
              <a:t>SRMIST - Trichy</a:t>
            </a:r>
            <a:endParaRPr lang="en-US" sz="1600" b="0" cap="none" spc="0" dirty="0">
              <a:ln w="0"/>
              <a:solidFill>
                <a:srgbClr val="0070C0"/>
              </a:solidFill>
              <a:effectLst>
                <a:outerShdw blurRad="38100" dist="25400" dir="5400000" algn="ctr" rotWithShape="0">
                  <a:srgbClr val="6E747A">
                    <a:alpha val="43000"/>
                  </a:srgbClr>
                </a:outerShdw>
              </a:effectLst>
            </a:endParaRPr>
          </a:p>
        </p:txBody>
      </p:sp>
      <p:sp>
        <p:nvSpPr>
          <p:cNvPr id="10" name="TextBox 9"/>
          <p:cNvSpPr txBox="1"/>
          <p:nvPr/>
        </p:nvSpPr>
        <p:spPr>
          <a:xfrm>
            <a:off x="8832899" y="3164123"/>
            <a:ext cx="1472711" cy="369332"/>
          </a:xfrm>
          <a:prstGeom prst="rect">
            <a:avLst/>
          </a:prstGeom>
          <a:noFill/>
        </p:spPr>
        <p:txBody>
          <a:bodyPr wrap="none" rtlCol="0">
            <a:spAutoFit/>
          </a:bodyPr>
          <a:lstStyle/>
          <a:p>
            <a:r>
              <a:rPr lang="en-IN" dirty="0"/>
              <a:t>Presented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E75BA-A28C-2B1D-38FA-4C67B8B3F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DE6C0-F83B-9FD0-5D3B-A85BEED11AB3}"/>
              </a:ext>
            </a:extLst>
          </p:cNvPr>
          <p:cNvSpPr>
            <a:spLocks noGrp="1"/>
          </p:cNvSpPr>
          <p:nvPr>
            <p:ph type="title"/>
          </p:nvPr>
        </p:nvSpPr>
        <p:spPr>
          <a:xfrm>
            <a:off x="918768" y="952753"/>
            <a:ext cx="10354462" cy="677108"/>
          </a:xfrm>
        </p:spPr>
        <p:txBody>
          <a:bodyPr>
            <a:normAutofit fontScale="90000"/>
          </a:bodyPr>
          <a:lstStyle/>
          <a:p>
            <a:r>
              <a:rPr lang="en-US" dirty="0">
                <a:latin typeface="Arial" panose="020B0604020202020204" pitchFamily="34" charset="0"/>
                <a:cs typeface="Arial" panose="020B0604020202020204" pitchFamily="34" charset="0"/>
              </a:rPr>
              <a:t>LoRa Protocol Stack</a:t>
            </a:r>
          </a:p>
        </p:txBody>
      </p:sp>
      <p:sp>
        <p:nvSpPr>
          <p:cNvPr id="4" name="Date Placeholder 3">
            <a:extLst>
              <a:ext uri="{FF2B5EF4-FFF2-40B4-BE49-F238E27FC236}">
                <a16:creationId xmlns:a16="http://schemas.microsoft.com/office/drawing/2014/main" id="{CCDA04CF-6DAF-D6A0-DBE4-EC1E2CF10490}"/>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3C99534E-005B-8231-2923-B1835B5F60E3}"/>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1CEE67F7-A3DB-D60E-6EA3-3968AE57A6F8}"/>
              </a:ext>
            </a:extLst>
          </p:cNvPr>
          <p:cNvSpPr>
            <a:spLocks noGrp="1"/>
          </p:cNvSpPr>
          <p:nvPr>
            <p:ph type="sldNum" sz="quarter" idx="12"/>
          </p:nvPr>
        </p:nvSpPr>
        <p:spPr/>
        <p:txBody>
          <a:bodyPr/>
          <a:lstStyle/>
          <a:p>
            <a:fld id="{873F5F97-BAC6-4B68-A64C-E81C15EA068D}" type="slidenum">
              <a:rPr lang="en-IN" smtClean="0"/>
              <a:t>10</a:t>
            </a:fld>
            <a:endParaRPr lang="en-IN"/>
          </a:p>
        </p:txBody>
      </p:sp>
      <p:pic>
        <p:nvPicPr>
          <p:cNvPr id="8" name="Picture 7">
            <a:extLst>
              <a:ext uri="{FF2B5EF4-FFF2-40B4-BE49-F238E27FC236}">
                <a16:creationId xmlns:a16="http://schemas.microsoft.com/office/drawing/2014/main" id="{E0AC796D-3969-094D-82AC-B2297A8E9BB2}"/>
              </a:ext>
            </a:extLst>
          </p:cNvPr>
          <p:cNvPicPr>
            <a:picLocks noChangeAspect="1"/>
          </p:cNvPicPr>
          <p:nvPr/>
        </p:nvPicPr>
        <p:blipFill>
          <a:blip r:embed="rId2"/>
          <a:srcRect t="11851"/>
          <a:stretch/>
        </p:blipFill>
        <p:spPr>
          <a:xfrm>
            <a:off x="2162665" y="1849120"/>
            <a:ext cx="7866670" cy="4201680"/>
          </a:xfrm>
          <a:prstGeom prst="rect">
            <a:avLst/>
          </a:prstGeom>
        </p:spPr>
      </p:pic>
    </p:spTree>
    <p:extLst>
      <p:ext uri="{BB962C8B-B14F-4D97-AF65-F5344CB8AC3E}">
        <p14:creationId xmlns:p14="http://schemas.microsoft.com/office/powerpoint/2010/main" val="36857777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100</a:t>
            </a:fld>
            <a:endParaRPr lang="en-IN"/>
          </a:p>
        </p:txBody>
      </p:sp>
      <p:sp>
        <p:nvSpPr>
          <p:cNvPr id="7" name="object 5"/>
          <p:cNvSpPr txBox="1"/>
          <p:nvPr/>
        </p:nvSpPr>
        <p:spPr>
          <a:xfrm>
            <a:off x="919480" y="552307"/>
            <a:ext cx="10515600" cy="443198"/>
          </a:xfrm>
          <a:prstGeom prst="rect">
            <a:avLst/>
          </a:prstGeom>
        </p:spPr>
        <p:txBody>
          <a:bodyPr vert="horz"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Mutual End Point Authentication</a:t>
            </a:r>
            <a:endParaRPr lang="en-IN" sz="3200" dirty="0">
              <a:latin typeface="Arial" panose="020B0604020202020204"/>
              <a:cs typeface="Arial" panose="020B0604020202020204"/>
            </a:endParaRPr>
          </a:p>
        </p:txBody>
      </p:sp>
      <p:pic>
        <p:nvPicPr>
          <p:cNvPr id="6" name="Picture 5"/>
          <p:cNvPicPr>
            <a:picLocks noChangeAspect="1"/>
          </p:cNvPicPr>
          <p:nvPr/>
        </p:nvPicPr>
        <p:blipFill>
          <a:blip r:embed="rId2"/>
          <a:stretch>
            <a:fillRect/>
          </a:stretch>
        </p:blipFill>
        <p:spPr>
          <a:xfrm>
            <a:off x="838200" y="1136552"/>
            <a:ext cx="10755874" cy="3902808"/>
          </a:xfrm>
          <a:prstGeom prst="rect">
            <a:avLst/>
          </a:prstGeom>
        </p:spPr>
      </p:pic>
      <p:pic>
        <p:nvPicPr>
          <p:cNvPr id="9" name="Picture 8"/>
          <p:cNvPicPr>
            <a:picLocks noChangeAspect="1"/>
          </p:cNvPicPr>
          <p:nvPr/>
        </p:nvPicPr>
        <p:blipFill>
          <a:blip r:embed="rId3"/>
          <a:stretch>
            <a:fillRect/>
          </a:stretch>
        </p:blipFill>
        <p:spPr>
          <a:xfrm>
            <a:off x="1473065" y="5264219"/>
            <a:ext cx="6360295" cy="654737"/>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101</a:t>
            </a:fld>
            <a:endParaRPr lang="en-IN"/>
          </a:p>
        </p:txBody>
      </p:sp>
      <p:sp>
        <p:nvSpPr>
          <p:cNvPr id="7" name="object 5"/>
          <p:cNvSpPr txBox="1"/>
          <p:nvPr/>
        </p:nvSpPr>
        <p:spPr>
          <a:xfrm>
            <a:off x="919480" y="552307"/>
            <a:ext cx="10515600" cy="443198"/>
          </a:xfrm>
          <a:prstGeom prst="rect">
            <a:avLst/>
          </a:prstGeom>
        </p:spPr>
        <p:txBody>
          <a:bodyPr vert="horz"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Mutual End Point Authentication</a:t>
            </a:r>
            <a:endParaRPr lang="en-IN" sz="3200" dirty="0">
              <a:latin typeface="Arial" panose="020B0604020202020204"/>
              <a:cs typeface="Arial" panose="020B0604020202020204"/>
            </a:endParaRPr>
          </a:p>
        </p:txBody>
      </p:sp>
      <p:pic>
        <p:nvPicPr>
          <p:cNvPr id="8" name="Picture 7"/>
          <p:cNvPicPr>
            <a:picLocks noChangeAspect="1"/>
          </p:cNvPicPr>
          <p:nvPr/>
        </p:nvPicPr>
        <p:blipFill>
          <a:blip r:embed="rId2"/>
          <a:stretch>
            <a:fillRect/>
          </a:stretch>
        </p:blipFill>
        <p:spPr>
          <a:xfrm>
            <a:off x="392257" y="1410886"/>
            <a:ext cx="11407486" cy="4461594"/>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102</a:t>
            </a:fld>
            <a:endParaRPr lang="en-IN"/>
          </a:p>
        </p:txBody>
      </p:sp>
      <p:sp>
        <p:nvSpPr>
          <p:cNvPr id="7" name="object 5"/>
          <p:cNvSpPr txBox="1"/>
          <p:nvPr/>
        </p:nvSpPr>
        <p:spPr>
          <a:xfrm>
            <a:off x="919480" y="552307"/>
            <a:ext cx="10515600" cy="443198"/>
          </a:xfrm>
          <a:prstGeom prst="rect">
            <a:avLst/>
          </a:prstGeom>
        </p:spPr>
        <p:txBody>
          <a:bodyPr vert="horz"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Session Key Generation and Delivery</a:t>
            </a:r>
            <a:endParaRPr lang="en-IN" sz="3200" dirty="0">
              <a:latin typeface="Arial" panose="020B0604020202020204"/>
              <a:cs typeface="Arial" panose="020B0604020202020204"/>
            </a:endParaRPr>
          </a:p>
        </p:txBody>
      </p:sp>
      <p:pic>
        <p:nvPicPr>
          <p:cNvPr id="6" name="Picture 5"/>
          <p:cNvPicPr>
            <a:picLocks noChangeAspect="1"/>
          </p:cNvPicPr>
          <p:nvPr/>
        </p:nvPicPr>
        <p:blipFill>
          <a:blip r:embed="rId2"/>
          <a:stretch>
            <a:fillRect/>
          </a:stretch>
        </p:blipFill>
        <p:spPr>
          <a:xfrm>
            <a:off x="965702" y="1495944"/>
            <a:ext cx="10423156" cy="4531806"/>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103</a:t>
            </a:fld>
            <a:endParaRPr lang="en-IN"/>
          </a:p>
        </p:txBody>
      </p:sp>
      <p:sp>
        <p:nvSpPr>
          <p:cNvPr id="7" name="object 5"/>
          <p:cNvSpPr txBox="1"/>
          <p:nvPr/>
        </p:nvSpPr>
        <p:spPr>
          <a:xfrm>
            <a:off x="919480" y="552307"/>
            <a:ext cx="11215012" cy="4431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Data Origin Authentication, Integrity and Replay Protection</a:t>
            </a:r>
            <a:endParaRPr lang="en-IN" sz="3200" dirty="0">
              <a:latin typeface="Arial" panose="020B0604020202020204"/>
              <a:cs typeface="Arial" panose="020B0604020202020204"/>
            </a:endParaRPr>
          </a:p>
        </p:txBody>
      </p:sp>
      <p:pic>
        <p:nvPicPr>
          <p:cNvPr id="8" name="Picture 7"/>
          <p:cNvPicPr>
            <a:picLocks noChangeAspect="1"/>
          </p:cNvPicPr>
          <p:nvPr/>
        </p:nvPicPr>
        <p:blipFill>
          <a:blip r:embed="rId2"/>
          <a:stretch>
            <a:fillRect/>
          </a:stretch>
        </p:blipFill>
        <p:spPr>
          <a:xfrm>
            <a:off x="686800" y="1151772"/>
            <a:ext cx="11215012" cy="4873107"/>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104</a:t>
            </a:fld>
            <a:endParaRPr lang="en-IN"/>
          </a:p>
        </p:txBody>
      </p:sp>
      <p:sp>
        <p:nvSpPr>
          <p:cNvPr id="7" name="object 5"/>
          <p:cNvSpPr txBox="1"/>
          <p:nvPr/>
        </p:nvSpPr>
        <p:spPr>
          <a:xfrm>
            <a:off x="553720" y="109108"/>
            <a:ext cx="11638280" cy="8863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Payload Encryption +Data Origin Authentication, Integrity/Replay Protection</a:t>
            </a:r>
            <a:endParaRPr lang="en-IN" sz="3200" dirty="0">
              <a:latin typeface="Arial" panose="020B0604020202020204"/>
              <a:cs typeface="Arial" panose="020B0604020202020204"/>
            </a:endParaRPr>
          </a:p>
        </p:txBody>
      </p:sp>
      <p:pic>
        <p:nvPicPr>
          <p:cNvPr id="6" name="Picture 5"/>
          <p:cNvPicPr>
            <a:picLocks noChangeAspect="1"/>
          </p:cNvPicPr>
          <p:nvPr/>
        </p:nvPicPr>
        <p:blipFill>
          <a:blip r:embed="rId2"/>
          <a:stretch>
            <a:fillRect/>
          </a:stretch>
        </p:blipFill>
        <p:spPr>
          <a:xfrm>
            <a:off x="1112260" y="995505"/>
            <a:ext cx="10399020" cy="5041149"/>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105</a:t>
            </a:fld>
            <a:endParaRPr lang="en-IN"/>
          </a:p>
        </p:txBody>
      </p:sp>
      <p:sp>
        <p:nvSpPr>
          <p:cNvPr id="7" name="object 5"/>
          <p:cNvSpPr txBox="1"/>
          <p:nvPr/>
        </p:nvSpPr>
        <p:spPr>
          <a:xfrm>
            <a:off x="553720" y="330707"/>
            <a:ext cx="11638280" cy="4431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LoRa WAN End-to-End (Transport) Security</a:t>
            </a:r>
            <a:endParaRPr lang="en-IN" sz="3200" dirty="0">
              <a:latin typeface="Arial" panose="020B0604020202020204"/>
              <a:cs typeface="Arial" panose="020B0604020202020204"/>
            </a:endParaRPr>
          </a:p>
        </p:txBody>
      </p:sp>
      <p:pic>
        <p:nvPicPr>
          <p:cNvPr id="8" name="Picture 7"/>
          <p:cNvPicPr>
            <a:picLocks noChangeAspect="1"/>
          </p:cNvPicPr>
          <p:nvPr/>
        </p:nvPicPr>
        <p:blipFill>
          <a:blip r:embed="rId2"/>
          <a:stretch>
            <a:fillRect/>
          </a:stretch>
        </p:blipFill>
        <p:spPr>
          <a:xfrm>
            <a:off x="726198" y="1066625"/>
            <a:ext cx="10896842" cy="5210239"/>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106</a:t>
            </a:fld>
            <a:endParaRPr lang="en-IN"/>
          </a:p>
        </p:txBody>
      </p:sp>
      <p:sp>
        <p:nvSpPr>
          <p:cNvPr id="7" name="object 5"/>
          <p:cNvSpPr txBox="1"/>
          <p:nvPr/>
        </p:nvSpPr>
        <p:spPr>
          <a:xfrm>
            <a:off x="553720" y="330707"/>
            <a:ext cx="11638280" cy="4431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LoRa WAN End-to-End (Transport) Security</a:t>
            </a:r>
            <a:endParaRPr lang="en-IN" sz="3200" dirty="0">
              <a:latin typeface="Arial" panose="020B0604020202020204"/>
              <a:cs typeface="Arial" panose="020B0604020202020204"/>
            </a:endParaRPr>
          </a:p>
        </p:txBody>
      </p:sp>
      <p:pic>
        <p:nvPicPr>
          <p:cNvPr id="6" name="Picture 5"/>
          <p:cNvPicPr>
            <a:picLocks noChangeAspect="1"/>
          </p:cNvPicPr>
          <p:nvPr/>
        </p:nvPicPr>
        <p:blipFill>
          <a:blip r:embed="rId2"/>
          <a:stretch>
            <a:fillRect/>
          </a:stretch>
        </p:blipFill>
        <p:spPr>
          <a:xfrm>
            <a:off x="937013" y="1625511"/>
            <a:ext cx="10775383" cy="3871049"/>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107</a:t>
            </a:fld>
            <a:endParaRPr lang="en-IN"/>
          </a:p>
        </p:txBody>
      </p:sp>
      <p:sp>
        <p:nvSpPr>
          <p:cNvPr id="7" name="object 5"/>
          <p:cNvSpPr txBox="1"/>
          <p:nvPr/>
        </p:nvSpPr>
        <p:spPr>
          <a:xfrm>
            <a:off x="553720" y="330707"/>
            <a:ext cx="11638280" cy="4431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Overall/ Complete Security</a:t>
            </a:r>
            <a:endParaRPr lang="en-IN" sz="3200" dirty="0">
              <a:latin typeface="Arial" panose="020B0604020202020204"/>
              <a:cs typeface="Arial" panose="020B0604020202020204"/>
            </a:endParaRPr>
          </a:p>
        </p:txBody>
      </p:sp>
      <p:pic>
        <p:nvPicPr>
          <p:cNvPr id="8" name="Picture 7"/>
          <p:cNvPicPr>
            <a:picLocks noChangeAspect="1"/>
          </p:cNvPicPr>
          <p:nvPr/>
        </p:nvPicPr>
        <p:blipFill>
          <a:blip r:embed="rId2"/>
          <a:stretch>
            <a:fillRect/>
          </a:stretch>
        </p:blipFill>
        <p:spPr>
          <a:xfrm>
            <a:off x="1211767" y="1081661"/>
            <a:ext cx="10142033" cy="4694677"/>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108</a:t>
            </a:fld>
            <a:endParaRPr lang="en-IN"/>
          </a:p>
        </p:txBody>
      </p:sp>
      <p:sp>
        <p:nvSpPr>
          <p:cNvPr id="7" name="object 5"/>
          <p:cNvSpPr txBox="1"/>
          <p:nvPr/>
        </p:nvSpPr>
        <p:spPr>
          <a:xfrm>
            <a:off x="553720" y="330707"/>
            <a:ext cx="11638280" cy="4431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OTAA Vs ABP</a:t>
            </a:r>
            <a:endParaRPr lang="en-IN" sz="3200" dirty="0">
              <a:latin typeface="Arial" panose="020B0604020202020204"/>
              <a:cs typeface="Arial" panose="020B0604020202020204"/>
            </a:endParaRPr>
          </a:p>
        </p:txBody>
      </p:sp>
      <p:pic>
        <p:nvPicPr>
          <p:cNvPr id="6" name="Picture 5"/>
          <p:cNvPicPr>
            <a:picLocks noChangeAspect="1"/>
          </p:cNvPicPr>
          <p:nvPr/>
        </p:nvPicPr>
        <p:blipFill>
          <a:blip r:embed="rId2"/>
          <a:stretch>
            <a:fillRect/>
          </a:stretch>
        </p:blipFill>
        <p:spPr>
          <a:xfrm>
            <a:off x="696959" y="1344241"/>
            <a:ext cx="10449377" cy="4169518"/>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Security</a:t>
            </a:r>
            <a:r>
              <a:rPr lang="en-IN" b="1" dirty="0"/>
              <a:t> </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109</a:t>
            </a:fld>
            <a:endParaRPr lang="en-IN"/>
          </a:p>
        </p:txBody>
      </p:sp>
      <p:sp>
        <p:nvSpPr>
          <p:cNvPr id="7" name="Rectangle 1"/>
          <p:cNvSpPr>
            <a:spLocks noGrp="1" noChangeArrowheads="1"/>
          </p:cNvSpPr>
          <p:nvPr>
            <p:ph idx="1"/>
          </p:nvPr>
        </p:nvSpPr>
        <p:spPr bwMode="auto">
          <a:xfrm>
            <a:off x="838200" y="1271576"/>
            <a:ext cx="5903259" cy="545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a:r>
              <a:rPr lang="en-IN" sz="1800" b="1" i="0" dirty="0">
                <a:solidFill>
                  <a:srgbClr val="0D83D0"/>
                </a:solidFill>
                <a:effectLst/>
                <a:latin typeface="avantgardepro"/>
              </a:rPr>
              <a:t>Security Keys :  </a:t>
            </a:r>
            <a:r>
              <a:rPr kumimoji="0" lang="en-US" altLang="en-US" sz="1800" b="0" i="0" u="none" strike="noStrike" cap="none" normalizeH="0" baseline="0" dirty="0" err="1">
                <a:ln>
                  <a:noFill/>
                </a:ln>
                <a:solidFill>
                  <a:srgbClr val="0D83D0"/>
                </a:solidFill>
                <a:effectLst/>
                <a:latin typeface="Courier New" panose="02070309020205020404" pitchFamily="49" charset="0"/>
                <a:cs typeface="Courier New" panose="02070309020205020404" pitchFamily="49" charset="0"/>
              </a:rPr>
              <a:t>NwkSKey</a:t>
            </a:r>
            <a:r>
              <a:rPr kumimoji="0" lang="en-US" altLang="en-US" sz="1800" b="0" i="0" u="none" strike="noStrike" cap="none" normalizeH="0" baseline="0" dirty="0">
                <a:ln>
                  <a:noFill/>
                </a:ln>
                <a:solidFill>
                  <a:srgbClr val="4A4A4A"/>
                </a:solidFill>
                <a:effectLst/>
                <a:latin typeface="lato" panose="020F0502020204030203" pitchFamily="34" charset="0"/>
              </a:rPr>
              <a:t>, </a:t>
            </a:r>
            <a:r>
              <a:rPr kumimoji="0" lang="en-US" altLang="en-US" sz="1800" b="0" i="0" u="none" strike="noStrike" cap="none" normalizeH="0" baseline="0" dirty="0" err="1">
                <a:ln>
                  <a:noFill/>
                </a:ln>
                <a:solidFill>
                  <a:srgbClr val="0D83D0"/>
                </a:solidFill>
                <a:effectLst/>
                <a:latin typeface="Courier New" panose="02070309020205020404" pitchFamily="49" charset="0"/>
                <a:cs typeface="Courier New" panose="02070309020205020404" pitchFamily="49" charset="0"/>
              </a:rPr>
              <a:t>AppSKey</a:t>
            </a:r>
            <a:r>
              <a:rPr kumimoji="0" lang="en-US" altLang="en-US" sz="1800" b="0" i="0" u="none" strike="noStrike" cap="none" normalizeH="0" baseline="0" dirty="0">
                <a:ln>
                  <a:noFill/>
                </a:ln>
                <a:solidFill>
                  <a:srgbClr val="4A4A4A"/>
                </a:solidFill>
                <a:effectLst/>
                <a:latin typeface="lato" panose="020F0502020204030203" pitchFamily="34" charset="0"/>
              </a:rPr>
              <a:t> and </a:t>
            </a:r>
            <a:r>
              <a:rPr kumimoji="0" lang="en-US" altLang="en-US" sz="1800" b="0" i="0" u="none" strike="noStrike" cap="none" normalizeH="0" baseline="0" dirty="0" err="1">
                <a:ln>
                  <a:noFill/>
                </a:ln>
                <a:solidFill>
                  <a:srgbClr val="0D83D0"/>
                </a:solidFill>
                <a:effectLst/>
                <a:latin typeface="Courier New" panose="02070309020205020404" pitchFamily="49" charset="0"/>
                <a:cs typeface="Courier New" panose="02070309020205020404" pitchFamily="49" charset="0"/>
              </a:rPr>
              <a:t>AppKey</a:t>
            </a:r>
            <a:r>
              <a:rPr kumimoji="0" lang="en-US" altLang="en-US" sz="1050"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a:p>
            <a:pPr algn="just"/>
            <a:endParaRPr lang="en-IN" sz="1100" b="1" i="0" dirty="0">
              <a:solidFill>
                <a:srgbClr val="0D83D0"/>
              </a:solidFill>
              <a:effectLst/>
              <a:latin typeface="avantgardepro"/>
            </a:endParaRPr>
          </a:p>
          <a:p>
            <a:pPr algn="just" eaLnBrk="0" fontAlgn="base" hangingPunct="0">
              <a:lnSpc>
                <a:spcPct val="150000"/>
              </a:lnSpc>
              <a:spcBef>
                <a:spcPct val="0"/>
              </a:spcBef>
              <a:spcAft>
                <a:spcPct val="0"/>
              </a:spcAft>
            </a:pPr>
            <a:r>
              <a:rPr lang="en-US" altLang="en-US" sz="1800" dirty="0">
                <a:latin typeface="Arial" panose="020B0604020202020204" pitchFamily="34" charset="0"/>
              </a:rPr>
              <a:t>When a device joins the network (this is called a join or activation), an application session key </a:t>
            </a:r>
            <a:r>
              <a:rPr lang="en-US" altLang="en-US" sz="1800" b="1" i="1" dirty="0" err="1">
                <a:latin typeface="Arial" panose="020B0604020202020204" pitchFamily="34" charset="0"/>
              </a:rPr>
              <a:t>AppSKey</a:t>
            </a:r>
            <a:r>
              <a:rPr lang="en-US" altLang="en-US" sz="1800" dirty="0">
                <a:latin typeface="Arial" panose="020B0604020202020204" pitchFamily="34" charset="0"/>
              </a:rPr>
              <a:t> and a network session key </a:t>
            </a:r>
            <a:r>
              <a:rPr lang="en-US" altLang="en-US" sz="1800" b="1" i="1" dirty="0" err="1">
                <a:latin typeface="Arial" panose="020B0604020202020204" pitchFamily="34" charset="0"/>
              </a:rPr>
              <a:t>NwkSKey</a:t>
            </a:r>
            <a:r>
              <a:rPr lang="en-US" altLang="en-US" sz="1800" dirty="0">
                <a:latin typeface="Arial" panose="020B0604020202020204" pitchFamily="34" charset="0"/>
              </a:rPr>
              <a:t> are generated. The </a:t>
            </a:r>
            <a:r>
              <a:rPr lang="en-US" altLang="en-US" sz="1800" b="1" i="1" dirty="0" err="1">
                <a:latin typeface="Arial" panose="020B0604020202020204" pitchFamily="34" charset="0"/>
              </a:rPr>
              <a:t>NwkSKey</a:t>
            </a:r>
            <a:r>
              <a:rPr lang="en-US" altLang="en-US" sz="1800" dirty="0">
                <a:latin typeface="Arial" panose="020B0604020202020204" pitchFamily="34" charset="0"/>
              </a:rPr>
              <a:t> is shared with the network, while the </a:t>
            </a:r>
            <a:r>
              <a:rPr lang="en-US" altLang="en-US" sz="1800" b="1" i="1" dirty="0" err="1">
                <a:latin typeface="Arial" panose="020B0604020202020204" pitchFamily="34" charset="0"/>
              </a:rPr>
              <a:t>AppSKey</a:t>
            </a:r>
            <a:r>
              <a:rPr lang="en-US" altLang="en-US" sz="1800" b="1" dirty="0">
                <a:latin typeface="Arial" panose="020B0604020202020204" pitchFamily="34" charset="0"/>
              </a:rPr>
              <a:t> </a:t>
            </a:r>
            <a:r>
              <a:rPr lang="en-US" altLang="en-US" sz="1800" dirty="0">
                <a:latin typeface="Arial" panose="020B0604020202020204" pitchFamily="34" charset="0"/>
              </a:rPr>
              <a:t>is kept private. These session keys will be used for the duration of the session.</a:t>
            </a:r>
          </a:p>
          <a:p>
            <a:pPr algn="just" eaLnBrk="0" fontAlgn="base" hangingPunct="0">
              <a:lnSpc>
                <a:spcPct val="150000"/>
              </a:lnSpc>
              <a:spcBef>
                <a:spcPct val="0"/>
              </a:spcBef>
              <a:spcAft>
                <a:spcPct val="0"/>
              </a:spcAft>
            </a:pPr>
            <a:r>
              <a:rPr lang="en-US" altLang="en-US" sz="1800" dirty="0">
                <a:latin typeface="Arial" panose="020B0604020202020204" pitchFamily="34" charset="0"/>
              </a:rPr>
              <a:t>The </a:t>
            </a:r>
            <a:r>
              <a:rPr lang="en-US" altLang="en-US" sz="1800" b="1" i="1" dirty="0" err="1">
                <a:latin typeface="Arial" panose="020B0604020202020204" pitchFamily="34" charset="0"/>
              </a:rPr>
              <a:t>AppSKey</a:t>
            </a:r>
            <a:r>
              <a:rPr lang="en-US" altLang="en-US" sz="1800" dirty="0">
                <a:latin typeface="Arial" panose="020B0604020202020204" pitchFamily="34" charset="0"/>
              </a:rPr>
              <a:t> is used for encryption and decryption of the payload.</a:t>
            </a:r>
          </a:p>
          <a:p>
            <a:pPr algn="just" eaLnBrk="0" fontAlgn="base" hangingPunct="0">
              <a:lnSpc>
                <a:spcPct val="150000"/>
              </a:lnSpc>
              <a:spcBef>
                <a:spcPct val="0"/>
              </a:spcBef>
              <a:spcAft>
                <a:spcPct val="0"/>
              </a:spcAft>
            </a:pPr>
            <a:r>
              <a:rPr lang="en-US" altLang="en-US" sz="1800" dirty="0">
                <a:latin typeface="Arial" panose="020B0604020202020204" pitchFamily="34" charset="0"/>
              </a:rPr>
              <a:t>The </a:t>
            </a:r>
            <a:r>
              <a:rPr lang="en-US" altLang="en-US" sz="1800" b="1" dirty="0">
                <a:latin typeface="Arial" panose="020B0604020202020204" pitchFamily="34" charset="0"/>
              </a:rPr>
              <a:t>application key (</a:t>
            </a:r>
            <a:r>
              <a:rPr lang="en-US" altLang="en-US" sz="1800" b="1" i="1" dirty="0" err="1">
                <a:latin typeface="Arial" panose="020B0604020202020204" pitchFamily="34" charset="0"/>
              </a:rPr>
              <a:t>AppKey</a:t>
            </a:r>
            <a:r>
              <a:rPr lang="en-US" altLang="en-US" sz="1800" b="1" dirty="0">
                <a:latin typeface="Arial" panose="020B0604020202020204" pitchFamily="34" charset="0"/>
              </a:rPr>
              <a:t>) </a:t>
            </a:r>
            <a:r>
              <a:rPr lang="en-US" altLang="en-US" sz="1800" dirty="0">
                <a:latin typeface="Arial" panose="020B0604020202020204" pitchFamily="34" charset="0"/>
              </a:rPr>
              <a:t>is only known by the device and by the application. </a:t>
            </a: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4" name="Picture 13"/>
          <p:cNvPicPr>
            <a:picLocks noChangeAspect="1"/>
          </p:cNvPicPr>
          <p:nvPr/>
        </p:nvPicPr>
        <p:blipFill>
          <a:blip r:embed="rId2"/>
          <a:stretch>
            <a:fillRect/>
          </a:stretch>
        </p:blipFill>
        <p:spPr>
          <a:xfrm>
            <a:off x="7105954" y="3429000"/>
            <a:ext cx="4740905" cy="26316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677108"/>
          </a:xfrm>
        </p:spPr>
        <p:txBody>
          <a:bodyPr>
            <a:normAutofit fontScale="90000"/>
          </a:bodyPr>
          <a:lstStyle/>
          <a:p>
            <a:r>
              <a:rPr lang="en-US" b="1" dirty="0"/>
              <a:t>LoRaWAN</a:t>
            </a: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286" y="1981200"/>
            <a:ext cx="6353175" cy="420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223760" y="1291307"/>
            <a:ext cx="4724400" cy="4893647"/>
          </a:xfrm>
          <a:prstGeom prst="rect">
            <a:avLst/>
          </a:prstGeom>
        </p:spPr>
        <p:txBody>
          <a:bodyPr wrap="square">
            <a:spAutoFit/>
          </a:bodyPr>
          <a:lstStyle/>
          <a:p>
            <a:pPr algn="just"/>
            <a:r>
              <a:rPr lang="en-US" sz="2400" dirty="0"/>
              <a:t>LoRaWAN™ defines the communication protocol and system architecture for the network while the LoRa® physical layer enables the long-range communication link. </a:t>
            </a:r>
          </a:p>
          <a:p>
            <a:pPr algn="just"/>
            <a:endParaRPr lang="en-US" sz="2400" dirty="0"/>
          </a:p>
          <a:p>
            <a:pPr algn="just"/>
            <a:r>
              <a:rPr lang="en-US" sz="2400" dirty="0"/>
              <a:t>The protocol and network architecture have the most influence in determining the battery lifetime of a node, the network capacity, the quality of service, the security, and the variety of applications served by the network. </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11</a:t>
            </a:fld>
            <a:endParaRPr lang="en-IN"/>
          </a:p>
        </p:txBody>
      </p:sp>
    </p:spTree>
    <p:extLst>
      <p:ext uri="{BB962C8B-B14F-4D97-AF65-F5344CB8AC3E}">
        <p14:creationId xmlns:p14="http://schemas.microsoft.com/office/powerpoint/2010/main" val="32055520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677108"/>
          </a:xfrm>
        </p:spPr>
        <p:txBody>
          <a:bodyPr>
            <a:normAutofit fontScale="90000"/>
          </a:bodyPr>
          <a:lstStyle/>
          <a:p>
            <a:r>
              <a:rPr lang="en-US" dirty="0"/>
              <a:t>Hardware</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829" t="5682" r="13636" b="5682"/>
          <a:stretch>
            <a:fillRect/>
          </a:stretch>
        </p:blipFill>
        <p:spPr bwMode="auto">
          <a:xfrm>
            <a:off x="476250" y="2076450"/>
            <a:ext cx="546735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397" r="9936"/>
          <a:stretch>
            <a:fillRect/>
          </a:stretch>
        </p:blipFill>
        <p:spPr bwMode="auto">
          <a:xfrm>
            <a:off x="7724775" y="233362"/>
            <a:ext cx="327660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569" t="11979" r="26275" b="20588"/>
          <a:stretch>
            <a:fillRect/>
          </a:stretch>
        </p:blipFill>
        <p:spPr bwMode="auto">
          <a:xfrm rot="16200000">
            <a:off x="8048137" y="2409337"/>
            <a:ext cx="2134576"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110</a:t>
            </a:fld>
            <a:endParaRPr lang="en-I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354462" cy="677108"/>
          </a:xfrm>
        </p:spPr>
        <p:txBody>
          <a:bodyPr>
            <a:normAutofit fontScale="90000"/>
          </a:bodyPr>
          <a:lstStyle/>
          <a:p>
            <a:r>
              <a:rPr lang="en-US" dirty="0"/>
              <a:t>Dashboard</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977"/>
          <a:stretch>
            <a:fillRect/>
          </a:stretch>
        </p:blipFill>
        <p:spPr bwMode="auto">
          <a:xfrm>
            <a:off x="228601" y="1066801"/>
            <a:ext cx="116586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111</a:t>
            </a:fld>
            <a:endParaRPr lang="en-I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978162" y="625527"/>
            <a:ext cx="7399954" cy="601383"/>
          </a:xfrm>
          <a:prstGeom prst="rect">
            <a:avLst/>
          </a:prstGeom>
        </p:spPr>
        <p:txBody>
          <a:bodyPr lIns="0" tIns="0" rIns="0" bIns="0">
            <a:spAutoFit/>
          </a:bodyPr>
          <a:lstStyle/>
          <a:p>
            <a:pPr marL="20320">
              <a:defRPr/>
            </a:pPr>
            <a:r>
              <a:rPr sz="3910" spc="-144" dirty="0">
                <a:solidFill>
                  <a:srgbClr val="0F0F0F"/>
                </a:solidFill>
                <a:latin typeface="Arial" panose="020B0604020202020204"/>
                <a:cs typeface="Arial" panose="020B0604020202020204"/>
              </a:rPr>
              <a:t>L</a:t>
            </a:r>
            <a:r>
              <a:rPr sz="3910" dirty="0">
                <a:solidFill>
                  <a:srgbClr val="0F0F0F"/>
                </a:solidFill>
                <a:latin typeface="Arial" panose="020B0604020202020204"/>
                <a:cs typeface="Arial" panose="020B0604020202020204"/>
              </a:rPr>
              <a:t>o</a:t>
            </a:r>
            <a:r>
              <a:rPr sz="3910" spc="263" dirty="0">
                <a:solidFill>
                  <a:srgbClr val="0F0F0F"/>
                </a:solidFill>
                <a:latin typeface="Arial" panose="020B0604020202020204"/>
                <a:cs typeface="Arial" panose="020B0604020202020204"/>
              </a:rPr>
              <a:t>R</a:t>
            </a:r>
            <a:r>
              <a:rPr sz="3910" spc="-144" dirty="0">
                <a:solidFill>
                  <a:srgbClr val="0F0F0F"/>
                </a:solidFill>
                <a:latin typeface="Arial" panose="020B0604020202020204"/>
                <a:cs typeface="Arial" panose="020B0604020202020204"/>
              </a:rPr>
              <a:t>a</a:t>
            </a:r>
            <a:r>
              <a:rPr sz="3910" spc="24" dirty="0">
                <a:solidFill>
                  <a:srgbClr val="0F0F0F"/>
                </a:solidFill>
                <a:latin typeface="Arial" panose="020B0604020202020204"/>
                <a:cs typeface="Arial" panose="020B0604020202020204"/>
              </a:rPr>
              <a:t>WAN</a:t>
            </a:r>
            <a:r>
              <a:rPr sz="3910" spc="383" dirty="0">
                <a:solidFill>
                  <a:srgbClr val="0F0F0F"/>
                </a:solidFill>
                <a:latin typeface="Arial" panose="020B0604020202020204"/>
                <a:cs typeface="Arial" panose="020B0604020202020204"/>
              </a:rPr>
              <a:t> </a:t>
            </a:r>
            <a:r>
              <a:rPr sz="3910" spc="-247" dirty="0">
                <a:solidFill>
                  <a:srgbClr val="232423"/>
                </a:solidFill>
                <a:latin typeface="Arial" panose="020B0604020202020204"/>
                <a:cs typeface="Arial" panose="020B0604020202020204"/>
              </a:rPr>
              <a:t>E</a:t>
            </a:r>
            <a:r>
              <a:rPr sz="3910" spc="80" dirty="0">
                <a:solidFill>
                  <a:srgbClr val="232423"/>
                </a:solidFill>
                <a:latin typeface="Arial" panose="020B0604020202020204"/>
                <a:cs typeface="Arial" panose="020B0604020202020204"/>
              </a:rPr>
              <a:t>cosystem</a:t>
            </a:r>
            <a:r>
              <a:rPr sz="3910" spc="-710" dirty="0">
                <a:solidFill>
                  <a:srgbClr val="232423"/>
                </a:solidFill>
                <a:latin typeface="Arial" panose="020B0604020202020204"/>
                <a:cs typeface="Arial" panose="020B0604020202020204"/>
              </a:rPr>
              <a:t> </a:t>
            </a:r>
            <a:r>
              <a:rPr sz="3910" spc="199" dirty="0">
                <a:solidFill>
                  <a:srgbClr val="232423"/>
                </a:solidFill>
                <a:latin typeface="Arial" panose="020B0604020202020204"/>
                <a:cs typeface="Arial" panose="020B0604020202020204"/>
              </a:rPr>
              <a:t>:</a:t>
            </a:r>
            <a:r>
              <a:rPr sz="3910" spc="-120" dirty="0">
                <a:solidFill>
                  <a:srgbClr val="232423"/>
                </a:solidFill>
                <a:latin typeface="Arial" panose="020B0604020202020204"/>
                <a:cs typeface="Arial" panose="020B0604020202020204"/>
              </a:rPr>
              <a:t> </a:t>
            </a:r>
            <a:r>
              <a:rPr sz="3910" spc="239" dirty="0">
                <a:solidFill>
                  <a:srgbClr val="0F0F0F"/>
                </a:solidFill>
                <a:latin typeface="Arial" panose="020B0604020202020204"/>
                <a:cs typeface="Arial" panose="020B0604020202020204"/>
              </a:rPr>
              <a:t>Mo</a:t>
            </a:r>
            <a:r>
              <a:rPr sz="3910" spc="40" dirty="0">
                <a:solidFill>
                  <a:srgbClr val="0F0F0F"/>
                </a:solidFill>
                <a:latin typeface="Arial" panose="020B0604020202020204"/>
                <a:cs typeface="Arial" panose="020B0604020202020204"/>
              </a:rPr>
              <a:t>d</a:t>
            </a:r>
            <a:r>
              <a:rPr sz="3910" spc="88" dirty="0">
                <a:solidFill>
                  <a:srgbClr val="0F0F0F"/>
                </a:solidFill>
                <a:latin typeface="Arial" panose="020B0604020202020204"/>
                <a:cs typeface="Arial" panose="020B0604020202020204"/>
              </a:rPr>
              <a:t>u</a:t>
            </a:r>
            <a:r>
              <a:rPr sz="3910" spc="24" dirty="0">
                <a:solidFill>
                  <a:srgbClr val="0F0F0F"/>
                </a:solidFill>
                <a:latin typeface="Arial" panose="020B0604020202020204"/>
                <a:cs typeface="Arial" panose="020B0604020202020204"/>
              </a:rPr>
              <a:t>l</a:t>
            </a:r>
            <a:r>
              <a:rPr sz="3910" spc="-199" dirty="0">
                <a:solidFill>
                  <a:srgbClr val="0F0F0F"/>
                </a:solidFill>
                <a:latin typeface="Arial" panose="020B0604020202020204"/>
                <a:cs typeface="Arial" panose="020B0604020202020204"/>
              </a:rPr>
              <a:t>e</a:t>
            </a:r>
            <a:r>
              <a:rPr sz="3910" spc="231" dirty="0">
                <a:solidFill>
                  <a:srgbClr val="0F0F0F"/>
                </a:solidFill>
                <a:latin typeface="Arial" panose="020B0604020202020204"/>
                <a:cs typeface="Arial" panose="020B0604020202020204"/>
              </a:rPr>
              <a:t>s</a:t>
            </a:r>
            <a:endParaRPr sz="3910">
              <a:latin typeface="Arial" panose="020B0604020202020204"/>
              <a:cs typeface="Arial" panose="020B0604020202020204"/>
            </a:endParaRPr>
          </a:p>
        </p:txBody>
      </p:sp>
      <p:pic>
        <p:nvPicPr>
          <p:cNvPr id="3" name="Picture 2"/>
          <p:cNvPicPr>
            <a:picLocks noChangeAspect="1"/>
          </p:cNvPicPr>
          <p:nvPr/>
        </p:nvPicPr>
        <p:blipFill>
          <a:blip r:embed="rId3"/>
          <a:stretch>
            <a:fillRect/>
          </a:stretch>
        </p:blipFill>
        <p:spPr>
          <a:xfrm>
            <a:off x="1000698" y="1709876"/>
            <a:ext cx="10190604" cy="4522597"/>
          </a:xfrm>
          <a:prstGeom prst="rect">
            <a:avLst/>
          </a:prstGeom>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112</a:t>
            </a:fld>
            <a:endParaRPr lang="en-I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978161" y="650853"/>
            <a:ext cx="6959300" cy="601383"/>
          </a:xfrm>
          <a:prstGeom prst="rect">
            <a:avLst/>
          </a:prstGeom>
        </p:spPr>
        <p:txBody>
          <a:bodyPr lIns="0" tIns="0" rIns="0" bIns="0">
            <a:spAutoFit/>
          </a:bodyPr>
          <a:lstStyle/>
          <a:p>
            <a:pPr marL="20320">
              <a:defRPr/>
            </a:pPr>
            <a:r>
              <a:rPr sz="3910" spc="-24" dirty="0">
                <a:solidFill>
                  <a:srgbClr val="1C1C1C"/>
                </a:solidFill>
                <a:latin typeface="Arial" panose="020B0604020202020204"/>
                <a:cs typeface="Arial" panose="020B0604020202020204"/>
              </a:rPr>
              <a:t>L</a:t>
            </a:r>
            <a:r>
              <a:rPr sz="3910" spc="-72" dirty="0">
                <a:solidFill>
                  <a:srgbClr val="1C1C1C"/>
                </a:solidFill>
                <a:latin typeface="Arial" panose="020B0604020202020204"/>
                <a:cs typeface="Arial" panose="020B0604020202020204"/>
              </a:rPr>
              <a:t>o</a:t>
            </a:r>
            <a:r>
              <a:rPr sz="3910" spc="199" dirty="0">
                <a:solidFill>
                  <a:srgbClr val="1C1C1C"/>
                </a:solidFill>
                <a:latin typeface="Arial" panose="020B0604020202020204"/>
                <a:cs typeface="Arial" panose="020B0604020202020204"/>
              </a:rPr>
              <a:t>R</a:t>
            </a:r>
            <a:r>
              <a:rPr sz="3910" spc="-144" dirty="0">
                <a:solidFill>
                  <a:srgbClr val="1C1C1C"/>
                </a:solidFill>
                <a:latin typeface="Arial" panose="020B0604020202020204"/>
                <a:cs typeface="Arial" panose="020B0604020202020204"/>
              </a:rPr>
              <a:t>a</a:t>
            </a:r>
            <a:r>
              <a:rPr sz="3910" spc="24" dirty="0">
                <a:solidFill>
                  <a:srgbClr val="1C1C1C"/>
                </a:solidFill>
                <a:latin typeface="Arial" panose="020B0604020202020204"/>
                <a:cs typeface="Arial" panose="020B0604020202020204"/>
              </a:rPr>
              <a:t>WAN</a:t>
            </a:r>
            <a:r>
              <a:rPr sz="3910" spc="383" dirty="0">
                <a:solidFill>
                  <a:srgbClr val="1C1C1C"/>
                </a:solidFill>
                <a:latin typeface="Arial" panose="020B0604020202020204"/>
                <a:cs typeface="Arial" panose="020B0604020202020204"/>
              </a:rPr>
              <a:t> </a:t>
            </a:r>
            <a:r>
              <a:rPr sz="3910" spc="-247" dirty="0">
                <a:solidFill>
                  <a:srgbClr val="313331"/>
                </a:solidFill>
                <a:latin typeface="Arial" panose="020B0604020202020204"/>
                <a:cs typeface="Arial" panose="020B0604020202020204"/>
              </a:rPr>
              <a:t>E</a:t>
            </a:r>
            <a:r>
              <a:rPr sz="3910" spc="80" dirty="0">
                <a:solidFill>
                  <a:srgbClr val="313331"/>
                </a:solidFill>
                <a:latin typeface="Arial" panose="020B0604020202020204"/>
                <a:cs typeface="Arial" panose="020B0604020202020204"/>
              </a:rPr>
              <a:t>cosystem</a:t>
            </a:r>
            <a:r>
              <a:rPr sz="3910" spc="-710" dirty="0">
                <a:solidFill>
                  <a:srgbClr val="313331"/>
                </a:solidFill>
                <a:latin typeface="Arial" panose="020B0604020202020204"/>
                <a:cs typeface="Arial" panose="020B0604020202020204"/>
              </a:rPr>
              <a:t> </a:t>
            </a:r>
            <a:r>
              <a:rPr sz="3910" spc="199" dirty="0">
                <a:solidFill>
                  <a:srgbClr val="313331"/>
                </a:solidFill>
                <a:latin typeface="Arial" panose="020B0604020202020204"/>
                <a:cs typeface="Arial" panose="020B0604020202020204"/>
              </a:rPr>
              <a:t>:</a:t>
            </a:r>
            <a:r>
              <a:rPr sz="3910" spc="-479" dirty="0">
                <a:solidFill>
                  <a:srgbClr val="313331"/>
                </a:solidFill>
                <a:latin typeface="Arial" panose="020B0604020202020204"/>
                <a:cs typeface="Arial" panose="020B0604020202020204"/>
              </a:rPr>
              <a:t> </a:t>
            </a:r>
            <a:r>
              <a:rPr sz="3910" spc="215" dirty="0">
                <a:solidFill>
                  <a:srgbClr val="1C1C1C"/>
                </a:solidFill>
                <a:latin typeface="Arial" panose="020B0604020202020204"/>
                <a:cs typeface="Arial" panose="020B0604020202020204"/>
              </a:rPr>
              <a:t>T</a:t>
            </a:r>
            <a:r>
              <a:rPr sz="3910" spc="96" dirty="0">
                <a:solidFill>
                  <a:srgbClr val="1C1C1C"/>
                </a:solidFill>
                <a:latin typeface="Arial" panose="020B0604020202020204"/>
                <a:cs typeface="Arial" panose="020B0604020202020204"/>
              </a:rPr>
              <a:t>h</a:t>
            </a:r>
            <a:r>
              <a:rPr sz="3910" spc="72" dirty="0">
                <a:solidFill>
                  <a:srgbClr val="1C1C1C"/>
                </a:solidFill>
                <a:latin typeface="Arial" panose="020B0604020202020204"/>
                <a:cs typeface="Arial" panose="020B0604020202020204"/>
              </a:rPr>
              <a:t>ings</a:t>
            </a:r>
            <a:endParaRPr sz="3910">
              <a:latin typeface="Arial" panose="020B0604020202020204"/>
              <a:cs typeface="Arial" panose="020B0604020202020204"/>
            </a:endParaRPr>
          </a:p>
        </p:txBody>
      </p:sp>
      <p:pic>
        <p:nvPicPr>
          <p:cNvPr id="3" name="Picture 2"/>
          <p:cNvPicPr>
            <a:picLocks noChangeAspect="1"/>
          </p:cNvPicPr>
          <p:nvPr/>
        </p:nvPicPr>
        <p:blipFill>
          <a:blip r:embed="rId3"/>
          <a:stretch>
            <a:fillRect/>
          </a:stretch>
        </p:blipFill>
        <p:spPr>
          <a:xfrm>
            <a:off x="1337168" y="1452725"/>
            <a:ext cx="9517664" cy="5191453"/>
          </a:xfrm>
          <a:prstGeom prst="rect">
            <a:avLst/>
          </a:prstGeom>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113</a:t>
            </a:fld>
            <a:endParaRPr lang="en-I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1978162" y="625527"/>
            <a:ext cx="7703854" cy="601383"/>
          </a:xfrm>
          <a:prstGeom prst="rect">
            <a:avLst/>
          </a:prstGeom>
        </p:spPr>
        <p:txBody>
          <a:bodyPr lIns="0" tIns="0" rIns="0" bIns="0">
            <a:spAutoFit/>
          </a:bodyPr>
          <a:lstStyle/>
          <a:p>
            <a:pPr marL="20320">
              <a:defRPr/>
            </a:pPr>
            <a:r>
              <a:rPr sz="3910" spc="-144" dirty="0">
                <a:solidFill>
                  <a:srgbClr val="0C0C0C"/>
                </a:solidFill>
                <a:latin typeface="Arial" panose="020B0604020202020204"/>
                <a:cs typeface="Arial" panose="020B0604020202020204"/>
              </a:rPr>
              <a:t>L</a:t>
            </a:r>
            <a:r>
              <a:rPr sz="3910" dirty="0">
                <a:solidFill>
                  <a:srgbClr val="242424"/>
                </a:solidFill>
                <a:latin typeface="Arial" panose="020B0604020202020204"/>
                <a:cs typeface="Arial" panose="020B0604020202020204"/>
              </a:rPr>
              <a:t>o</a:t>
            </a:r>
            <a:r>
              <a:rPr sz="3910" spc="263" dirty="0">
                <a:solidFill>
                  <a:srgbClr val="242424"/>
                </a:solidFill>
                <a:latin typeface="Arial" panose="020B0604020202020204"/>
                <a:cs typeface="Arial" panose="020B0604020202020204"/>
              </a:rPr>
              <a:t>R</a:t>
            </a:r>
            <a:r>
              <a:rPr sz="3910" spc="-144" dirty="0">
                <a:solidFill>
                  <a:srgbClr val="242424"/>
                </a:solidFill>
                <a:latin typeface="Arial" panose="020B0604020202020204"/>
                <a:cs typeface="Arial" panose="020B0604020202020204"/>
              </a:rPr>
              <a:t>a</a:t>
            </a:r>
            <a:r>
              <a:rPr sz="3910" dirty="0">
                <a:solidFill>
                  <a:srgbClr val="242424"/>
                </a:solidFill>
                <a:latin typeface="Arial" panose="020B0604020202020204"/>
                <a:cs typeface="Arial" panose="020B0604020202020204"/>
              </a:rPr>
              <a:t>WA</a:t>
            </a:r>
            <a:r>
              <a:rPr sz="3910" spc="-742" dirty="0">
                <a:solidFill>
                  <a:srgbClr val="242424"/>
                </a:solidFill>
                <a:latin typeface="Arial" panose="020B0604020202020204"/>
                <a:cs typeface="Arial" panose="020B0604020202020204"/>
              </a:rPr>
              <a:t> </a:t>
            </a:r>
            <a:r>
              <a:rPr sz="3910" spc="191" dirty="0">
                <a:solidFill>
                  <a:srgbClr val="0C0C0C"/>
                </a:solidFill>
                <a:latin typeface="Arial" panose="020B0604020202020204"/>
                <a:cs typeface="Arial" panose="020B0604020202020204"/>
              </a:rPr>
              <a:t>N</a:t>
            </a:r>
            <a:r>
              <a:rPr sz="3910" spc="-40" dirty="0">
                <a:solidFill>
                  <a:srgbClr val="0C0C0C"/>
                </a:solidFill>
                <a:latin typeface="Arial" panose="020B0604020202020204"/>
                <a:cs typeface="Arial" panose="020B0604020202020204"/>
              </a:rPr>
              <a:t> </a:t>
            </a:r>
            <a:r>
              <a:rPr sz="3910" spc="-247" dirty="0">
                <a:solidFill>
                  <a:srgbClr val="242424"/>
                </a:solidFill>
                <a:latin typeface="Arial" panose="020B0604020202020204"/>
                <a:cs typeface="Arial" panose="020B0604020202020204"/>
              </a:rPr>
              <a:t>E</a:t>
            </a:r>
            <a:r>
              <a:rPr sz="3910" spc="80" dirty="0">
                <a:solidFill>
                  <a:srgbClr val="242424"/>
                </a:solidFill>
                <a:latin typeface="Arial" panose="020B0604020202020204"/>
                <a:cs typeface="Arial" panose="020B0604020202020204"/>
              </a:rPr>
              <a:t>cosystem</a:t>
            </a:r>
            <a:r>
              <a:rPr sz="3910" spc="-710" dirty="0">
                <a:solidFill>
                  <a:srgbClr val="242424"/>
                </a:solidFill>
                <a:latin typeface="Arial" panose="020B0604020202020204"/>
                <a:cs typeface="Arial" panose="020B0604020202020204"/>
              </a:rPr>
              <a:t> </a:t>
            </a:r>
            <a:r>
              <a:rPr sz="3910" spc="199" dirty="0">
                <a:solidFill>
                  <a:srgbClr val="0C0C0C"/>
                </a:solidFill>
                <a:latin typeface="Arial" panose="020B0604020202020204"/>
                <a:cs typeface="Arial" panose="020B0604020202020204"/>
              </a:rPr>
              <a:t>:</a:t>
            </a:r>
            <a:r>
              <a:rPr sz="3910" spc="-239" dirty="0">
                <a:solidFill>
                  <a:srgbClr val="0C0C0C"/>
                </a:solidFill>
                <a:latin typeface="Arial" panose="020B0604020202020204"/>
                <a:cs typeface="Arial" panose="020B0604020202020204"/>
              </a:rPr>
              <a:t> </a:t>
            </a:r>
            <a:r>
              <a:rPr sz="3910" spc="88" dirty="0">
                <a:solidFill>
                  <a:srgbClr val="242424"/>
                </a:solidFill>
                <a:latin typeface="Arial" panose="020B0604020202020204"/>
                <a:cs typeface="Arial" panose="020B0604020202020204"/>
              </a:rPr>
              <a:t>G</a:t>
            </a:r>
            <a:r>
              <a:rPr sz="3910" spc="-199" dirty="0">
                <a:solidFill>
                  <a:srgbClr val="242424"/>
                </a:solidFill>
                <a:latin typeface="Arial" panose="020B0604020202020204"/>
                <a:cs typeface="Arial" panose="020B0604020202020204"/>
              </a:rPr>
              <a:t>a</a:t>
            </a:r>
            <a:r>
              <a:rPr sz="3910" spc="136" dirty="0">
                <a:solidFill>
                  <a:srgbClr val="242424"/>
                </a:solidFill>
                <a:latin typeface="Arial" panose="020B0604020202020204"/>
                <a:cs typeface="Arial" panose="020B0604020202020204"/>
              </a:rPr>
              <a:t>tew</a:t>
            </a:r>
            <a:r>
              <a:rPr sz="3910" spc="88" dirty="0">
                <a:solidFill>
                  <a:srgbClr val="242424"/>
                </a:solidFill>
                <a:latin typeface="Arial" panose="020B0604020202020204"/>
                <a:cs typeface="Arial" panose="020B0604020202020204"/>
              </a:rPr>
              <a:t>a</a:t>
            </a:r>
            <a:r>
              <a:rPr sz="3910" spc="32" dirty="0">
                <a:solidFill>
                  <a:srgbClr val="242424"/>
                </a:solidFill>
                <a:latin typeface="Arial" panose="020B0604020202020204"/>
                <a:cs typeface="Arial" panose="020B0604020202020204"/>
              </a:rPr>
              <a:t>ys</a:t>
            </a:r>
            <a:endParaRPr sz="3910">
              <a:latin typeface="Arial" panose="020B0604020202020204"/>
              <a:cs typeface="Arial" panose="020B0604020202020204"/>
            </a:endParaRPr>
          </a:p>
        </p:txBody>
      </p:sp>
      <p:pic>
        <p:nvPicPr>
          <p:cNvPr id="3" name="Picture 2"/>
          <p:cNvPicPr>
            <a:picLocks noChangeAspect="1"/>
          </p:cNvPicPr>
          <p:nvPr/>
        </p:nvPicPr>
        <p:blipFill>
          <a:blip r:embed="rId3"/>
          <a:stretch>
            <a:fillRect/>
          </a:stretch>
        </p:blipFill>
        <p:spPr>
          <a:xfrm>
            <a:off x="1528806" y="1473056"/>
            <a:ext cx="9300309" cy="4897264"/>
          </a:xfrm>
          <a:prstGeom prst="rect">
            <a:avLst/>
          </a:prstGeom>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114</a:t>
            </a:fld>
            <a:endParaRPr lang="en-I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solidFill>
                  <a:srgbClr val="0E0E0E"/>
                </a:solidFill>
              </a:rPr>
              <a:t>Lo</a:t>
            </a:r>
            <a:r>
              <a:rPr spc="-182" dirty="0">
                <a:solidFill>
                  <a:srgbClr val="0E0E0E"/>
                </a:solidFill>
              </a:rPr>
              <a:t>R</a:t>
            </a:r>
            <a:r>
              <a:rPr spc="-247" dirty="0">
                <a:solidFill>
                  <a:srgbClr val="0E0E0E"/>
                </a:solidFill>
              </a:rPr>
              <a:t>aWAN:</a:t>
            </a:r>
            <a:r>
              <a:rPr spc="343" dirty="0">
                <a:solidFill>
                  <a:srgbClr val="0E0E0E"/>
                </a:solidFill>
              </a:rPr>
              <a:t> </a:t>
            </a:r>
            <a:r>
              <a:rPr spc="-32" dirty="0">
                <a:solidFill>
                  <a:srgbClr val="0E0E0E"/>
                </a:solidFill>
              </a:rPr>
              <a:t>N</a:t>
            </a:r>
            <a:r>
              <a:rPr spc="-365" dirty="0">
                <a:solidFill>
                  <a:srgbClr val="0E0E0E"/>
                </a:solidFill>
              </a:rPr>
              <a:t>e</a:t>
            </a:r>
            <a:r>
              <a:rPr spc="-223" dirty="0">
                <a:solidFill>
                  <a:srgbClr val="0E0E0E"/>
                </a:solidFill>
              </a:rPr>
              <a:t>twork</a:t>
            </a:r>
            <a:r>
              <a:rPr spc="271" dirty="0">
                <a:solidFill>
                  <a:srgbClr val="0E0E0E"/>
                </a:solidFill>
              </a:rPr>
              <a:t> </a:t>
            </a:r>
            <a:r>
              <a:rPr spc="-144" dirty="0">
                <a:solidFill>
                  <a:srgbClr val="232323"/>
                </a:solidFill>
              </a:rPr>
              <a:t>S</a:t>
            </a:r>
            <a:r>
              <a:rPr spc="-88" dirty="0">
                <a:solidFill>
                  <a:srgbClr val="232323"/>
                </a:solidFill>
              </a:rPr>
              <a:t>e</a:t>
            </a:r>
            <a:r>
              <a:rPr spc="-223" dirty="0">
                <a:solidFill>
                  <a:srgbClr val="232323"/>
                </a:solidFill>
              </a:rPr>
              <a:t>rv</a:t>
            </a:r>
            <a:r>
              <a:rPr spc="-295" dirty="0">
                <a:solidFill>
                  <a:srgbClr val="232323"/>
                </a:solidFill>
              </a:rPr>
              <a:t>ers</a:t>
            </a:r>
          </a:p>
        </p:txBody>
      </p:sp>
      <p:sp>
        <p:nvSpPr>
          <p:cNvPr id="5" name="object 5"/>
          <p:cNvSpPr txBox="1"/>
          <p:nvPr/>
        </p:nvSpPr>
        <p:spPr>
          <a:xfrm>
            <a:off x="2266866" y="1630928"/>
            <a:ext cx="9163134" cy="3529556"/>
          </a:xfrm>
          <a:prstGeom prst="rect">
            <a:avLst/>
          </a:prstGeom>
        </p:spPr>
        <p:txBody>
          <a:bodyPr wrap="square" lIns="0" tIns="0" rIns="0" bIns="0">
            <a:spAutoFit/>
          </a:bodyPr>
          <a:lstStyle>
            <a:lvl1pPr marL="12700" indent="571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469900" indent="-457200" eaLnBrk="1" hangingPunct="1">
              <a:lnSpc>
                <a:spcPct val="150000"/>
              </a:lnSpc>
              <a:buFont typeface="Arial" panose="020B0604020202020204" pitchFamily="34" charset="0"/>
              <a:buChar char="•"/>
            </a:pPr>
            <a:r>
              <a:rPr lang="en-US" altLang="en-US" sz="2550" dirty="0" err="1">
                <a:latin typeface="Arial" panose="020B0604020202020204" pitchFamily="34" charset="0"/>
                <a:cs typeface="Arial" panose="020B0604020202020204" pitchFamily="34" charset="0"/>
              </a:rPr>
              <a:t>Actility</a:t>
            </a:r>
            <a:r>
              <a:rPr lang="en-US" altLang="en-US" sz="2550" dirty="0">
                <a:latin typeface="Arial" panose="020B0604020202020204" pitchFamily="34" charset="0"/>
                <a:cs typeface="Arial" panose="020B0604020202020204" pitchFamily="34" charset="0"/>
              </a:rPr>
              <a:t>: https:</a:t>
            </a:r>
            <a:r>
              <a:rPr lang="en-US" altLang="en-US" sz="2550" dirty="0">
                <a:latin typeface="Arial" panose="020B0604020202020204" pitchFamily="34" charset="0"/>
                <a:cs typeface="Arial" panose="020B0604020202020204" pitchFamily="34" charset="0"/>
                <a:hlinkClick r:id="rId3"/>
              </a:rPr>
              <a:t>//www.</a:t>
            </a:r>
            <a:r>
              <a:rPr lang="en-US" altLang="en-US" sz="2550" dirty="0">
                <a:latin typeface="Arial" panose="020B0604020202020204" pitchFamily="34" charset="0"/>
                <a:cs typeface="Arial" panose="020B0604020202020204" pitchFamily="34" charset="0"/>
              </a:rPr>
              <a:t>a</a:t>
            </a:r>
            <a:r>
              <a:rPr lang="en-US" altLang="en-US" sz="2550" dirty="0">
                <a:latin typeface="Arial" panose="020B0604020202020204" pitchFamily="34" charset="0"/>
                <a:cs typeface="Arial" panose="020B0604020202020204" pitchFamily="34" charset="0"/>
                <a:hlinkClick r:id="rId3"/>
              </a:rPr>
              <a:t>ctility</a:t>
            </a:r>
            <a:r>
              <a:rPr lang="en-US" altLang="en-US" sz="2550" dirty="0">
                <a:latin typeface="Arial" panose="020B0604020202020204" pitchFamily="34" charset="0"/>
                <a:cs typeface="Arial" panose="020B0604020202020204" pitchFamily="34" charset="0"/>
              </a:rPr>
              <a:t>.</a:t>
            </a:r>
            <a:r>
              <a:rPr lang="en-US" altLang="en-US" sz="2550" dirty="0">
                <a:latin typeface="Arial" panose="020B0604020202020204" pitchFamily="34" charset="0"/>
                <a:cs typeface="Arial" panose="020B0604020202020204" pitchFamily="34" charset="0"/>
                <a:hlinkClick r:id="rId3"/>
              </a:rPr>
              <a:t>com/</a:t>
            </a:r>
            <a:r>
              <a:rPr lang="en-US" altLang="en-US" sz="2550" dirty="0">
                <a:latin typeface="Arial" panose="020B0604020202020204" pitchFamily="34" charset="0"/>
                <a:cs typeface="Arial" panose="020B0604020202020204" pitchFamily="34" charset="0"/>
              </a:rPr>
              <a:t> </a:t>
            </a:r>
          </a:p>
          <a:p>
            <a:pPr marL="469900" indent="-457200" eaLnBrk="1" hangingPunct="1">
              <a:lnSpc>
                <a:spcPct val="150000"/>
              </a:lnSpc>
              <a:buFont typeface="Arial" panose="020B0604020202020204" pitchFamily="34" charset="0"/>
              <a:buChar char="•"/>
            </a:pPr>
            <a:r>
              <a:rPr lang="en-US" altLang="en-US" sz="2550" dirty="0">
                <a:latin typeface="Arial" panose="020B0604020202020204" pitchFamily="34" charset="0"/>
                <a:cs typeface="Arial" panose="020B0604020202020204" pitchFamily="34" charset="0"/>
              </a:rPr>
              <a:t>Cable Labs: https:</a:t>
            </a:r>
            <a:r>
              <a:rPr lang="en-US" altLang="en-US" sz="2550" dirty="0">
                <a:latin typeface="Arial" panose="020B0604020202020204" pitchFamily="34" charset="0"/>
                <a:cs typeface="Arial" panose="020B0604020202020204" pitchFamily="34" charset="0"/>
                <a:hlinkClick r:id="rId4"/>
              </a:rPr>
              <a:t>//www</a:t>
            </a:r>
            <a:r>
              <a:rPr lang="en-US" altLang="en-US" sz="2550" dirty="0">
                <a:latin typeface="Arial" panose="020B0604020202020204" pitchFamily="34" charset="0"/>
                <a:cs typeface="Arial" panose="020B0604020202020204" pitchFamily="34" charset="0"/>
              </a:rPr>
              <a:t>.l</a:t>
            </a:r>
            <a:r>
              <a:rPr lang="en-US" altLang="en-US" sz="2550" dirty="0">
                <a:latin typeface="Arial" panose="020B0604020202020204" pitchFamily="34" charset="0"/>
                <a:cs typeface="Arial" panose="020B0604020202020204" pitchFamily="34" charset="0"/>
                <a:hlinkClick r:id="rId4"/>
              </a:rPr>
              <a:t>oraserver.i</a:t>
            </a:r>
            <a:r>
              <a:rPr lang="en-US" altLang="en-US" sz="2550" dirty="0">
                <a:latin typeface="Arial" panose="020B0604020202020204" pitchFamily="34" charset="0"/>
                <a:cs typeface="Arial" panose="020B0604020202020204" pitchFamily="34" charset="0"/>
              </a:rPr>
              <a:t>o/ </a:t>
            </a:r>
          </a:p>
          <a:p>
            <a:pPr marL="469900" indent="-457200" eaLnBrk="1" hangingPunct="1">
              <a:lnSpc>
                <a:spcPct val="150000"/>
              </a:lnSpc>
              <a:buFont typeface="Arial" panose="020B0604020202020204" pitchFamily="34" charset="0"/>
              <a:buChar char="•"/>
            </a:pPr>
            <a:r>
              <a:rPr lang="en-US" altLang="en-US" sz="2550" dirty="0" err="1">
                <a:latin typeface="Arial" panose="020B0604020202020204" pitchFamily="34" charset="0"/>
                <a:cs typeface="Arial" panose="020B0604020202020204" pitchFamily="34" charset="0"/>
              </a:rPr>
              <a:t>EveryNet</a:t>
            </a:r>
            <a:r>
              <a:rPr lang="en-US" altLang="en-US" sz="2550" dirty="0">
                <a:latin typeface="Arial" panose="020B0604020202020204" pitchFamily="34" charset="0"/>
                <a:cs typeface="Arial" panose="020B0604020202020204" pitchFamily="34" charset="0"/>
              </a:rPr>
              <a:t>: </a:t>
            </a:r>
            <a:r>
              <a:rPr lang="en-US" altLang="en-US" sz="2550" dirty="0">
                <a:latin typeface="Arial" panose="020B0604020202020204" pitchFamily="34" charset="0"/>
                <a:cs typeface="Arial" panose="020B0604020202020204" pitchFamily="34" charset="0"/>
                <a:hlinkClick r:id="rId5"/>
              </a:rPr>
              <a:t>http://everynet.com/</a:t>
            </a:r>
            <a:endParaRPr lang="en-US" altLang="en-US" sz="2550" dirty="0">
              <a:latin typeface="Arial" panose="020B0604020202020204" pitchFamily="34" charset="0"/>
              <a:cs typeface="Arial" panose="020B0604020202020204" pitchFamily="34" charset="0"/>
            </a:endParaRPr>
          </a:p>
          <a:p>
            <a:pPr marL="469900" indent="-457200">
              <a:spcBef>
                <a:spcPts val="1595"/>
              </a:spcBef>
              <a:buFont typeface="Arial" panose="020B0604020202020204" pitchFamily="34" charset="0"/>
              <a:buChar char="•"/>
            </a:pPr>
            <a:r>
              <a:rPr lang="en-US" altLang="en-US" sz="2550" dirty="0" err="1">
                <a:latin typeface="Arial" panose="020B0604020202020204" pitchFamily="34" charset="0"/>
                <a:cs typeface="Arial" panose="020B0604020202020204" pitchFamily="34" charset="0"/>
              </a:rPr>
              <a:t>Loriot</a:t>
            </a:r>
            <a:r>
              <a:rPr lang="en-US" altLang="en-US" sz="2550" dirty="0">
                <a:latin typeface="Arial" panose="020B0604020202020204" pitchFamily="34" charset="0"/>
                <a:cs typeface="Arial" panose="020B0604020202020204" pitchFamily="34" charset="0"/>
              </a:rPr>
              <a:t>: https://loriot.io/</a:t>
            </a:r>
          </a:p>
          <a:p>
            <a:pPr marL="469900" indent="-457200">
              <a:spcBef>
                <a:spcPts val="1595"/>
              </a:spcBef>
              <a:buFont typeface="Arial" panose="020B0604020202020204" pitchFamily="34" charset="0"/>
              <a:buChar char="•"/>
            </a:pPr>
            <a:r>
              <a:rPr lang="en-US" altLang="en-US" sz="2550" dirty="0" err="1">
                <a:latin typeface="Arial" panose="020B0604020202020204" pitchFamily="34" charset="0"/>
                <a:cs typeface="Arial" panose="020B0604020202020204" pitchFamily="34" charset="0"/>
              </a:rPr>
              <a:t>ResloT</a:t>
            </a:r>
            <a:r>
              <a:rPr lang="en-US" altLang="en-US" sz="2550" dirty="0">
                <a:latin typeface="Arial" panose="020B0604020202020204" pitchFamily="34" charset="0"/>
                <a:cs typeface="Arial" panose="020B0604020202020204" pitchFamily="34" charset="0"/>
              </a:rPr>
              <a:t>: https:/</a:t>
            </a:r>
            <a:r>
              <a:rPr lang="en-US" altLang="en-US" sz="2550" dirty="0">
                <a:latin typeface="Arial" panose="020B0604020202020204" pitchFamily="34" charset="0"/>
                <a:cs typeface="Arial" panose="020B0604020202020204" pitchFamily="34" charset="0"/>
                <a:hlinkClick r:id="rId6"/>
              </a:rPr>
              <a:t>/www.</a:t>
            </a:r>
            <a:r>
              <a:rPr lang="en-US" altLang="en-US" sz="2550" dirty="0">
                <a:latin typeface="Arial" panose="020B0604020202020204" pitchFamily="34" charset="0"/>
                <a:cs typeface="Arial" panose="020B0604020202020204" pitchFamily="34" charset="0"/>
              </a:rPr>
              <a:t>r</a:t>
            </a:r>
            <a:r>
              <a:rPr lang="en-US" altLang="en-US" sz="2550" dirty="0">
                <a:latin typeface="Arial" panose="020B0604020202020204" pitchFamily="34" charset="0"/>
                <a:cs typeface="Arial" panose="020B0604020202020204" pitchFamily="34" charset="0"/>
                <a:hlinkClick r:id="rId6"/>
              </a:rPr>
              <a:t>esiot.i</a:t>
            </a:r>
            <a:r>
              <a:rPr lang="en-US" altLang="en-US" sz="2550" dirty="0">
                <a:latin typeface="Arial" panose="020B0604020202020204" pitchFamily="34" charset="0"/>
                <a:cs typeface="Arial" panose="020B0604020202020204" pitchFamily="34" charset="0"/>
              </a:rPr>
              <a:t>o/en/</a:t>
            </a:r>
          </a:p>
          <a:p>
            <a:pPr marL="469900" indent="-457200">
              <a:lnSpc>
                <a:spcPct val="106000"/>
              </a:lnSpc>
              <a:spcBef>
                <a:spcPts val="1435"/>
              </a:spcBef>
              <a:buFont typeface="Arial" panose="020B0604020202020204" pitchFamily="34" charset="0"/>
              <a:buChar char="•"/>
            </a:pPr>
            <a:r>
              <a:rPr lang="en-US" altLang="en-US" sz="2550" dirty="0">
                <a:latin typeface="Arial" panose="020B0604020202020204" pitchFamily="34" charset="0"/>
                <a:cs typeface="Arial" panose="020B0604020202020204" pitchFamily="34" charset="0"/>
              </a:rPr>
              <a:t>The Things Network: https:// www.thethingsnetwork.org/</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115</a:t>
            </a:fld>
            <a:endParaRPr lang="en-I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4" name="object 8"/>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13" name="object 13"/>
          <p:cNvSpPr txBox="1"/>
          <p:nvPr/>
        </p:nvSpPr>
        <p:spPr>
          <a:xfrm>
            <a:off x="2209800" y="716968"/>
            <a:ext cx="7807687" cy="1915011"/>
          </a:xfrm>
          <a:prstGeom prst="rect">
            <a:avLst/>
          </a:prstGeom>
        </p:spPr>
        <p:txBody>
          <a:bodyPr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830" dirty="0" err="1">
                <a:solidFill>
                  <a:srgbClr val="0E0E0E"/>
                </a:solidFill>
                <a:latin typeface="Arial" panose="020B0604020202020204" pitchFamily="34" charset="0"/>
                <a:cs typeface="Arial" panose="020B0604020202020204" pitchFamily="34" charset="0"/>
              </a:rPr>
              <a:t>LoRaWAN</a:t>
            </a:r>
            <a:r>
              <a:rPr lang="en-US" altLang="en-US" sz="3830" dirty="0">
                <a:solidFill>
                  <a:srgbClr val="0E0E0E"/>
                </a:solidFill>
                <a:latin typeface="Arial" panose="020B0604020202020204" pitchFamily="34" charset="0"/>
                <a:cs typeface="Arial" panose="020B0604020202020204" pitchFamily="34" charset="0"/>
              </a:rPr>
              <a:t>: </a:t>
            </a:r>
            <a:r>
              <a:rPr lang="en-US" altLang="en-US" sz="3830" dirty="0">
                <a:solidFill>
                  <a:srgbClr val="212121"/>
                </a:solidFill>
                <a:latin typeface="Arial" panose="020B0604020202020204" pitchFamily="34" charset="0"/>
                <a:cs typeface="Arial" panose="020B0604020202020204" pitchFamily="34" charset="0"/>
              </a:rPr>
              <a:t>Application </a:t>
            </a:r>
            <a:r>
              <a:rPr lang="en-US" altLang="en-US" sz="3830" dirty="0">
                <a:solidFill>
                  <a:srgbClr val="0E0E0E"/>
                </a:solidFill>
                <a:latin typeface="Arial" panose="020B0604020202020204" pitchFamily="34" charset="0"/>
                <a:cs typeface="Arial" panose="020B0604020202020204" pitchFamily="34" charset="0"/>
              </a:rPr>
              <a:t>Platforms</a:t>
            </a:r>
            <a:endParaRPr lang="en-US" altLang="en-US" sz="3830" dirty="0">
              <a:latin typeface="Arial" panose="020B0604020202020204" pitchFamily="34" charset="0"/>
              <a:cs typeface="Arial" panose="020B0604020202020204" pitchFamily="34" charset="0"/>
            </a:endParaRPr>
          </a:p>
          <a:p>
            <a:pPr>
              <a:spcBef>
                <a:spcPts val="20"/>
              </a:spcBef>
            </a:pPr>
            <a:endParaRPr lang="en-US" altLang="en-US" sz="4465" dirty="0">
              <a:latin typeface="Times New Roman" panose="02020603050405020304" pitchFamily="18" charset="0"/>
              <a:cs typeface="Times New Roman" panose="02020603050405020304" pitchFamily="18" charset="0"/>
            </a:endParaRPr>
          </a:p>
          <a:p>
            <a:pPr algn="r" eaLnBrk="1" hangingPunct="1"/>
            <a:endParaRPr lang="en-US" altLang="en-US" sz="415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800954" y="1600049"/>
            <a:ext cx="8463536" cy="4973418"/>
          </a:xfrm>
          <a:prstGeom prst="rect">
            <a:avLst/>
          </a:prstGeom>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116</a:t>
            </a:fld>
            <a:endParaRPr lang="en-I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t>Lo</a:t>
            </a:r>
            <a:r>
              <a:rPr spc="-182" dirty="0"/>
              <a:t>R</a:t>
            </a:r>
            <a:r>
              <a:rPr spc="-247" dirty="0"/>
              <a:t>aWAN:</a:t>
            </a:r>
            <a:r>
              <a:rPr spc="223" dirty="0"/>
              <a:t> </a:t>
            </a:r>
            <a:r>
              <a:rPr spc="-144" dirty="0">
                <a:solidFill>
                  <a:srgbClr val="262626"/>
                </a:solidFill>
              </a:rPr>
              <a:t>S</a:t>
            </a:r>
            <a:r>
              <a:rPr spc="-88" dirty="0">
                <a:solidFill>
                  <a:srgbClr val="262626"/>
                </a:solidFill>
              </a:rPr>
              <a:t>e</a:t>
            </a:r>
            <a:r>
              <a:rPr spc="-447" dirty="0">
                <a:solidFill>
                  <a:srgbClr val="050505"/>
                </a:solidFill>
              </a:rPr>
              <a:t>l</a:t>
            </a:r>
            <a:r>
              <a:rPr spc="-160" dirty="0">
                <a:solidFill>
                  <a:srgbClr val="262626"/>
                </a:solidFill>
              </a:rPr>
              <a:t>e</a:t>
            </a:r>
            <a:r>
              <a:rPr spc="-96" dirty="0">
                <a:solidFill>
                  <a:srgbClr val="262626"/>
                </a:solidFill>
              </a:rPr>
              <a:t>ct</a:t>
            </a:r>
            <a:r>
              <a:rPr spc="-191" dirty="0">
                <a:solidFill>
                  <a:srgbClr val="262626"/>
                </a:solidFill>
              </a:rPr>
              <a:t>e</a:t>
            </a:r>
            <a:r>
              <a:rPr spc="-32" dirty="0">
                <a:solidFill>
                  <a:srgbClr val="262626"/>
                </a:solidFill>
              </a:rPr>
              <a:t>d</a:t>
            </a:r>
            <a:r>
              <a:rPr spc="144" dirty="0">
                <a:solidFill>
                  <a:srgbClr val="262626"/>
                </a:solidFill>
              </a:rPr>
              <a:t> </a:t>
            </a:r>
            <a:r>
              <a:rPr spc="-287" dirty="0"/>
              <a:t>P</a:t>
            </a:r>
            <a:r>
              <a:rPr spc="-96" dirty="0"/>
              <a:t>l</a:t>
            </a:r>
            <a:r>
              <a:rPr spc="-630" dirty="0"/>
              <a:t>a</a:t>
            </a:r>
            <a:r>
              <a:rPr spc="-263" dirty="0"/>
              <a:t>tforms</a:t>
            </a:r>
          </a:p>
        </p:txBody>
      </p:sp>
      <p:sp>
        <p:nvSpPr>
          <p:cNvPr id="5" name="object 5"/>
          <p:cNvSpPr txBox="1"/>
          <p:nvPr/>
        </p:nvSpPr>
        <p:spPr>
          <a:xfrm>
            <a:off x="2266864" y="1625862"/>
            <a:ext cx="4662255" cy="4633448"/>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55600" indent="-342900" eaLnBrk="1" hangingPunct="1">
              <a:lnSpc>
                <a:spcPct val="157000"/>
              </a:lnSpc>
              <a:buFont typeface="Arial" panose="020B0604020202020204" pitchFamily="34" charset="0"/>
              <a:buChar char="•"/>
            </a:pPr>
            <a:r>
              <a:rPr lang="en-US" altLang="en-US" sz="2395" dirty="0" err="1">
                <a:latin typeface="Arial" panose="020B0604020202020204" pitchFamily="34" charset="0"/>
                <a:cs typeface="Arial" panose="020B0604020202020204" pitchFamily="34" charset="0"/>
              </a:rPr>
              <a:t>Actility</a:t>
            </a:r>
            <a:r>
              <a:rPr lang="en-US" altLang="en-US" sz="2395" dirty="0">
                <a:latin typeface="Arial" panose="020B0604020202020204" pitchFamily="34" charset="0"/>
                <a:cs typeface="Arial" panose="020B0604020202020204" pitchFamily="34" charset="0"/>
              </a:rPr>
              <a:t> </a:t>
            </a:r>
            <a:r>
              <a:rPr lang="en-US" altLang="en-US" sz="2395" dirty="0" err="1">
                <a:latin typeface="Arial" panose="020B0604020202020204" pitchFamily="34" charset="0"/>
                <a:cs typeface="Arial" panose="020B0604020202020204" pitchFamily="34" charset="0"/>
              </a:rPr>
              <a:t>ThingPark</a:t>
            </a:r>
            <a:r>
              <a:rPr lang="en-US" altLang="en-US" sz="2395" dirty="0">
                <a:latin typeface="Arial" panose="020B0604020202020204" pitchFamily="34" charset="0"/>
                <a:cs typeface="Arial" panose="020B0604020202020204" pitchFamily="34" charset="0"/>
              </a:rPr>
              <a:t> </a:t>
            </a:r>
          </a:p>
          <a:p>
            <a:pPr marL="355600" indent="-342900" eaLnBrk="1" hangingPunct="1">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Amazon AWS </a:t>
            </a:r>
            <a:r>
              <a:rPr lang="en-US" altLang="en-US" sz="2395" dirty="0" err="1">
                <a:latin typeface="Arial" panose="020B0604020202020204" pitchFamily="34" charset="0"/>
                <a:cs typeface="Arial" panose="020B0604020202020204" pitchFamily="34" charset="0"/>
              </a:rPr>
              <a:t>loT</a:t>
            </a:r>
            <a:r>
              <a:rPr lang="en-US" altLang="en-US" sz="2395" dirty="0">
                <a:latin typeface="Arial" panose="020B0604020202020204" pitchFamily="34" charset="0"/>
                <a:cs typeface="Arial" panose="020B0604020202020204" pitchFamily="34" charset="0"/>
              </a:rPr>
              <a:t> </a:t>
            </a:r>
          </a:p>
          <a:p>
            <a:pPr marL="355600" indent="-342900" eaLnBrk="1" hangingPunct="1">
              <a:lnSpc>
                <a:spcPct val="157000"/>
              </a:lnSpc>
              <a:buFont typeface="Arial" panose="020B0604020202020204" pitchFamily="34" charset="0"/>
              <a:buChar char="•"/>
            </a:pPr>
            <a:r>
              <a:rPr lang="en-US" altLang="en-US" sz="2395" dirty="0" err="1">
                <a:latin typeface="Arial" panose="020B0604020202020204" pitchFamily="34" charset="0"/>
                <a:cs typeface="Arial" panose="020B0604020202020204" pitchFamily="34" charset="0"/>
              </a:rPr>
              <a:t>EveryNet</a:t>
            </a:r>
            <a:endParaRPr lang="en-US" altLang="en-US" sz="2395" dirty="0">
              <a:latin typeface="Arial" panose="020B0604020202020204" pitchFamily="34" charset="0"/>
              <a:cs typeface="Arial" panose="020B0604020202020204" pitchFamily="34" charset="0"/>
            </a:endParaRPr>
          </a:p>
          <a:p>
            <a:pPr marL="355600" indent="-342900" eaLnBrk="1" hangingPunct="1">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IBM </a:t>
            </a:r>
            <a:r>
              <a:rPr lang="en-US" altLang="en-US" sz="2395" dirty="0" err="1">
                <a:latin typeface="Arial" panose="020B0604020202020204" pitchFamily="34" charset="0"/>
                <a:cs typeface="Arial" panose="020B0604020202020204" pitchFamily="34" charset="0"/>
              </a:rPr>
              <a:t>BlueMix</a:t>
            </a:r>
            <a:r>
              <a:rPr lang="en-US" altLang="en-US" sz="2395" dirty="0">
                <a:latin typeface="Arial" panose="020B0604020202020204" pitchFamily="34" charset="0"/>
                <a:cs typeface="Arial" panose="020B0604020202020204" pitchFamily="34" charset="0"/>
              </a:rPr>
              <a:t> </a:t>
            </a:r>
          </a:p>
          <a:p>
            <a:pPr marL="355600" indent="-342900" eaLnBrk="1" hangingPunct="1">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Microsoft Azure </a:t>
            </a:r>
            <a:r>
              <a:rPr lang="en-US" altLang="en-US" sz="2395" dirty="0" err="1">
                <a:latin typeface="Arial" panose="020B0604020202020204" pitchFamily="34" charset="0"/>
                <a:cs typeface="Arial" panose="020B0604020202020204" pitchFamily="34" charset="0"/>
              </a:rPr>
              <a:t>loT</a:t>
            </a:r>
            <a:r>
              <a:rPr lang="en-US" altLang="en-US" sz="2395" dirty="0">
                <a:latin typeface="Arial" panose="020B0604020202020204" pitchFamily="34" charset="0"/>
                <a:cs typeface="Arial" panose="020B0604020202020204" pitchFamily="34" charset="0"/>
              </a:rPr>
              <a:t> </a:t>
            </a:r>
          </a:p>
          <a:p>
            <a:pPr marL="355600" indent="-342900" eaLnBrk="1" hangingPunct="1">
              <a:lnSpc>
                <a:spcPct val="157000"/>
              </a:lnSpc>
              <a:buFont typeface="Arial" panose="020B0604020202020204" pitchFamily="34" charset="0"/>
              <a:buChar char="•"/>
            </a:pPr>
            <a:r>
              <a:rPr lang="en-US" altLang="en-US" sz="2395" dirty="0" err="1">
                <a:latin typeface="Arial" panose="020B0604020202020204" pitchFamily="34" charset="0"/>
                <a:cs typeface="Arial" panose="020B0604020202020204" pitchFamily="34" charset="0"/>
              </a:rPr>
              <a:t>MyDevices</a:t>
            </a:r>
            <a:r>
              <a:rPr lang="en-US" altLang="en-US" sz="2395" dirty="0">
                <a:latin typeface="Arial" panose="020B0604020202020204" pitchFamily="34" charset="0"/>
                <a:cs typeface="Arial" panose="020B0604020202020204" pitchFamily="34" charset="0"/>
              </a:rPr>
              <a:t> Cayenne</a:t>
            </a:r>
          </a:p>
          <a:p>
            <a:pPr marL="355600" indent="-342900" eaLnBrk="1" hangingPunct="1">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 </a:t>
            </a:r>
            <a:r>
              <a:rPr lang="en-US" altLang="en-US" sz="2395" dirty="0" err="1">
                <a:latin typeface="Arial" panose="020B0604020202020204" pitchFamily="34" charset="0"/>
                <a:cs typeface="Arial" panose="020B0604020202020204" pitchFamily="34" charset="0"/>
              </a:rPr>
              <a:t>OpenChirp</a:t>
            </a:r>
            <a:endParaRPr lang="en-US" altLang="en-US" sz="2395" dirty="0">
              <a:latin typeface="Arial" panose="020B0604020202020204" pitchFamily="34" charset="0"/>
              <a:cs typeface="Arial" panose="020B0604020202020204" pitchFamily="34" charset="0"/>
            </a:endParaRPr>
          </a:p>
          <a:p>
            <a:pPr marL="355600" indent="-342900">
              <a:spcBef>
                <a:spcPts val="1695"/>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Stream </a:t>
            </a:r>
            <a:r>
              <a:rPr lang="en-US" altLang="en-US" sz="2395" dirty="0" err="1">
                <a:latin typeface="Arial" panose="020B0604020202020204" pitchFamily="34" charset="0"/>
                <a:cs typeface="Arial" panose="020B0604020202020204" pitchFamily="34" charset="0"/>
              </a:rPr>
              <a:t>loTx</a:t>
            </a:r>
            <a:endParaRPr lang="en-US" altLang="en-US" sz="2395" dirty="0">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117</a:t>
            </a:fld>
            <a:endParaRPr lang="en-I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fontScale="90000"/>
          </a:bodyPr>
          <a:lstStyle/>
          <a:p>
            <a:r>
              <a:rPr lang="en-IN" b="1" i="0" dirty="0" err="1">
                <a:solidFill>
                  <a:srgbClr val="0D83D0"/>
                </a:solidFill>
                <a:effectLst/>
                <a:latin typeface="avantgardepro"/>
              </a:rPr>
              <a:t>LoRaWAN</a:t>
            </a:r>
            <a:r>
              <a:rPr lang="en-IN" b="1" i="0" dirty="0">
                <a:solidFill>
                  <a:srgbClr val="0D83D0"/>
                </a:solidFill>
                <a:effectLst/>
                <a:latin typeface="avantgardepro"/>
              </a:rPr>
              <a:t> Limitations</a:t>
            </a:r>
            <a:br>
              <a:rPr lang="en-IN" b="1" i="0" dirty="0">
                <a:solidFill>
                  <a:srgbClr val="0D83D0"/>
                </a:solidFill>
                <a:effectLst/>
                <a:latin typeface="avantgardepro"/>
              </a:rPr>
            </a:br>
            <a:endParaRPr lang="en-IN" b="1" dirty="0"/>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118</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Rectangle 1"/>
          <p:cNvSpPr>
            <a:spLocks noChangeArrowheads="1"/>
          </p:cNvSpPr>
          <p:nvPr/>
        </p:nvSpPr>
        <p:spPr bwMode="auto">
          <a:xfrm rot="10800000" flipV="1">
            <a:off x="331694" y="1014442"/>
            <a:ext cx="1152861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marR="0" lvl="1" indent="0" algn="just"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Not suitable for: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914400" marR="0" lvl="2"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Real-time data:</a:t>
            </a:r>
            <a:r>
              <a:rPr kumimoji="0" lang="en-US" altLang="en-US" sz="1800" b="0" i="0" u="none" strike="noStrike" cap="none" normalizeH="0" baseline="0" dirty="0">
                <a:ln>
                  <a:noFill/>
                </a:ln>
                <a:solidFill>
                  <a:schemeClr val="tx1"/>
                </a:solidFill>
                <a:effectLst/>
                <a:latin typeface="Arial" panose="020B0604020202020204" pitchFamily="34" charset="0"/>
              </a:rPr>
              <a:t> Limited to small, infrequent packets.</a:t>
            </a:r>
          </a:p>
          <a:p>
            <a:pPr marL="914400" marR="0" lvl="2"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Phone calls:</a:t>
            </a:r>
            <a:r>
              <a:rPr kumimoji="0" lang="en-US" altLang="en-US" sz="1800" b="0" i="0" u="none" strike="noStrike" cap="none" normalizeH="0" baseline="0" dirty="0">
                <a:ln>
                  <a:noFill/>
                </a:ln>
                <a:solidFill>
                  <a:schemeClr val="tx1"/>
                </a:solidFill>
                <a:effectLst/>
                <a:latin typeface="Arial" panose="020B0604020202020204" pitchFamily="34" charset="0"/>
              </a:rPr>
              <a:t> Use GPRS/3G/LTE instead.</a:t>
            </a:r>
          </a:p>
          <a:p>
            <a:pPr marL="914400" marR="0" lvl="2"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Home automation:</a:t>
            </a:r>
            <a:r>
              <a:rPr kumimoji="0" lang="en-US" altLang="en-US" sz="1800" b="0" i="0" u="none" strike="noStrike" cap="none" normalizeH="0" baseline="0" dirty="0">
                <a:ln>
                  <a:noFill/>
                </a:ln>
                <a:solidFill>
                  <a:schemeClr val="tx1"/>
                </a:solidFill>
                <a:effectLst/>
                <a:latin typeface="Arial" panose="020B0604020202020204" pitchFamily="34" charset="0"/>
              </a:rPr>
              <a:t> Use ZigBee or Bluetooth.</a:t>
            </a:r>
          </a:p>
          <a:p>
            <a:pPr marL="914400" marR="0" lvl="2"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High-data tasks:</a:t>
            </a:r>
            <a:r>
              <a:rPr kumimoji="0" lang="en-US" altLang="en-US" sz="1800" b="0" i="0" u="none" strike="noStrike" cap="none" normalizeH="0" baseline="0" dirty="0">
                <a:ln>
                  <a:noFill/>
                </a:ln>
                <a:solidFill>
                  <a:schemeClr val="tx1"/>
                </a:solidFill>
                <a:effectLst/>
                <a:latin typeface="Arial" panose="020B0604020202020204" pitchFamily="34" charset="0"/>
              </a:rPr>
              <a:t> For photos or video, use </a:t>
            </a:r>
            <a:r>
              <a:rPr kumimoji="0" lang="en-US" altLang="en-US" sz="1800" b="0" i="0" u="none" strike="noStrike" cap="none" normalizeH="0" baseline="0" dirty="0" err="1">
                <a:ln>
                  <a:noFill/>
                </a:ln>
                <a:solidFill>
                  <a:schemeClr val="tx1"/>
                </a:solidFill>
                <a:effectLst/>
                <a:latin typeface="Arial" panose="020B0604020202020204" pitchFamily="34" charset="0"/>
              </a:rPr>
              <a:t>WiFi</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914400" marR="0" lvl="2" indent="0" algn="just"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Uplink Efficiency Tips: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Payload:</a:t>
            </a:r>
            <a:r>
              <a:rPr kumimoji="0" lang="en-US" altLang="en-US" sz="1800" b="0" i="0" u="none" strike="noStrike" cap="none" normalizeH="0" baseline="0" dirty="0">
                <a:ln>
                  <a:noFill/>
                </a:ln>
                <a:solidFill>
                  <a:schemeClr val="tx1"/>
                </a:solidFill>
                <a:effectLst/>
                <a:latin typeface="Arial" panose="020B0604020202020204" pitchFamily="34" charset="0"/>
              </a:rPr>
              <a:t> Minimize size; use binary format (e.g., Cayenne LPP).</a:t>
            </a:r>
          </a:p>
          <a:p>
            <a:pPr marL="457200" marR="0" lvl="1"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Message Interval:</a:t>
            </a:r>
            <a:r>
              <a:rPr kumimoji="0" lang="en-US" altLang="en-US" sz="1800" b="0" i="0" u="none" strike="noStrike" cap="none" normalizeH="0" baseline="0" dirty="0">
                <a:ln>
                  <a:noFill/>
                </a:ln>
                <a:solidFill>
                  <a:schemeClr val="tx1"/>
                </a:solidFill>
                <a:effectLst/>
                <a:latin typeface="Arial" panose="020B0604020202020204" pitchFamily="34" charset="0"/>
              </a:rPr>
              <a:t> Send at several-minute intervals or upon significant changes.</a:t>
            </a:r>
          </a:p>
          <a:p>
            <a:pPr marL="457200" marR="0" lvl="1"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Data Rate:</a:t>
            </a:r>
            <a:r>
              <a:rPr kumimoji="0" lang="en-US" altLang="en-US" sz="1800" b="0" i="0" u="none" strike="noStrike" cap="none" normalizeH="0" baseline="0" dirty="0">
                <a:ln>
                  <a:noFill/>
                </a:ln>
                <a:solidFill>
                  <a:schemeClr val="tx1"/>
                </a:solidFill>
                <a:effectLst/>
                <a:latin typeface="Arial" panose="020B0604020202020204" pitchFamily="34" charset="0"/>
              </a:rPr>
              <a:t> Start with SF7BW125 for low power and airtime; enable Adaptive Data Rate (ADR) if needed.</a:t>
            </a:r>
          </a:p>
          <a:p>
            <a:pPr marL="457200" marR="0" lvl="1" indent="0" algn="just"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Downlink Efficiency Tips: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Minimize Downlinks:</a:t>
            </a:r>
            <a:r>
              <a:rPr kumimoji="0" lang="en-US" altLang="en-US" sz="1800" b="0" i="0" u="none" strike="noStrike" cap="none" normalizeH="0" baseline="0" dirty="0">
                <a:ln>
                  <a:noFill/>
                </a:ln>
                <a:solidFill>
                  <a:schemeClr val="tx1"/>
                </a:solidFill>
                <a:effectLst/>
                <a:latin typeface="Arial" panose="020B0604020202020204" pitchFamily="34" charset="0"/>
              </a:rPr>
              <a:t> Avoid if possible, use small payloads.</a:t>
            </a:r>
          </a:p>
          <a:p>
            <a:pPr marL="457200" marR="0" lvl="1"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Data Rate:</a:t>
            </a:r>
            <a:r>
              <a:rPr kumimoji="0" lang="en-US" altLang="en-US" sz="1800" b="0" i="0" u="none" strike="noStrike" cap="none" normalizeH="0" baseline="0" dirty="0">
                <a:ln>
                  <a:noFill/>
                </a:ln>
                <a:solidFill>
                  <a:schemeClr val="tx1"/>
                </a:solidFill>
                <a:effectLst/>
                <a:latin typeface="Arial" panose="020B0604020202020204" pitchFamily="34" charset="0"/>
              </a:rPr>
              <a:t> Downlink rate depends on uplink efficiency.</a:t>
            </a:r>
          </a:p>
          <a:p>
            <a:pPr marL="457200" marR="0" lvl="1" indent="0" algn="just"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Avoid Confirmations:</a:t>
            </a:r>
            <a:r>
              <a:rPr kumimoji="0" lang="en-US" altLang="en-US" sz="1800" b="0" i="0" u="none" strike="noStrike" cap="none" normalizeH="0" baseline="0" dirty="0">
                <a:ln>
                  <a:noFill/>
                </a:ln>
                <a:solidFill>
                  <a:schemeClr val="tx1"/>
                </a:solidFill>
                <a:effectLst/>
                <a:latin typeface="Arial" panose="020B0604020202020204" pitchFamily="34" charset="0"/>
              </a:rPr>
              <a:t> Use unconfirmed uplinks if possible to reduce network load and boost reliability.</a:t>
            </a: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0"/>
            <a:ext cx="11353800" cy="6309420"/>
          </a:xfrm>
          <a:prstGeom prst="rect">
            <a:avLst/>
          </a:prstGeom>
        </p:spPr>
        <p:txBody>
          <a:bodyPr wrap="square">
            <a:spAutoFit/>
          </a:bodyPr>
          <a:lstStyle/>
          <a:p>
            <a:r>
              <a:rPr lang="en-US" sz="4000" b="1" dirty="0">
                <a:solidFill>
                  <a:schemeClr val="accent1"/>
                </a:solidFill>
                <a:latin typeface="Calibri Light" panose="020F0302020204030204" charset="0"/>
              </a:rPr>
              <a:t>What is a Smart City? </a:t>
            </a:r>
            <a:endParaRPr lang="en-US" sz="2800" dirty="0"/>
          </a:p>
          <a:p>
            <a:pPr marL="457200" indent="-457200" algn="just">
              <a:buFont typeface="Arial" panose="020B0604020202020204" pitchFamily="34" charset="0"/>
              <a:buChar char="•"/>
            </a:pPr>
            <a:r>
              <a:rPr lang="en-US" sz="2800" dirty="0"/>
              <a:t>It’s a city outfitted with high-tech communication capabilities. </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It uses digital technology to enhance performance and well being, to reduce costs and resource consumption, and to engage more effectively and actively with its citizens.</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Prime Minister Narendra Modi’s vision ‘Digital India’, has a plan to build 100 smart cities across the country.</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 Modi in his speech said, “Cities in the past were built on riverbanks. They are now built along highways. But in the future, they will be built based on availability of optical fiber networks and next-generation infrastructure.”</a:t>
            </a:r>
          </a:p>
        </p:txBody>
      </p:sp>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119</a:t>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lstStyle/>
          <a:p>
            <a:r>
              <a:rPr lang="en-IN" b="1" dirty="0">
                <a:solidFill>
                  <a:srgbClr val="0D83D0"/>
                </a:solidFill>
                <a:latin typeface="avantgardepro"/>
              </a:rPr>
              <a:t>What is </a:t>
            </a:r>
            <a:r>
              <a:rPr lang="en-IN" b="1" dirty="0" err="1">
                <a:solidFill>
                  <a:srgbClr val="0D83D0"/>
                </a:solidFill>
                <a:latin typeface="avantgardepro"/>
              </a:rPr>
              <a:t>LoRaWAN</a:t>
            </a:r>
            <a:r>
              <a:rPr lang="en-IN" b="1" dirty="0">
                <a:solidFill>
                  <a:srgbClr val="0D83D0"/>
                </a:solidFill>
                <a:latin typeface="avantgardepro"/>
              </a:rPr>
              <a:t>?</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12</a:t>
            </a:fld>
            <a:endParaRPr lang="en-IN"/>
          </a:p>
        </p:txBody>
      </p:sp>
      <p:sp>
        <p:nvSpPr>
          <p:cNvPr id="7" name="Rectangle 1"/>
          <p:cNvSpPr>
            <a:spLocks noGrp="1" noChangeArrowheads="1"/>
          </p:cNvSpPr>
          <p:nvPr>
            <p:ph idx="1"/>
          </p:nvPr>
        </p:nvSpPr>
        <p:spPr bwMode="auto">
          <a:xfrm>
            <a:off x="699246" y="1575292"/>
            <a:ext cx="10654554" cy="427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50000"/>
              </a:lnSpc>
              <a:spcBef>
                <a:spcPct val="0"/>
              </a:spcBef>
              <a:spcAft>
                <a:spcPct val="0"/>
              </a:spcAft>
            </a:pPr>
            <a:r>
              <a:rPr lang="en-US" sz="2400" b="1" dirty="0" err="1">
                <a:latin typeface="Arial" panose="020B0604020202020204" pitchFamily="34" charset="0"/>
              </a:rPr>
              <a:t>LoRaWAN</a:t>
            </a:r>
            <a:r>
              <a:rPr lang="en-US" sz="2400" b="1" dirty="0">
                <a:latin typeface="Arial" panose="020B0604020202020204" pitchFamily="34" charset="0"/>
              </a:rPr>
              <a:t> (Long Range Wide Area Network) </a:t>
            </a:r>
            <a:r>
              <a:rPr lang="en-US" sz="2400" dirty="0">
                <a:latin typeface="Arial" panose="020B0604020202020204" pitchFamily="34" charset="0"/>
              </a:rPr>
              <a:t>is a low-power, long-range wireless technology designed for IoT applications</a:t>
            </a:r>
            <a:r>
              <a:rPr lang="en-US" sz="2400" b="1" dirty="0">
                <a:latin typeface="Arial" panose="020B0604020202020204" pitchFamily="34" charset="0"/>
              </a:rPr>
              <a:t>.</a:t>
            </a:r>
          </a:p>
          <a:p>
            <a:pPr algn="just" eaLnBrk="0" fontAlgn="base" hangingPunct="0">
              <a:lnSpc>
                <a:spcPct val="150000"/>
              </a:lnSpc>
              <a:spcBef>
                <a:spcPct val="0"/>
              </a:spcBef>
              <a:spcAft>
                <a:spcPct val="0"/>
              </a:spcAft>
            </a:pPr>
            <a:r>
              <a:rPr lang="en-US" sz="2400" dirty="0">
                <a:latin typeface="Arial" panose="020B0604020202020204" pitchFamily="34" charset="0"/>
              </a:rPr>
              <a:t>Derived from </a:t>
            </a:r>
            <a:r>
              <a:rPr lang="en-US" sz="2400" b="1" dirty="0">
                <a:latin typeface="Arial" panose="020B0604020202020204" pitchFamily="34" charset="0"/>
              </a:rPr>
              <a:t>Chirp Spread Spectrum (CSS) </a:t>
            </a:r>
            <a:r>
              <a:rPr lang="en-US" sz="2400" dirty="0">
                <a:latin typeface="Arial" panose="020B0604020202020204" pitchFamily="34" charset="0"/>
              </a:rPr>
              <a:t>technology. It encodes information on radio waves using </a:t>
            </a:r>
            <a:r>
              <a:rPr lang="en-US" sz="2400" b="1" dirty="0">
                <a:latin typeface="Arial" panose="020B0604020202020204" pitchFamily="34" charset="0"/>
              </a:rPr>
              <a:t>chirp pulses </a:t>
            </a:r>
            <a:r>
              <a:rPr lang="en-US" sz="2400" dirty="0">
                <a:latin typeface="Arial" panose="020B0604020202020204" pitchFamily="34" charset="0"/>
              </a:rPr>
              <a:t>- similar to the way </a:t>
            </a:r>
            <a:r>
              <a:rPr lang="en-US" sz="2400" b="1" dirty="0">
                <a:latin typeface="Arial" panose="020B0604020202020204" pitchFamily="34" charset="0"/>
              </a:rPr>
              <a:t>dolphins and bats </a:t>
            </a:r>
            <a:r>
              <a:rPr lang="en-US" sz="2400" dirty="0">
                <a:latin typeface="Arial" panose="020B0604020202020204" pitchFamily="34" charset="0"/>
              </a:rPr>
              <a:t>communicate! </a:t>
            </a:r>
          </a:p>
          <a:p>
            <a:pPr algn="just" eaLnBrk="0" fontAlgn="base" hangingPunct="0">
              <a:lnSpc>
                <a:spcPct val="150000"/>
              </a:lnSpc>
              <a:spcBef>
                <a:spcPct val="0"/>
              </a:spcBef>
              <a:spcAft>
                <a:spcPct val="0"/>
              </a:spcAft>
            </a:pPr>
            <a:r>
              <a:rPr lang="en-US" sz="2400" dirty="0">
                <a:latin typeface="Arial" panose="020B0604020202020204" pitchFamily="34" charset="0"/>
              </a:rPr>
              <a:t>LoRa modulated transmission is robust against disturbances and can be received across </a:t>
            </a:r>
            <a:r>
              <a:rPr lang="en-US" sz="2400" b="1" dirty="0">
                <a:latin typeface="Arial" panose="020B0604020202020204" pitchFamily="34" charset="0"/>
              </a:rPr>
              <a:t>Long</a:t>
            </a:r>
            <a:r>
              <a:rPr lang="en-US" sz="2400" dirty="0">
                <a:latin typeface="Arial" panose="020B0604020202020204" pitchFamily="34" charset="0"/>
              </a:rPr>
              <a:t> distances.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TextBox 11"/>
          <p:cNvSpPr txBox="1"/>
          <p:nvPr/>
        </p:nvSpPr>
        <p:spPr>
          <a:xfrm>
            <a:off x="9220199" y="5940997"/>
            <a:ext cx="2667397" cy="307777"/>
          </a:xfrm>
          <a:prstGeom prst="rect">
            <a:avLst/>
          </a:prstGeom>
          <a:noFill/>
        </p:spPr>
        <p:txBody>
          <a:bodyPr wrap="none" rtlCol="0">
            <a:spAutoFit/>
          </a:bodyPr>
          <a:lstStyle/>
          <a:p>
            <a:r>
              <a:rPr lang="en-IN" sz="1400" dirty="0"/>
              <a:t>Image source : the things network</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0645140" y="6079234"/>
            <a:ext cx="973836" cy="778764"/>
          </a:xfrm>
          <a:prstGeom prst="rect">
            <a:avLst/>
          </a:prstGeom>
          <a:blipFill>
            <a:blip r:embed="rId3" cstate="print"/>
            <a:stretch>
              <a:fillRect/>
            </a:stretch>
          </a:blipFill>
        </p:spPr>
        <p:txBody>
          <a:bodyPr wrap="square" lIns="0" tIns="0" rIns="0" bIns="0" rtlCol="0"/>
          <a:lstStyle/>
          <a:p>
            <a:endParaRPr dirty="0"/>
          </a:p>
        </p:txBody>
      </p:sp>
      <p:sp>
        <p:nvSpPr>
          <p:cNvPr id="3" name="Date Placeholder 2"/>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120</a:t>
            </a:fld>
            <a:endParaRPr lang="en-IN"/>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7956" y="3179445"/>
            <a:ext cx="10972165" cy="1838325"/>
          </a:xfrm>
          <a:prstGeom prst="rect">
            <a:avLst/>
          </a:prstGeom>
        </p:spPr>
        <p:txBody>
          <a:bodyPr vert="horz" wrap="square" lIns="0" tIns="0" rIns="0" bIns="0" rtlCol="0">
            <a:spAutoFit/>
          </a:bodyPr>
          <a:lstStyle/>
          <a:p>
            <a:pPr marL="12700">
              <a:lnSpc>
                <a:spcPct val="100000"/>
              </a:lnSpc>
            </a:pPr>
            <a:r>
              <a:rPr sz="11500" b="0" spc="-180" dirty="0">
                <a:solidFill>
                  <a:srgbClr val="FFFFFF"/>
                </a:solidFill>
                <a:latin typeface="Calibri Light" panose="020F0302020204030204"/>
                <a:cs typeface="Calibri Light" panose="020F0302020204030204"/>
              </a:rPr>
              <a:t>Why </a:t>
            </a:r>
            <a:r>
              <a:rPr sz="11500" b="0" spc="-85" dirty="0">
                <a:solidFill>
                  <a:srgbClr val="FFFFFF"/>
                </a:solidFill>
                <a:latin typeface="Calibri Light" panose="020F0302020204030204"/>
                <a:cs typeface="Calibri Light" panose="020F0302020204030204"/>
              </a:rPr>
              <a:t>smart </a:t>
            </a:r>
            <a:r>
              <a:rPr sz="11500" b="0" spc="-50" dirty="0">
                <a:solidFill>
                  <a:srgbClr val="FFFFFF"/>
                </a:solidFill>
                <a:latin typeface="Calibri Light" panose="020F0302020204030204"/>
                <a:cs typeface="Calibri Light" panose="020F0302020204030204"/>
              </a:rPr>
              <a:t>city</a:t>
            </a:r>
            <a:r>
              <a:rPr sz="11500" b="0" spc="-240" dirty="0">
                <a:solidFill>
                  <a:srgbClr val="FFFFFF"/>
                </a:solidFill>
                <a:latin typeface="Calibri Light" panose="020F0302020204030204"/>
                <a:cs typeface="Calibri Light" panose="020F0302020204030204"/>
              </a:rPr>
              <a:t> </a:t>
            </a:r>
            <a:r>
              <a:rPr sz="11500" b="0" spc="-70" dirty="0">
                <a:solidFill>
                  <a:srgbClr val="FFFFFF"/>
                </a:solidFill>
                <a:latin typeface="Calibri Light" panose="020F0302020204030204"/>
                <a:cs typeface="Calibri Light" panose="020F0302020204030204"/>
              </a:rPr>
              <a:t>???</a:t>
            </a:r>
            <a:endParaRPr sz="11500" dirty="0">
              <a:latin typeface="Calibri Light" panose="020F0302020204030204"/>
              <a:cs typeface="Calibri Light" panose="020F0302020204030204"/>
            </a:endParaRPr>
          </a:p>
        </p:txBody>
      </p:sp>
      <p:pic>
        <p:nvPicPr>
          <p:cNvPr id="4098" name="Picture 2" descr="Image result for iot for smart cit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23527"/>
            <a:ext cx="9470571" cy="389964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t>06-11-2024</a:t>
            </a:r>
            <a:endParaRPr lang="en-IN"/>
          </a:p>
        </p:txBody>
      </p:sp>
      <p:sp>
        <p:nvSpPr>
          <p:cNvPr id="4" name="Slide Number Placeholder 3"/>
          <p:cNvSpPr>
            <a:spLocks noGrp="1"/>
          </p:cNvSpPr>
          <p:nvPr>
            <p:ph type="sldNum" sz="quarter" idx="12"/>
          </p:nvPr>
        </p:nvSpPr>
        <p:spPr/>
        <p:txBody>
          <a:bodyPr/>
          <a:lstStyle/>
          <a:p>
            <a:fld id="{873F5F97-BAC6-4B68-A64C-E81C15EA068D}" type="slidenum">
              <a:rPr lang="en-IN" smtClean="0"/>
              <a:t>121</a:t>
            </a:fld>
            <a:endParaRPr lang="en-IN"/>
          </a:p>
        </p:txBody>
      </p:sp>
      <p:sp>
        <p:nvSpPr>
          <p:cNvPr id="6" name="Footer Placeholder 3">
            <a:extLst>
              <a:ext uri="{FF2B5EF4-FFF2-40B4-BE49-F238E27FC236}">
                <a16:creationId xmlns:a16="http://schemas.microsoft.com/office/drawing/2014/main" id="{09A78FF5-ADDA-14CF-29AC-D3AF92C63801}"/>
              </a:ext>
            </a:extLst>
          </p:cNvPr>
          <p:cNvSpPr>
            <a:spLocks noGrp="1"/>
          </p:cNvSpPr>
          <p:nvPr>
            <p:ph type="ftr" sz="quarter" idx="11"/>
          </p:nvPr>
        </p:nvSpPr>
        <p:spPr>
          <a:xfrm>
            <a:off x="4038600" y="6356350"/>
            <a:ext cx="4114800" cy="365125"/>
          </a:xfrm>
        </p:spPr>
        <p:txBody>
          <a:bodyPr/>
          <a:lstStyle/>
          <a:p>
            <a:r>
              <a:rPr lang="en-US" dirty="0"/>
              <a:t>Integrating </a:t>
            </a:r>
            <a:r>
              <a:rPr lang="en-US" dirty="0" err="1"/>
              <a:t>LoRaWAN</a:t>
            </a:r>
            <a:r>
              <a:rPr lang="en-US" dirty="0"/>
              <a:t> and Geospatial Technologies for Next-Generation Smart Cities</a:t>
            </a:r>
            <a:endParaRPr lang="en-IN"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lstStyle/>
          <a:p>
            <a:r>
              <a:rPr lang="en-IN" b="1" dirty="0">
                <a:solidFill>
                  <a:srgbClr val="0D83D0"/>
                </a:solidFill>
                <a:latin typeface="avantgardepro"/>
              </a:rPr>
              <a:t>IoT and Smart Cities</a:t>
            </a:r>
          </a:p>
        </p:txBody>
      </p:sp>
      <p:sp>
        <p:nvSpPr>
          <p:cNvPr id="7" name="Rectangle 1"/>
          <p:cNvSpPr>
            <a:spLocks noGrp="1" noChangeArrowheads="1"/>
          </p:cNvSpPr>
          <p:nvPr>
            <p:ph idx="1"/>
          </p:nvPr>
        </p:nvSpPr>
        <p:spPr bwMode="auto">
          <a:xfrm>
            <a:off x="968188" y="1235033"/>
            <a:ext cx="8074212"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50000"/>
              </a:lnSpc>
              <a:spcBef>
                <a:spcPct val="0"/>
              </a:spcBef>
              <a:spcAft>
                <a:spcPct val="0"/>
              </a:spcAft>
            </a:pPr>
            <a:r>
              <a:rPr lang="en-US" sz="1800" b="1" dirty="0">
                <a:latin typeface="Arial" panose="020B0604020202020204" pitchFamily="34" charset="0"/>
              </a:rPr>
              <a:t>Smart cities </a:t>
            </a:r>
            <a:r>
              <a:rPr lang="en-US" sz="1800" dirty="0">
                <a:latin typeface="Arial" panose="020B0604020202020204" pitchFamily="34" charset="0"/>
              </a:rPr>
              <a:t>aim to improve quality of life, sustainability, and efficiency, addressing urban challenges like congestion, pollution, and resource management.</a:t>
            </a:r>
          </a:p>
          <a:p>
            <a:pPr algn="just"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IoT (Internet of Things): </a:t>
            </a:r>
            <a:r>
              <a:rPr kumimoji="0" lang="en-US" altLang="en-US" sz="1800" b="0" i="0" u="none" strike="noStrike" cap="none" normalizeH="0" baseline="0" dirty="0">
                <a:ln>
                  <a:noFill/>
                </a:ln>
                <a:solidFill>
                  <a:schemeClr val="tx1"/>
                </a:solidFill>
                <a:effectLst/>
                <a:latin typeface="Arial" panose="020B0604020202020204" pitchFamily="34" charset="0"/>
              </a:rPr>
              <a:t>Connects devices across urban environments, collecting real-time data for monitoring and control.’</a:t>
            </a:r>
          </a:p>
          <a:p>
            <a:pPr algn="just" eaLnBrk="0" fontAlgn="base" hangingPunct="0">
              <a:lnSpc>
                <a:spcPct val="150000"/>
              </a:lnSpc>
              <a:spcBef>
                <a:spcPct val="0"/>
              </a:spcBef>
              <a:spcAft>
                <a:spcPct val="0"/>
              </a:spcAft>
            </a:pPr>
            <a:r>
              <a:rPr kumimoji="0" lang="en-US" altLang="en-US" sz="1800" b="1" i="0" u="none" strike="noStrike" cap="none" normalizeH="0" baseline="0" dirty="0" err="1">
                <a:ln>
                  <a:noFill/>
                </a:ln>
                <a:solidFill>
                  <a:schemeClr val="tx1"/>
                </a:solidFill>
                <a:effectLst/>
                <a:latin typeface="Arial" panose="020B0604020202020204" pitchFamily="34" charset="0"/>
              </a:rPr>
              <a:t>LoRaWAN</a:t>
            </a:r>
            <a:r>
              <a:rPr kumimoji="0" lang="en-US" altLang="en-US" sz="1800" b="1" i="0" u="none" strike="noStrike" cap="none" normalizeH="0" baseline="0" dirty="0">
                <a:ln>
                  <a:noFill/>
                </a:ln>
                <a:solidFill>
                  <a:schemeClr val="tx1"/>
                </a:solidFill>
                <a:effectLst/>
                <a:latin typeface="Arial" panose="020B0604020202020204" pitchFamily="34" charset="0"/>
              </a:rPr>
              <a:t> (Long Range Wide Area Network): </a:t>
            </a:r>
            <a:r>
              <a:rPr kumimoji="0" lang="en-US" altLang="en-US" sz="1800" b="0" i="0" u="none" strike="noStrike" cap="none" normalizeH="0" baseline="0" dirty="0">
                <a:ln>
                  <a:noFill/>
                </a:ln>
                <a:solidFill>
                  <a:schemeClr val="tx1"/>
                </a:solidFill>
                <a:effectLst/>
                <a:latin typeface="Arial" panose="020B0604020202020204" pitchFamily="34" charset="0"/>
              </a:rPr>
              <a:t>Provides low-power, long-distance communication ideal for large-scale IoT networks in cities.</a:t>
            </a:r>
          </a:p>
          <a:p>
            <a:pPr algn="just"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GIS (Geographical Information Systems): </a:t>
            </a:r>
            <a:r>
              <a:rPr kumimoji="0" lang="en-US" altLang="en-US" sz="1800" b="0" i="0" u="none" strike="noStrike" cap="none" normalizeH="0" baseline="0" dirty="0">
                <a:ln>
                  <a:noFill/>
                </a:ln>
                <a:solidFill>
                  <a:schemeClr val="tx1"/>
                </a:solidFill>
                <a:effectLst/>
                <a:latin typeface="Arial" panose="020B0604020202020204" pitchFamily="34" charset="0"/>
              </a:rPr>
              <a:t>Visualizes spatial data, enabling urban planners to make data-driven decisions.</a:t>
            </a:r>
          </a:p>
          <a:p>
            <a:pPr algn="just"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GPS (Global Positioning System): </a:t>
            </a:r>
            <a:r>
              <a:rPr kumimoji="0" lang="en-US" altLang="en-US" sz="1800" b="0" i="0" u="none" strike="noStrike" cap="none" normalizeH="0" baseline="0" dirty="0">
                <a:ln>
                  <a:noFill/>
                </a:ln>
                <a:solidFill>
                  <a:schemeClr val="tx1"/>
                </a:solidFill>
                <a:effectLst/>
                <a:latin typeface="Arial" panose="020B0604020202020204" pitchFamily="34" charset="0"/>
              </a:rPr>
              <a:t>Supports tracking of assets and optimizing public services like transportation.</a:t>
            </a: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p:cNvPicPr>
            <a:picLocks noChangeAspect="1"/>
          </p:cNvPicPr>
          <p:nvPr/>
        </p:nvPicPr>
        <p:blipFill>
          <a:blip r:embed="rId2"/>
          <a:stretch>
            <a:fillRect/>
          </a:stretch>
        </p:blipFill>
        <p:spPr>
          <a:xfrm>
            <a:off x="9202922" y="421060"/>
            <a:ext cx="1841596" cy="1809287"/>
          </a:xfrm>
          <a:prstGeom prst="rect">
            <a:avLst/>
          </a:prstGeom>
        </p:spPr>
      </p:pic>
      <p:pic>
        <p:nvPicPr>
          <p:cNvPr id="13" name="Picture 12"/>
          <p:cNvPicPr>
            <a:picLocks noChangeAspect="1"/>
          </p:cNvPicPr>
          <p:nvPr/>
        </p:nvPicPr>
        <p:blipFill>
          <a:blip r:embed="rId3"/>
          <a:stretch>
            <a:fillRect/>
          </a:stretch>
        </p:blipFill>
        <p:spPr>
          <a:xfrm>
            <a:off x="9240545" y="2504998"/>
            <a:ext cx="1879218" cy="1848003"/>
          </a:xfrm>
          <a:prstGeom prst="rect">
            <a:avLst/>
          </a:prstGeom>
        </p:spPr>
      </p:pic>
      <p:pic>
        <p:nvPicPr>
          <p:cNvPr id="15" name="Picture 14"/>
          <p:cNvPicPr>
            <a:picLocks noChangeAspect="1"/>
          </p:cNvPicPr>
          <p:nvPr/>
        </p:nvPicPr>
        <p:blipFill>
          <a:blip r:embed="rId4"/>
          <a:stretch>
            <a:fillRect/>
          </a:stretch>
        </p:blipFill>
        <p:spPr>
          <a:xfrm>
            <a:off x="9240546" y="4627652"/>
            <a:ext cx="1879217" cy="1727561"/>
          </a:xfrm>
          <a:prstGeom prst="rect">
            <a:avLst/>
          </a:prstGeom>
        </p:spPr>
      </p:pic>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dirty="0"/>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122</a:t>
            </a:fld>
            <a:endParaRPr lang="en-IN"/>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fontScale="90000"/>
          </a:bodyPr>
          <a:lstStyle/>
          <a:p>
            <a:r>
              <a:rPr lang="en-IN" b="1" i="0" dirty="0" err="1">
                <a:solidFill>
                  <a:srgbClr val="0D83D0"/>
                </a:solidFill>
                <a:effectLst/>
                <a:latin typeface="avantgardepro"/>
              </a:rPr>
              <a:t>LoRaWAN</a:t>
            </a:r>
            <a:r>
              <a:rPr lang="en-IN" b="1" i="0" dirty="0">
                <a:solidFill>
                  <a:srgbClr val="0D83D0"/>
                </a:solidFill>
                <a:effectLst/>
                <a:latin typeface="avantgardepro"/>
              </a:rPr>
              <a:t> </a:t>
            </a:r>
            <a:r>
              <a:rPr lang="en-IN" b="1" i="0" dirty="0" err="1">
                <a:solidFill>
                  <a:srgbClr val="0D83D0"/>
                </a:solidFill>
                <a:effectLst/>
                <a:latin typeface="avantgardepro"/>
              </a:rPr>
              <a:t>Usecase</a:t>
            </a:r>
            <a:br>
              <a:rPr lang="en-IN" b="1" i="0" dirty="0">
                <a:solidFill>
                  <a:srgbClr val="0D83D0"/>
                </a:solidFill>
                <a:effectLst/>
                <a:latin typeface="avantgardepro"/>
              </a:rPr>
            </a:br>
            <a:endParaRPr lang="en-IN" b="1" dirty="0"/>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123</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290" name="Picture 2" descr="LoRa Product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24588"/>
            <a:ext cx="5364910" cy="4904023"/>
          </a:xfrm>
          <a:prstGeom prst="rect">
            <a:avLst/>
          </a:prstGeom>
          <a:noFill/>
          <a:extLst>
            <a:ext uri="{909E8E84-426E-40DD-AFC4-6F175D3DCCD1}">
              <a14:hiddenFill xmlns:a14="http://schemas.microsoft.com/office/drawing/2010/main">
                <a:solidFill>
                  <a:srgbClr val="FFFFFF"/>
                </a:solidFill>
              </a14:hiddenFill>
            </a:ext>
          </a:extLst>
        </p:spPr>
      </p:pic>
      <p:pic>
        <p:nvPicPr>
          <p:cNvPr id="8" name="LoRa_ How It Wor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43600" y="1714500"/>
            <a:ext cx="6096000" cy="3429000"/>
          </a:xfrm>
          <a:prstGeom prst="rect">
            <a:avLst/>
          </a:prstGeom>
        </p:spPr>
      </p:pic>
      <p:sp>
        <p:nvSpPr>
          <p:cNvPr id="9" name="TextBox 8"/>
          <p:cNvSpPr txBox="1"/>
          <p:nvPr/>
        </p:nvSpPr>
        <p:spPr>
          <a:xfrm>
            <a:off x="9157447" y="5869279"/>
            <a:ext cx="1916230" cy="307777"/>
          </a:xfrm>
          <a:prstGeom prst="rect">
            <a:avLst/>
          </a:prstGeom>
          <a:noFill/>
        </p:spPr>
        <p:txBody>
          <a:bodyPr wrap="none" rtlCol="0">
            <a:spAutoFit/>
          </a:bodyPr>
          <a:lstStyle/>
          <a:p>
            <a:r>
              <a:rPr lang="en-IN" sz="1400" dirty="0"/>
              <a:t>Image source : </a:t>
            </a:r>
            <a:r>
              <a:rPr lang="en-IN" sz="1400" dirty="0" err="1"/>
              <a:t>Semtech</a:t>
            </a:r>
            <a:endParaRPr lang="en-I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5800"/>
            <a:ext cx="10354462" cy="923330"/>
          </a:xfrm>
          <a:prstGeom prst="rect">
            <a:avLst/>
          </a:prstGeom>
        </p:spPr>
        <p:txBody>
          <a:bodyPr vert="horz" wrap="square" lIns="0" tIns="0" rIns="0" bIns="0" rtlCol="0">
            <a:spAutoFit/>
          </a:bodyPr>
          <a:lstStyle/>
          <a:p>
            <a:pPr marL="12700">
              <a:lnSpc>
                <a:spcPct val="100000"/>
              </a:lnSpc>
            </a:pPr>
            <a:r>
              <a:rPr lang="en-US" sz="6000" b="1" dirty="0">
                <a:solidFill>
                  <a:schemeClr val="accent1"/>
                </a:solidFill>
              </a:rPr>
              <a:t>Jamshedpur – A Smart City</a:t>
            </a:r>
            <a:endParaRPr sz="6000" b="1" dirty="0">
              <a:solidFill>
                <a:schemeClr val="accent1"/>
              </a:solidFill>
            </a:endParaRPr>
          </a:p>
        </p:txBody>
      </p:sp>
      <p:sp>
        <p:nvSpPr>
          <p:cNvPr id="4" name="object 4"/>
          <p:cNvSpPr txBox="1"/>
          <p:nvPr/>
        </p:nvSpPr>
        <p:spPr>
          <a:xfrm>
            <a:off x="918768" y="2052954"/>
            <a:ext cx="6015432" cy="4719241"/>
          </a:xfrm>
          <a:prstGeom prst="rect">
            <a:avLst/>
          </a:prstGeom>
        </p:spPr>
        <p:txBody>
          <a:bodyPr vert="horz" wrap="square" lIns="0" tIns="0" rIns="0" bIns="0" rtlCol="0">
            <a:spAutoFit/>
          </a:bodyPr>
          <a:lstStyle/>
          <a:p>
            <a:pPr marL="12700">
              <a:lnSpc>
                <a:spcPct val="100000"/>
              </a:lnSpc>
              <a:spcBef>
                <a:spcPts val="730"/>
              </a:spcBef>
              <a:tabLst>
                <a:tab pos="299085" algn="l"/>
                <a:tab pos="299720" algn="l"/>
              </a:tabLst>
            </a:pPr>
            <a:r>
              <a:rPr lang="en-US" sz="3600" b="1" spc="-35" dirty="0">
                <a:latin typeface="Calibri" panose="020F0502020204030204"/>
                <a:cs typeface="Calibri" panose="020F0502020204030204"/>
              </a:rPr>
              <a:t>Successful Initiatives </a:t>
            </a:r>
          </a:p>
          <a:p>
            <a:pPr marL="469900" indent="-457200">
              <a:lnSpc>
                <a:spcPct val="100000"/>
              </a:lnSpc>
              <a:spcBef>
                <a:spcPts val="730"/>
              </a:spcBef>
              <a:buFont typeface="Arial" panose="020B0604020202020204" pitchFamily="34" charset="0"/>
              <a:buChar char="•"/>
              <a:tabLst>
                <a:tab pos="299085" algn="l"/>
                <a:tab pos="299720" algn="l"/>
              </a:tabLst>
            </a:pPr>
            <a:r>
              <a:rPr lang="en-US" sz="2800" spc="-35" dirty="0">
                <a:latin typeface="Calibri" panose="020F0502020204030204"/>
                <a:cs typeface="Calibri" panose="020F0502020204030204"/>
              </a:rPr>
              <a:t>Smart Bins</a:t>
            </a:r>
            <a:endParaRPr sz="2800" dirty="0">
              <a:latin typeface="Calibri" panose="020F0502020204030204"/>
              <a:cs typeface="Calibri" panose="020F0502020204030204"/>
            </a:endParaRPr>
          </a:p>
          <a:p>
            <a:pPr marL="299085" indent="-286385">
              <a:lnSpc>
                <a:spcPct val="100000"/>
              </a:lnSpc>
              <a:spcBef>
                <a:spcPts val="745"/>
              </a:spcBef>
              <a:buFont typeface="Arial" panose="020B0604020202020204"/>
              <a:buChar char="•"/>
              <a:tabLst>
                <a:tab pos="299085" algn="l"/>
                <a:tab pos="299720" algn="l"/>
              </a:tabLst>
            </a:pPr>
            <a:r>
              <a:rPr sz="2800" spc="-5" dirty="0">
                <a:latin typeface="Calibri" panose="020F0502020204030204"/>
                <a:cs typeface="Calibri" panose="020F0502020204030204"/>
              </a:rPr>
              <a:t>Smart</a:t>
            </a:r>
            <a:r>
              <a:rPr sz="2800" spc="-80" dirty="0">
                <a:latin typeface="Calibri" panose="020F0502020204030204"/>
                <a:cs typeface="Calibri" panose="020F0502020204030204"/>
              </a:rPr>
              <a:t> </a:t>
            </a:r>
            <a:r>
              <a:rPr sz="2800" spc="-10" dirty="0">
                <a:latin typeface="Calibri" panose="020F0502020204030204"/>
                <a:cs typeface="Calibri" panose="020F0502020204030204"/>
              </a:rPr>
              <a:t>Parking</a:t>
            </a:r>
            <a:endParaRPr sz="2800" dirty="0">
              <a:latin typeface="Calibri" panose="020F0502020204030204"/>
              <a:cs typeface="Calibri" panose="020F0502020204030204"/>
            </a:endParaRPr>
          </a:p>
          <a:p>
            <a:pPr marL="299085" indent="-286385">
              <a:lnSpc>
                <a:spcPct val="100000"/>
              </a:lnSpc>
              <a:spcBef>
                <a:spcPts val="730"/>
              </a:spcBef>
              <a:buFont typeface="Arial" panose="020B0604020202020204"/>
              <a:buChar char="•"/>
              <a:tabLst>
                <a:tab pos="299085" algn="l"/>
                <a:tab pos="299720" algn="l"/>
              </a:tabLst>
            </a:pPr>
            <a:r>
              <a:rPr sz="2800" spc="-5" dirty="0">
                <a:latin typeface="Calibri" panose="020F0502020204030204"/>
                <a:cs typeface="Calibri" panose="020F0502020204030204"/>
              </a:rPr>
              <a:t>Smart</a:t>
            </a:r>
            <a:r>
              <a:rPr sz="2800" spc="-55" dirty="0">
                <a:latin typeface="Calibri" panose="020F0502020204030204"/>
                <a:cs typeface="Calibri" panose="020F0502020204030204"/>
              </a:rPr>
              <a:t> </a:t>
            </a:r>
            <a:r>
              <a:rPr sz="2800" spc="-10" dirty="0">
                <a:latin typeface="Calibri" panose="020F0502020204030204"/>
                <a:cs typeface="Calibri" panose="020F0502020204030204"/>
              </a:rPr>
              <a:t>Lighting</a:t>
            </a:r>
            <a:endParaRPr lang="en-US" sz="2800" spc="-10" dirty="0">
              <a:latin typeface="Calibri" panose="020F0502020204030204"/>
              <a:cs typeface="Calibri" panose="020F0502020204030204"/>
            </a:endParaRPr>
          </a:p>
          <a:p>
            <a:pPr marL="299085" indent="-286385">
              <a:lnSpc>
                <a:spcPct val="100000"/>
              </a:lnSpc>
              <a:spcBef>
                <a:spcPts val="730"/>
              </a:spcBef>
              <a:buFont typeface="Arial" panose="020B0604020202020204"/>
              <a:buChar char="•"/>
              <a:tabLst>
                <a:tab pos="299085" algn="l"/>
                <a:tab pos="299720" algn="l"/>
              </a:tabLst>
            </a:pPr>
            <a:r>
              <a:rPr lang="en-US" sz="2800" spc="-10" dirty="0">
                <a:latin typeface="Calibri" panose="020F0502020204030204"/>
                <a:cs typeface="Calibri" panose="020F0502020204030204"/>
              </a:rPr>
              <a:t>Smart Manholes</a:t>
            </a:r>
          </a:p>
          <a:p>
            <a:pPr marL="299085" indent="-286385">
              <a:lnSpc>
                <a:spcPct val="100000"/>
              </a:lnSpc>
              <a:spcBef>
                <a:spcPts val="730"/>
              </a:spcBef>
              <a:buFont typeface="Arial" panose="020B0604020202020204"/>
              <a:buChar char="•"/>
              <a:tabLst>
                <a:tab pos="299085" algn="l"/>
                <a:tab pos="299720" algn="l"/>
              </a:tabLst>
            </a:pPr>
            <a:r>
              <a:rPr lang="en-US" sz="2800" spc="-10" dirty="0">
                <a:latin typeface="Calibri" panose="020F0502020204030204"/>
                <a:cs typeface="Calibri" panose="020F0502020204030204"/>
              </a:rPr>
              <a:t>Water Tank Level Detector</a:t>
            </a:r>
          </a:p>
          <a:p>
            <a:pPr marL="299085" indent="-286385">
              <a:lnSpc>
                <a:spcPct val="100000"/>
              </a:lnSpc>
              <a:spcBef>
                <a:spcPts val="730"/>
              </a:spcBef>
              <a:buFont typeface="Arial" panose="020B0604020202020204"/>
              <a:buChar char="•"/>
              <a:tabLst>
                <a:tab pos="299085" algn="l"/>
                <a:tab pos="299720" algn="l"/>
              </a:tabLst>
            </a:pPr>
            <a:r>
              <a:rPr lang="en-US" sz="2800" spc="-10" dirty="0">
                <a:latin typeface="Calibri" panose="020F0502020204030204"/>
                <a:cs typeface="Calibri" panose="020F0502020204030204"/>
              </a:rPr>
              <a:t>Smart Pond Management System</a:t>
            </a:r>
          </a:p>
          <a:p>
            <a:pPr marL="299085" indent="-286385">
              <a:lnSpc>
                <a:spcPct val="100000"/>
              </a:lnSpc>
              <a:spcBef>
                <a:spcPts val="730"/>
              </a:spcBef>
              <a:buFont typeface="Arial" panose="020B0604020202020204"/>
              <a:buChar char="•"/>
              <a:tabLst>
                <a:tab pos="299085" algn="l"/>
                <a:tab pos="299720" algn="l"/>
              </a:tabLst>
            </a:pPr>
            <a:r>
              <a:rPr lang="en-US" sz="2800" spc="-10" dirty="0">
                <a:latin typeface="Calibri" panose="020F0502020204030204"/>
                <a:cs typeface="Calibri" panose="020F0502020204030204"/>
              </a:rPr>
              <a:t>Intrusion Detectors</a:t>
            </a:r>
          </a:p>
          <a:p>
            <a:pPr marL="299085" indent="-286385">
              <a:lnSpc>
                <a:spcPct val="100000"/>
              </a:lnSpc>
              <a:spcBef>
                <a:spcPts val="730"/>
              </a:spcBef>
              <a:buFont typeface="Arial" panose="020B0604020202020204"/>
              <a:buChar char="•"/>
              <a:tabLst>
                <a:tab pos="299085" algn="l"/>
                <a:tab pos="299720" algn="l"/>
              </a:tabLst>
            </a:pPr>
            <a:r>
              <a:rPr lang="en-US" sz="2800" spc="-10" dirty="0">
                <a:latin typeface="Calibri" panose="020F0502020204030204"/>
                <a:cs typeface="Calibri" panose="020F0502020204030204"/>
              </a:rPr>
              <a:t>Smart Transformer Monitoring System</a:t>
            </a:r>
          </a:p>
        </p:txBody>
      </p:sp>
      <p:sp>
        <p:nvSpPr>
          <p:cNvPr id="3" name="Date Placeholder 2"/>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124</a:t>
            </a:fld>
            <a:endParaRPr lang="en-I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642" y="336932"/>
            <a:ext cx="10354462" cy="1231106"/>
          </a:xfrm>
        </p:spPr>
        <p:txBody>
          <a:bodyPr/>
          <a:lstStyle/>
          <a:p>
            <a:r>
              <a:rPr lang="en-US" sz="8000" b="1" spc="-35" dirty="0">
                <a:solidFill>
                  <a:schemeClr val="accent1"/>
                </a:solidFill>
                <a:latin typeface="Calibri" panose="020F0502020204030204"/>
                <a:cs typeface="Calibri" panose="020F0502020204030204"/>
              </a:rPr>
              <a:t>Smart Bins</a:t>
            </a:r>
            <a:endParaRPr lang="en-US" dirty="0">
              <a:solidFill>
                <a:schemeClr val="accent1"/>
              </a:solidFill>
            </a:endParaRPr>
          </a:p>
        </p:txBody>
      </p:sp>
      <p:sp>
        <p:nvSpPr>
          <p:cNvPr id="3" name="Text Placeholder 2"/>
          <p:cNvSpPr>
            <a:spLocks noGrp="1"/>
          </p:cNvSpPr>
          <p:nvPr>
            <p:ph type="body" idx="1"/>
          </p:nvPr>
        </p:nvSpPr>
        <p:spPr>
          <a:xfrm>
            <a:off x="152400" y="2286000"/>
            <a:ext cx="4953000" cy="3810000"/>
          </a:xfrm>
        </p:spPr>
        <p:txBody>
          <a:bodyPr/>
          <a:lstStyle/>
          <a:p>
            <a:r>
              <a:rPr lang="en-US" dirty="0">
                <a:solidFill>
                  <a:schemeClr val="tx1"/>
                </a:solidFill>
              </a:rPr>
              <a:t>Smart bins have been installed in Jamshedpur which senses if the dustbin is filled up or not and sends the data through Lora.</a:t>
            </a:r>
          </a:p>
        </p:txBody>
      </p:sp>
      <p:sp>
        <p:nvSpPr>
          <p:cNvPr id="4" name="object 3"/>
          <p:cNvSpPr/>
          <p:nvPr/>
        </p:nvSpPr>
        <p:spPr>
          <a:xfrm>
            <a:off x="5410200" y="1828800"/>
            <a:ext cx="6673596" cy="4070604"/>
          </a:xfrm>
          <a:prstGeom prst="rect">
            <a:avLst/>
          </a:prstGeom>
          <a:blipFill>
            <a:blip r:embed="rId2" cstate="print"/>
            <a:stretch>
              <a:fillRect/>
            </a:stretch>
          </a:blipFill>
        </p:spPr>
        <p:txBody>
          <a:bodyPr wrap="square" lIns="0" tIns="0" rIns="0" bIns="0" rtlCol="0"/>
          <a:lstStyle/>
          <a:p>
            <a:endParaRPr dirty="0"/>
          </a:p>
        </p:txBody>
      </p:sp>
      <p:sp>
        <p:nvSpPr>
          <p:cNvPr id="5" name="Date Placeholder 4"/>
          <p:cNvSpPr>
            <a:spLocks noGrp="1"/>
          </p:cNvSpPr>
          <p:nvPr>
            <p:ph type="dt" sz="half" idx="10"/>
          </p:nvPr>
        </p:nvSpPr>
        <p:spPr/>
        <p:txBody>
          <a:bodyPr/>
          <a:lstStyle/>
          <a:p>
            <a:r>
              <a:rPr lang="en-US"/>
              <a:t>06-11-2024</a:t>
            </a:r>
            <a:endParaRPr lang="en-IN"/>
          </a:p>
        </p:txBody>
      </p:sp>
      <p:sp>
        <p:nvSpPr>
          <p:cNvPr id="6" name="Footer Placeholder 5"/>
          <p:cNvSpPr>
            <a:spLocks noGrp="1"/>
          </p:cNvSpPr>
          <p:nvPr>
            <p:ph type="ftr" sz="quarter" idx="11"/>
          </p:nvPr>
        </p:nvSpPr>
        <p:spPr/>
        <p:txBody>
          <a:bodyPr/>
          <a:lstStyle/>
          <a:p>
            <a:r>
              <a:rPr lang="en-US"/>
              <a:t>Integrating LoRaWAN and Geospatial Technologies for Next-Generation Smart Cities</a:t>
            </a:r>
            <a:endParaRPr lang="en-IN"/>
          </a:p>
        </p:txBody>
      </p:sp>
      <p:sp>
        <p:nvSpPr>
          <p:cNvPr id="7" name="Slide Number Placeholder 6"/>
          <p:cNvSpPr>
            <a:spLocks noGrp="1"/>
          </p:cNvSpPr>
          <p:nvPr>
            <p:ph type="sldNum" sz="quarter" idx="12"/>
          </p:nvPr>
        </p:nvSpPr>
        <p:spPr/>
        <p:txBody>
          <a:bodyPr/>
          <a:lstStyle/>
          <a:p>
            <a:fld id="{873F5F97-BAC6-4B68-A64C-E81C15EA068D}" type="slidenum">
              <a:rPr lang="en-IN" smtClean="0"/>
              <a:t>125</a:t>
            </a:fld>
            <a:endParaRPr lang="en-IN"/>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b:https://web.whatsapp.com/41489183-b285-447c-a153-f18c2a7076f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sp>
        <p:nvSpPr>
          <p:cNvPr id="5" name="AutoShape 4" descr="blob:https://web.whatsapp.com/41489183-b285-447c-a153-f18c2a7076f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sp>
        <p:nvSpPr>
          <p:cNvPr id="6" name="AutoShape 6" descr="blob:https://web.whatsapp.com/41489183-b285-447c-a153-f18c2a7076f6"/>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pic>
        <p:nvPicPr>
          <p:cNvPr id="1024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309627"/>
            <a:ext cx="462915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90600" y="3118991"/>
            <a:ext cx="4873625" cy="1077218"/>
          </a:xfrm>
          <a:prstGeom prst="rect">
            <a:avLst/>
          </a:prstGeom>
          <a:noFill/>
        </p:spPr>
        <p:txBody>
          <a:bodyPr wrap="square" rtlCol="0">
            <a:spAutoFit/>
          </a:bodyPr>
          <a:lstStyle/>
          <a:p>
            <a:r>
              <a:rPr lang="en-US" sz="3200" dirty="0"/>
              <a:t>Smart Bins with Sensors installed in Jamshedpur</a:t>
            </a:r>
          </a:p>
        </p:txBody>
      </p:sp>
      <p:sp>
        <p:nvSpPr>
          <p:cNvPr id="3" name="Date Placeholder 2"/>
          <p:cNvSpPr>
            <a:spLocks noGrp="1"/>
          </p:cNvSpPr>
          <p:nvPr>
            <p:ph type="dt" sz="half" idx="10"/>
          </p:nvPr>
        </p:nvSpPr>
        <p:spPr/>
        <p:txBody>
          <a:bodyPr/>
          <a:lstStyle/>
          <a:p>
            <a:r>
              <a:rPr lang="en-US"/>
              <a:t>06-11-2024</a:t>
            </a:r>
            <a:endParaRPr lang="en-IN"/>
          </a:p>
        </p:txBody>
      </p:sp>
      <p:sp>
        <p:nvSpPr>
          <p:cNvPr id="7" name="Footer Placeholder 6"/>
          <p:cNvSpPr>
            <a:spLocks noGrp="1"/>
          </p:cNvSpPr>
          <p:nvPr>
            <p:ph type="ftr" sz="quarter" idx="11"/>
          </p:nvPr>
        </p:nvSpPr>
        <p:spPr/>
        <p:txBody>
          <a:bodyPr/>
          <a:lstStyle/>
          <a:p>
            <a:r>
              <a:rPr lang="en-US"/>
              <a:t>Integrating LoRaWAN and Geospatial Technologies for Next-Generation Smart Cities</a:t>
            </a:r>
            <a:endParaRPr lang="en-IN"/>
          </a:p>
        </p:txBody>
      </p:sp>
      <p:sp>
        <p:nvSpPr>
          <p:cNvPr id="8" name="Slide Number Placeholder 7"/>
          <p:cNvSpPr>
            <a:spLocks noGrp="1"/>
          </p:cNvSpPr>
          <p:nvPr>
            <p:ph type="sldNum" sz="quarter" idx="12"/>
          </p:nvPr>
        </p:nvSpPr>
        <p:spPr/>
        <p:txBody>
          <a:bodyPr/>
          <a:lstStyle/>
          <a:p>
            <a:fld id="{873F5F97-BAC6-4B68-A64C-E81C15EA068D}" type="slidenum">
              <a:rPr lang="en-IN" smtClean="0"/>
              <a:t>126</a:t>
            </a:fld>
            <a:endParaRPr lang="en-IN"/>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6" y="685800"/>
            <a:ext cx="10354462" cy="677108"/>
          </a:xfrm>
        </p:spPr>
        <p:txBody>
          <a:bodyPr>
            <a:normAutofit fontScale="90000"/>
          </a:bodyPr>
          <a:lstStyle/>
          <a:p>
            <a:r>
              <a:rPr lang="en-US" spc="-5" dirty="0">
                <a:latin typeface="Calibri" panose="020F0502020204030204"/>
                <a:cs typeface="Calibri" panose="020F0502020204030204"/>
              </a:rPr>
              <a:t>Smart</a:t>
            </a:r>
            <a:r>
              <a:rPr lang="en-US" spc="-80" dirty="0">
                <a:latin typeface="Calibri" panose="020F0502020204030204"/>
                <a:cs typeface="Calibri" panose="020F0502020204030204"/>
              </a:rPr>
              <a:t> </a:t>
            </a:r>
            <a:r>
              <a:rPr lang="en-US" spc="-10" dirty="0">
                <a:latin typeface="Calibri" panose="020F0502020204030204"/>
                <a:cs typeface="Calibri" panose="020F0502020204030204"/>
              </a:rPr>
              <a:t>Parking</a:t>
            </a:r>
            <a:endParaRPr lang="en-US" dirty="0"/>
          </a:p>
        </p:txBody>
      </p:sp>
      <p:sp>
        <p:nvSpPr>
          <p:cNvPr id="4" name="object 3"/>
          <p:cNvSpPr/>
          <p:nvPr/>
        </p:nvSpPr>
        <p:spPr>
          <a:xfrm>
            <a:off x="4771644" y="457200"/>
            <a:ext cx="7242048" cy="5899404"/>
          </a:xfrm>
          <a:prstGeom prst="rect">
            <a:avLst/>
          </a:prstGeom>
          <a:blipFill>
            <a:blip r:embed="rId2" cstate="print"/>
            <a:stretch>
              <a:fillRect/>
            </a:stretch>
          </a:blipFill>
        </p:spPr>
        <p:txBody>
          <a:bodyPr wrap="square" lIns="0" tIns="0" rIns="0" bIns="0" rtlCol="0"/>
          <a:lstStyle/>
          <a:p>
            <a:endParaRPr dirty="0"/>
          </a:p>
        </p:txBody>
      </p:sp>
      <p:sp>
        <p:nvSpPr>
          <p:cNvPr id="5" name="AutoShape 2" descr="blob:https://web.whatsapp.com/eb8a0963-50a5-4c5e-ba61-f7ce9246bff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sp>
        <p:nvSpPr>
          <p:cNvPr id="3" name="TextBox 2"/>
          <p:cNvSpPr txBox="1"/>
          <p:nvPr/>
        </p:nvSpPr>
        <p:spPr>
          <a:xfrm>
            <a:off x="466595" y="1905000"/>
            <a:ext cx="3806825" cy="4154984"/>
          </a:xfrm>
          <a:prstGeom prst="rect">
            <a:avLst/>
          </a:prstGeom>
          <a:noFill/>
        </p:spPr>
        <p:txBody>
          <a:bodyPr wrap="square" rtlCol="0">
            <a:spAutoFit/>
          </a:bodyPr>
          <a:lstStyle/>
          <a:p>
            <a:r>
              <a:rPr lang="en-US" sz="2400" dirty="0"/>
              <a:t>Parking Sensors senses if there is a vehicles present in the parking spot or not and thereby, sends an appropriate signal  through Lora.</a:t>
            </a:r>
          </a:p>
          <a:p>
            <a:r>
              <a:rPr lang="en-US" sz="2400" dirty="0"/>
              <a:t>This data is used to know where parking spaces are empty and thus help the traffic in parking their vehicles.</a:t>
            </a:r>
          </a:p>
        </p:txBody>
      </p:sp>
      <p:sp>
        <p:nvSpPr>
          <p:cNvPr id="6" name="Date Placeholder 5"/>
          <p:cNvSpPr>
            <a:spLocks noGrp="1"/>
          </p:cNvSpPr>
          <p:nvPr>
            <p:ph type="dt" sz="half" idx="10"/>
          </p:nvPr>
        </p:nvSpPr>
        <p:spPr/>
        <p:txBody>
          <a:bodyPr/>
          <a:lstStyle/>
          <a:p>
            <a:r>
              <a:rPr lang="en-US"/>
              <a:t>06-11-2024</a:t>
            </a:r>
            <a:endParaRPr lang="en-IN"/>
          </a:p>
        </p:txBody>
      </p:sp>
      <p:sp>
        <p:nvSpPr>
          <p:cNvPr id="7" name="Footer Placeholder 6"/>
          <p:cNvSpPr>
            <a:spLocks noGrp="1"/>
          </p:cNvSpPr>
          <p:nvPr>
            <p:ph type="ftr" sz="quarter" idx="11"/>
          </p:nvPr>
        </p:nvSpPr>
        <p:spPr/>
        <p:txBody>
          <a:bodyPr/>
          <a:lstStyle/>
          <a:p>
            <a:r>
              <a:rPr lang="en-US"/>
              <a:t>Integrating LoRaWAN and Geospatial Technologies for Next-Generation Smart Cities</a:t>
            </a:r>
            <a:endParaRPr lang="en-IN"/>
          </a:p>
        </p:txBody>
      </p:sp>
      <p:sp>
        <p:nvSpPr>
          <p:cNvPr id="8" name="Slide Number Placeholder 7"/>
          <p:cNvSpPr>
            <a:spLocks noGrp="1"/>
          </p:cNvSpPr>
          <p:nvPr>
            <p:ph type="sldNum" sz="quarter" idx="12"/>
          </p:nvPr>
        </p:nvSpPr>
        <p:spPr/>
        <p:txBody>
          <a:bodyPr/>
          <a:lstStyle/>
          <a:p>
            <a:fld id="{873F5F97-BAC6-4B68-A64C-E81C15EA068D}" type="slidenum">
              <a:rPr lang="en-IN" smtClean="0"/>
              <a:t>127</a:t>
            </a:fld>
            <a:endParaRPr lang="en-IN"/>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0600" y="2888793"/>
            <a:ext cx="5255261" cy="1231106"/>
          </a:xfrm>
        </p:spPr>
        <p:txBody>
          <a:bodyPr/>
          <a:lstStyle/>
          <a:p>
            <a:r>
              <a:rPr lang="en-US" dirty="0">
                <a:solidFill>
                  <a:schemeClr val="tx1"/>
                </a:solidFill>
              </a:rPr>
              <a:t>Parking Sensors placed in Jamshedpur</a:t>
            </a:r>
          </a:p>
        </p:txBody>
      </p:sp>
      <p:pic>
        <p:nvPicPr>
          <p:cNvPr id="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580" t="13359" r="15171"/>
          <a:stretch>
            <a:fillRect/>
          </a:stretch>
        </p:blipFill>
        <p:spPr bwMode="auto">
          <a:xfrm>
            <a:off x="7543800" y="1018592"/>
            <a:ext cx="4389305"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128</a:t>
            </a:fld>
            <a:endParaRPr lang="en-IN"/>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354462" cy="1354217"/>
          </a:xfrm>
        </p:spPr>
        <p:txBody>
          <a:bodyPr/>
          <a:lstStyle/>
          <a:p>
            <a:r>
              <a:rPr lang="en-US" spc="-5" dirty="0">
                <a:latin typeface="Calibri" panose="020F0502020204030204"/>
                <a:cs typeface="Calibri" panose="020F0502020204030204"/>
              </a:rPr>
              <a:t>Smart</a:t>
            </a:r>
            <a:r>
              <a:rPr lang="en-US" spc="-55" dirty="0">
                <a:latin typeface="Calibri" panose="020F0502020204030204"/>
                <a:cs typeface="Calibri" panose="020F0502020204030204"/>
              </a:rPr>
              <a:t> </a:t>
            </a:r>
            <a:r>
              <a:rPr lang="en-US" spc="-10" dirty="0">
                <a:latin typeface="Calibri" panose="020F0502020204030204"/>
                <a:cs typeface="Calibri" panose="020F0502020204030204"/>
              </a:rPr>
              <a:t>Lighting</a:t>
            </a:r>
            <a:br>
              <a:rPr lang="en-US" spc="-10" dirty="0">
                <a:latin typeface="Calibri" panose="020F0502020204030204"/>
                <a:cs typeface="Calibri" panose="020F0502020204030204"/>
              </a:rPr>
            </a:br>
            <a:endParaRPr lang="en-US" dirty="0"/>
          </a:p>
        </p:txBody>
      </p:sp>
      <p:sp>
        <p:nvSpPr>
          <p:cNvPr id="4" name="object 3"/>
          <p:cNvSpPr/>
          <p:nvPr/>
        </p:nvSpPr>
        <p:spPr>
          <a:xfrm>
            <a:off x="4799636" y="609600"/>
            <a:ext cx="7158228" cy="5899404"/>
          </a:xfrm>
          <a:prstGeom prst="rect">
            <a:avLst/>
          </a:prstGeom>
          <a:blipFill>
            <a:blip r:embed="rId3" cstate="print"/>
            <a:stretch>
              <a:fillRect/>
            </a:stretch>
          </a:blipFill>
        </p:spPr>
        <p:txBody>
          <a:bodyPr wrap="square" lIns="0" tIns="0" rIns="0" bIns="0" rtlCol="0"/>
          <a:lstStyle/>
          <a:p>
            <a:endParaRPr dirty="0"/>
          </a:p>
        </p:txBody>
      </p:sp>
      <p:sp>
        <p:nvSpPr>
          <p:cNvPr id="3" name="TextBox 2"/>
          <p:cNvSpPr txBox="1"/>
          <p:nvPr/>
        </p:nvSpPr>
        <p:spPr>
          <a:xfrm>
            <a:off x="381000" y="1447800"/>
            <a:ext cx="4191000" cy="5693866"/>
          </a:xfrm>
          <a:prstGeom prst="rect">
            <a:avLst/>
          </a:prstGeom>
          <a:noFill/>
        </p:spPr>
        <p:txBody>
          <a:bodyPr wrap="square" rtlCol="0">
            <a:spAutoFit/>
          </a:bodyPr>
          <a:lstStyle/>
          <a:p>
            <a:r>
              <a:rPr lang="en-US" sz="2800" dirty="0"/>
              <a:t>Street Lights integrated with Lora modules are put across streets in Jamshedpur which help in controlling their working from one control station.</a:t>
            </a:r>
          </a:p>
          <a:p>
            <a:endParaRPr lang="en-US" sz="2800" dirty="0"/>
          </a:p>
          <a:p>
            <a:r>
              <a:rPr lang="en-US" sz="2800" dirty="0"/>
              <a:t>This helps in saving a lot of power as the street lights are switched on and switched off in time and lights are dimmed at nights . </a:t>
            </a:r>
          </a:p>
        </p:txBody>
      </p:sp>
      <p:sp>
        <p:nvSpPr>
          <p:cNvPr id="5" name="Date Placeholder 4"/>
          <p:cNvSpPr>
            <a:spLocks noGrp="1"/>
          </p:cNvSpPr>
          <p:nvPr>
            <p:ph type="dt" sz="half" idx="10"/>
          </p:nvPr>
        </p:nvSpPr>
        <p:spPr/>
        <p:txBody>
          <a:bodyPr/>
          <a:lstStyle/>
          <a:p>
            <a:r>
              <a:rPr lang="en-US"/>
              <a:t>06-11-2024</a:t>
            </a:r>
            <a:endParaRPr lang="en-IN"/>
          </a:p>
        </p:txBody>
      </p:sp>
      <p:sp>
        <p:nvSpPr>
          <p:cNvPr id="6" name="Footer Placeholder 5"/>
          <p:cNvSpPr>
            <a:spLocks noGrp="1"/>
          </p:cNvSpPr>
          <p:nvPr>
            <p:ph type="ftr" sz="quarter" idx="11"/>
          </p:nvPr>
        </p:nvSpPr>
        <p:spPr/>
        <p:txBody>
          <a:bodyPr/>
          <a:lstStyle/>
          <a:p>
            <a:r>
              <a:rPr lang="en-US"/>
              <a:t>Integrating LoRaWAN and Geospatial Technologies for Next-Generation Smart Cities</a:t>
            </a:r>
            <a:endParaRPr lang="en-IN"/>
          </a:p>
        </p:txBody>
      </p:sp>
      <p:sp>
        <p:nvSpPr>
          <p:cNvPr id="7" name="Slide Number Placeholder 6"/>
          <p:cNvSpPr>
            <a:spLocks noGrp="1"/>
          </p:cNvSpPr>
          <p:nvPr>
            <p:ph type="sldNum" sz="quarter" idx="12"/>
          </p:nvPr>
        </p:nvSpPr>
        <p:spPr/>
        <p:txBody>
          <a:bodyPr/>
          <a:lstStyle/>
          <a:p>
            <a:fld id="{873F5F97-BAC6-4B68-A64C-E81C15EA068D}" type="slidenum">
              <a:rPr lang="en-IN" smtClean="0"/>
              <a:t>129</a:t>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lstStyle/>
          <a:p>
            <a:r>
              <a:rPr lang="en-IN" b="1" dirty="0">
                <a:solidFill>
                  <a:srgbClr val="0D83D0"/>
                </a:solidFill>
                <a:latin typeface="avantgardepro"/>
              </a:rPr>
              <a:t>What is </a:t>
            </a:r>
            <a:r>
              <a:rPr lang="en-IN" b="1" dirty="0" err="1">
                <a:solidFill>
                  <a:srgbClr val="0D83D0"/>
                </a:solidFill>
                <a:latin typeface="avantgardepro"/>
              </a:rPr>
              <a:t>LoRaWAN</a:t>
            </a:r>
            <a:r>
              <a:rPr lang="en-IN" b="1" dirty="0">
                <a:solidFill>
                  <a:srgbClr val="0D83D0"/>
                </a:solidFill>
                <a:latin typeface="avantgardepro"/>
              </a:rPr>
              <a:t>?</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13</a:t>
            </a:fld>
            <a:endParaRPr lang="en-IN"/>
          </a:p>
        </p:txBody>
      </p:sp>
      <p:sp>
        <p:nvSpPr>
          <p:cNvPr id="7" name="Rectangle 1"/>
          <p:cNvSpPr>
            <a:spLocks noGrp="1" noChangeArrowheads="1"/>
          </p:cNvSpPr>
          <p:nvPr>
            <p:ph idx="1"/>
          </p:nvPr>
        </p:nvSpPr>
        <p:spPr bwMode="auto">
          <a:xfrm>
            <a:off x="699246" y="854711"/>
            <a:ext cx="10354834" cy="571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algn="just"/>
            <a:r>
              <a:rPr lang="en-US" sz="2400" dirty="0">
                <a:latin typeface="Arial" panose="020B0604020202020204" pitchFamily="34" charset="0"/>
              </a:rPr>
              <a:t>LoRa is ideal for applications that </a:t>
            </a:r>
            <a:r>
              <a:rPr lang="en-US" sz="2400" b="1" dirty="0">
                <a:latin typeface="Arial" panose="020B0604020202020204" pitchFamily="34" charset="0"/>
              </a:rPr>
              <a:t>transmit small chunks of data with low bit rates</a:t>
            </a:r>
            <a:r>
              <a:rPr lang="en-US" sz="2400" dirty="0">
                <a:latin typeface="Arial" panose="020B0604020202020204" pitchFamily="34" charset="0"/>
              </a:rPr>
              <a:t>. </a:t>
            </a:r>
          </a:p>
          <a:p>
            <a:pPr algn="just"/>
            <a:r>
              <a:rPr lang="en-US" sz="2400" dirty="0">
                <a:latin typeface="Arial" panose="020B0604020202020204" pitchFamily="34" charset="0"/>
              </a:rPr>
              <a:t>Data can be transmitted at a </a:t>
            </a:r>
            <a:r>
              <a:rPr lang="en-US" sz="2400" b="1" dirty="0">
                <a:latin typeface="Arial" panose="020B0604020202020204" pitchFamily="34" charset="0"/>
              </a:rPr>
              <a:t>longer range </a:t>
            </a:r>
            <a:r>
              <a:rPr lang="en-US" sz="2400" dirty="0">
                <a:latin typeface="Arial" panose="020B0604020202020204" pitchFamily="34" charset="0"/>
              </a:rPr>
              <a:t>compared to technologies like </a:t>
            </a:r>
            <a:r>
              <a:rPr lang="en-US" sz="2400" b="1" dirty="0" err="1">
                <a:latin typeface="Arial" panose="020B0604020202020204" pitchFamily="34" charset="0"/>
              </a:rPr>
              <a:t>WiFi</a:t>
            </a:r>
            <a:r>
              <a:rPr lang="en-US" sz="2400" b="1" dirty="0">
                <a:latin typeface="Arial" panose="020B0604020202020204" pitchFamily="34" charset="0"/>
              </a:rPr>
              <a:t>, Bluetooth or ZigBee. </a:t>
            </a:r>
          </a:p>
          <a:p>
            <a:pPr algn="just"/>
            <a:r>
              <a:rPr lang="en-US" sz="2400" dirty="0">
                <a:latin typeface="Arial" panose="020B0604020202020204" pitchFamily="34" charset="0"/>
              </a:rPr>
              <a:t>These features make LoRa well suited for sensors and actuators that operate in </a:t>
            </a:r>
            <a:r>
              <a:rPr lang="en-US" sz="2400" b="1" dirty="0">
                <a:latin typeface="Arial" panose="020B0604020202020204" pitchFamily="34" charset="0"/>
              </a:rPr>
              <a:t>low power mode.</a:t>
            </a:r>
          </a:p>
          <a:p>
            <a:pPr algn="just"/>
            <a:r>
              <a:rPr lang="en-US" sz="2400" dirty="0">
                <a:latin typeface="Arial" panose="020B0604020202020204" pitchFamily="34" charset="0"/>
              </a:rPr>
              <a:t>LoRa can be operated on the license </a:t>
            </a:r>
            <a:r>
              <a:rPr lang="en-US" sz="2400" b="1" dirty="0">
                <a:latin typeface="Arial" panose="020B0604020202020204" pitchFamily="34" charset="0"/>
              </a:rPr>
              <a:t>free sub-gigahertz bands</a:t>
            </a:r>
            <a:r>
              <a:rPr lang="en-US" sz="2400" dirty="0">
                <a:latin typeface="Arial" panose="020B0604020202020204" pitchFamily="34" charset="0"/>
              </a:rPr>
              <a:t>, for example, </a:t>
            </a:r>
            <a:r>
              <a:rPr lang="en-US" sz="2400" b="1" dirty="0">
                <a:latin typeface="Arial" panose="020B0604020202020204" pitchFamily="34" charset="0"/>
              </a:rPr>
              <a:t>915 MHz, 868 MHz, and 433 </a:t>
            </a:r>
            <a:r>
              <a:rPr lang="en-US" sz="2400" b="1" dirty="0" err="1">
                <a:latin typeface="Arial" panose="020B0604020202020204" pitchFamily="34" charset="0"/>
              </a:rPr>
              <a:t>MHz</a:t>
            </a:r>
            <a:r>
              <a:rPr lang="en-US" sz="2400" dirty="0" err="1">
                <a:latin typeface="Arial" panose="020B0604020202020204" pitchFamily="34" charset="0"/>
              </a:rPr>
              <a:t>.</a:t>
            </a:r>
            <a:r>
              <a:rPr lang="en-US" sz="2400" dirty="0">
                <a:latin typeface="Arial" panose="020B0604020202020204" pitchFamily="34" charset="0"/>
              </a:rPr>
              <a:t> </a:t>
            </a:r>
          </a:p>
          <a:p>
            <a:pPr algn="just"/>
            <a:r>
              <a:rPr lang="en-US" sz="2400" dirty="0">
                <a:latin typeface="Arial" panose="020B0604020202020204" pitchFamily="34" charset="0"/>
              </a:rPr>
              <a:t>It also can be operated on </a:t>
            </a:r>
            <a:r>
              <a:rPr lang="en-US" sz="2400" b="1" dirty="0">
                <a:latin typeface="Arial" panose="020B0604020202020204" pitchFamily="34" charset="0"/>
              </a:rPr>
              <a:t>2.4 GHz </a:t>
            </a:r>
            <a:r>
              <a:rPr lang="en-US" sz="2400" dirty="0">
                <a:latin typeface="Arial" panose="020B0604020202020204" pitchFamily="34" charset="0"/>
              </a:rPr>
              <a:t>to achieve higher data rates compared to sub-gigahertz bands, at the cost of range. </a:t>
            </a:r>
          </a:p>
          <a:p>
            <a:pPr algn="just"/>
            <a:r>
              <a:rPr lang="en-US" sz="2400" dirty="0">
                <a:latin typeface="Arial" panose="020B0604020202020204" pitchFamily="34" charset="0"/>
              </a:rPr>
              <a:t>These frequencies fall into ISM bands that are reserved internationally for industrial, scientific, and medical purposes</a:t>
            </a:r>
          </a:p>
          <a:p>
            <a:pPr algn="just" eaLnBrk="0" fontAlgn="base" hangingPunct="0">
              <a:lnSpc>
                <a:spcPct val="150000"/>
              </a:lnSpc>
              <a:spcBef>
                <a:spcPct val="0"/>
              </a:spcBef>
              <a:spcAft>
                <a:spcPct val="0"/>
              </a:spcAft>
            </a:pPr>
            <a:endParaRPr lang="en-US" sz="2400" b="0" i="0" dirty="0">
              <a:solidFill>
                <a:srgbClr val="0F0F0F"/>
              </a:solidFill>
              <a:effectLst/>
              <a:latin typeface="Roboto" panose="02000000000000000000" pitchFamily="2" charset="0"/>
            </a:endParaRPr>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331" y="3641081"/>
            <a:ext cx="6096000" cy="1231106"/>
          </a:xfrm>
        </p:spPr>
        <p:txBody>
          <a:bodyPr/>
          <a:lstStyle/>
          <a:p>
            <a:r>
              <a:rPr lang="en-US" dirty="0">
                <a:solidFill>
                  <a:schemeClr val="tx1"/>
                </a:solidFill>
              </a:rPr>
              <a:t>A Street light in Jamshedpur .</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4881"/>
            <a:ext cx="5410200" cy="334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371" y="3641081"/>
            <a:ext cx="5410200" cy="321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130</a:t>
            </a:fld>
            <a:endParaRPr lang="en-IN"/>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10354462" cy="1354217"/>
          </a:xfrm>
        </p:spPr>
        <p:txBody>
          <a:bodyPr/>
          <a:lstStyle/>
          <a:p>
            <a:r>
              <a:rPr lang="en-US" spc="-10" dirty="0">
                <a:latin typeface="Calibri" panose="020F0502020204030204"/>
                <a:cs typeface="Calibri" panose="020F0502020204030204"/>
              </a:rPr>
              <a:t>Smart Manholes</a:t>
            </a:r>
            <a:br>
              <a:rPr lang="en-US" spc="-10" dirty="0">
                <a:latin typeface="Calibri" panose="020F0502020204030204"/>
                <a:cs typeface="Calibri" panose="020F0502020204030204"/>
              </a:rPr>
            </a:br>
            <a:endParaRPr lang="en-US" dirty="0"/>
          </a:p>
        </p:txBody>
      </p:sp>
      <p:sp>
        <p:nvSpPr>
          <p:cNvPr id="3" name="Text Placeholder 2"/>
          <p:cNvSpPr>
            <a:spLocks noGrp="1"/>
          </p:cNvSpPr>
          <p:nvPr>
            <p:ph type="body" idx="1"/>
          </p:nvPr>
        </p:nvSpPr>
        <p:spPr>
          <a:xfrm>
            <a:off x="609600" y="2240209"/>
            <a:ext cx="4798061" cy="3693319"/>
          </a:xfrm>
        </p:spPr>
        <p:txBody>
          <a:bodyPr/>
          <a:lstStyle/>
          <a:p>
            <a:r>
              <a:rPr lang="en-US" dirty="0">
                <a:solidFill>
                  <a:schemeClr val="tx1"/>
                </a:solidFill>
              </a:rPr>
              <a:t>Manholes are fitted with sensors which help them know the level of water in the manhole and thus help in controlling overflow.</a:t>
            </a:r>
          </a:p>
        </p:txBody>
      </p:sp>
      <p:sp>
        <p:nvSpPr>
          <p:cNvPr id="4" name="AutoShape 2" descr="Image result for smart manholes"/>
          <p:cNvSpPr>
            <a:spLocks noChangeAspect="1" noChangeArrowheads="1"/>
          </p:cNvSpPr>
          <p:nvPr/>
        </p:nvSpPr>
        <p:spPr bwMode="auto">
          <a:xfrm>
            <a:off x="155575" y="-1058863"/>
            <a:ext cx="3514725" cy="2209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1981200"/>
            <a:ext cx="6172200" cy="4442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r>
              <a:rPr lang="en-US"/>
              <a:t>06-11-2024</a:t>
            </a:r>
            <a:endParaRPr lang="en-IN"/>
          </a:p>
        </p:txBody>
      </p:sp>
      <p:sp>
        <p:nvSpPr>
          <p:cNvPr id="6" name="Footer Placeholder 5"/>
          <p:cNvSpPr>
            <a:spLocks noGrp="1"/>
          </p:cNvSpPr>
          <p:nvPr>
            <p:ph type="ftr" sz="quarter" idx="11"/>
          </p:nvPr>
        </p:nvSpPr>
        <p:spPr/>
        <p:txBody>
          <a:bodyPr/>
          <a:lstStyle/>
          <a:p>
            <a:r>
              <a:rPr lang="en-US"/>
              <a:t>Integrating LoRaWAN and Geospatial Technologies for Next-Generation Smart Cities</a:t>
            </a:r>
            <a:endParaRPr lang="en-IN"/>
          </a:p>
        </p:txBody>
      </p:sp>
      <p:sp>
        <p:nvSpPr>
          <p:cNvPr id="7" name="Slide Number Placeholder 6"/>
          <p:cNvSpPr>
            <a:spLocks noGrp="1"/>
          </p:cNvSpPr>
          <p:nvPr>
            <p:ph type="sldNum" sz="quarter" idx="12"/>
          </p:nvPr>
        </p:nvSpPr>
        <p:spPr/>
        <p:txBody>
          <a:bodyPr/>
          <a:lstStyle/>
          <a:p>
            <a:fld id="{873F5F97-BAC6-4B68-A64C-E81C15EA068D}" type="slidenum">
              <a:rPr lang="en-IN" smtClean="0"/>
              <a:t>131</a:t>
            </a:fld>
            <a:endParaRPr lang="en-I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5105400"/>
            <a:ext cx="11811000" cy="2109237"/>
          </a:xfrm>
        </p:spPr>
        <p:txBody>
          <a:bodyPr/>
          <a:lstStyle/>
          <a:p>
            <a:r>
              <a:rPr lang="en-US" dirty="0">
                <a:solidFill>
                  <a:schemeClr val="tx1"/>
                </a:solidFill>
                <a:latin typeface="Calibri" panose="020F0502020204030204" pitchFamily="34" charset="0"/>
              </a:rPr>
              <a:t>Manholes installed with sensors fitted with lora modules in Jamshedpur.</a:t>
            </a:r>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000"/>
          <a:stretch>
            <a:fillRect/>
          </a:stretch>
        </p:blipFill>
        <p:spPr bwMode="auto">
          <a:xfrm>
            <a:off x="6705600" y="977907"/>
            <a:ext cx="3717690" cy="3200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4754" y="381000"/>
            <a:ext cx="329565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132</a:t>
            </a:fld>
            <a:endParaRPr lang="en-I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952247"/>
          </a:xfrm>
        </p:spPr>
        <p:txBody>
          <a:bodyPr>
            <a:normAutofit fontScale="90000"/>
          </a:bodyPr>
          <a:lstStyle/>
          <a:p>
            <a:r>
              <a:rPr lang="en-US" spc="-10" dirty="0">
                <a:latin typeface="Calibri" panose="020F0502020204030204"/>
                <a:cs typeface="Calibri" panose="020F0502020204030204"/>
              </a:rPr>
              <a:t>Water Tank Level Detector</a:t>
            </a:r>
            <a:br>
              <a:rPr lang="en-US" spc="-10" dirty="0">
                <a:latin typeface="Calibri" panose="020F0502020204030204"/>
                <a:cs typeface="Calibri" panose="020F0502020204030204"/>
              </a:rPr>
            </a:br>
            <a:endParaRPr lang="en-US" dirty="0"/>
          </a:p>
        </p:txBody>
      </p:sp>
      <p:sp>
        <p:nvSpPr>
          <p:cNvPr id="3" name="Title 1"/>
          <p:cNvSpPr txBox="1"/>
          <p:nvPr/>
        </p:nvSpPr>
        <p:spPr>
          <a:xfrm>
            <a:off x="311020" y="2590800"/>
            <a:ext cx="5861180" cy="3877985"/>
          </a:xfrm>
          <a:prstGeom prst="rect">
            <a:avLst/>
          </a:prstGeom>
        </p:spPr>
        <p:txBody>
          <a:bodyPr wrap="square" lIns="0" tIns="0" rIns="0" bIns="0">
            <a:spAutoFit/>
          </a:bodyPr>
          <a:lstStyle>
            <a:lvl1pPr>
              <a:defRPr sz="4400" b="0" i="0">
                <a:solidFill>
                  <a:srgbClr val="44536A"/>
                </a:solidFill>
                <a:latin typeface="Calibri Light" panose="020F0302020204030204"/>
                <a:ea typeface="+mj-ea"/>
                <a:cs typeface="Calibri Light" panose="020F0302020204030204"/>
              </a:defRPr>
            </a:lvl1pPr>
          </a:lstStyle>
          <a:p>
            <a:r>
              <a:rPr lang="en-US" sz="3600" spc="-10" dirty="0">
                <a:solidFill>
                  <a:schemeClr val="tx1"/>
                </a:solidFill>
                <a:latin typeface="Calibri" panose="020F0502020204030204"/>
                <a:cs typeface="Calibri" panose="020F0502020204030204"/>
              </a:rPr>
              <a:t>Water Tank Level Detectors are installed across water tanks in Jamshedpur which help in knowing the real time water level in tanks in the control room</a:t>
            </a:r>
            <a:br>
              <a:rPr lang="en-US" sz="3600" spc="-10" dirty="0">
                <a:solidFill>
                  <a:schemeClr val="tx1"/>
                </a:solidFill>
                <a:latin typeface="Calibri" panose="020F0502020204030204"/>
                <a:cs typeface="Calibri" panose="020F0502020204030204"/>
              </a:rPr>
            </a:br>
            <a:endParaRPr lang="en-US" sz="3600" dirty="0">
              <a:solidFill>
                <a:schemeClr val="tx1"/>
              </a:solidFill>
            </a:endParaRPr>
          </a:p>
        </p:txBody>
      </p:sp>
      <p:pic>
        <p:nvPicPr>
          <p:cNvPr id="4098" name="Picture 2" descr="Image result for Water Tank Level Detect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1981200"/>
            <a:ext cx="4808647" cy="419969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133</a:t>
            </a:fld>
            <a:endParaRPr lang="en-I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31" t="-8087" r="-2331" b="30718"/>
          <a:stretch>
            <a:fillRect/>
          </a:stretch>
        </p:blipFill>
        <p:spPr bwMode="auto">
          <a:xfrm>
            <a:off x="7010400" y="-157360"/>
            <a:ext cx="5410200" cy="558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blob:https://web.whatsapp.com/4f4ec53f-03b0-4597-88f0-a7ecf8d2813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pic>
        <p:nvPicPr>
          <p:cNvPr id="81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 y="381000"/>
            <a:ext cx="6463863" cy="4847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60375" y="5530220"/>
            <a:ext cx="10354462" cy="1354217"/>
          </a:xfrm>
        </p:spPr>
        <p:txBody>
          <a:bodyPr/>
          <a:lstStyle/>
          <a:p>
            <a:r>
              <a:rPr lang="en-US" dirty="0">
                <a:solidFill>
                  <a:schemeClr val="tx1"/>
                </a:solidFill>
              </a:rPr>
              <a:t>Water tank level sensor installed in Kadma, jamshedpur.</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134</a:t>
            </a:fld>
            <a:endParaRPr lang="en-I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511" y="952753"/>
            <a:ext cx="10354462" cy="677108"/>
          </a:xfrm>
        </p:spPr>
        <p:txBody>
          <a:bodyPr>
            <a:normAutofit fontScale="90000"/>
          </a:bodyPr>
          <a:lstStyle/>
          <a:p>
            <a:r>
              <a:rPr lang="en-US" spc="-10" dirty="0">
                <a:latin typeface="Calibri" panose="020F0502020204030204"/>
                <a:cs typeface="Calibri" panose="020F0502020204030204"/>
              </a:rPr>
              <a:t>Smart Pond Management System</a:t>
            </a:r>
            <a:endParaRPr lang="en-US" dirty="0"/>
          </a:p>
        </p:txBody>
      </p:sp>
      <p:sp>
        <p:nvSpPr>
          <p:cNvPr id="3" name="Text Placeholder 2"/>
          <p:cNvSpPr>
            <a:spLocks noGrp="1"/>
          </p:cNvSpPr>
          <p:nvPr>
            <p:ph type="body" idx="1"/>
          </p:nvPr>
        </p:nvSpPr>
        <p:spPr>
          <a:xfrm>
            <a:off x="685800" y="2220515"/>
            <a:ext cx="6245861" cy="3693319"/>
          </a:xfrm>
        </p:spPr>
        <p:txBody>
          <a:bodyPr/>
          <a:lstStyle/>
          <a:p>
            <a:r>
              <a:rPr lang="en-US" spc="-10" dirty="0">
                <a:solidFill>
                  <a:schemeClr val="tx1"/>
                </a:solidFill>
              </a:rPr>
              <a:t>Smart Pond Management Sensors are put in different ponds to help in knowing the DO, amount of chlorine in the water at any given time to help the aquatic life flourish.</a:t>
            </a:r>
            <a:endParaRPr lang="en-US" dirty="0">
              <a:solidFill>
                <a:schemeClr val="tx1"/>
              </a:solidFill>
            </a:endParaRP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1657350"/>
            <a:ext cx="411480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135</a:t>
            </a:fld>
            <a:endParaRPr lang="en-I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23091"/>
            <a:ext cx="10354462" cy="1354217"/>
          </a:xfrm>
        </p:spPr>
        <p:txBody>
          <a:bodyPr/>
          <a:lstStyle/>
          <a:p>
            <a:r>
              <a:rPr lang="en-US" spc="-10" dirty="0">
                <a:latin typeface="Calibri" panose="020F0502020204030204"/>
                <a:cs typeface="Calibri" panose="020F0502020204030204"/>
              </a:rPr>
              <a:t>Intrusion Detectors</a:t>
            </a:r>
            <a:br>
              <a:rPr lang="en-US" spc="-10" dirty="0">
                <a:latin typeface="Calibri" panose="020F0502020204030204"/>
                <a:cs typeface="Calibri" panose="020F0502020204030204"/>
              </a:rPr>
            </a:br>
            <a:endParaRPr 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8100" y="905709"/>
            <a:ext cx="37719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p:nvPr/>
        </p:nvSpPr>
        <p:spPr>
          <a:xfrm>
            <a:off x="762000" y="2514600"/>
            <a:ext cx="6477000" cy="4062651"/>
          </a:xfrm>
          <a:prstGeom prst="rect">
            <a:avLst/>
          </a:prstGeom>
        </p:spPr>
        <p:txBody>
          <a:bodyPr wrap="square" lIns="0" tIns="0" rIns="0" bIns="0">
            <a:spAutoFit/>
          </a:bodyPr>
          <a:lstStyle>
            <a:lvl1pPr>
              <a:defRPr sz="4400" b="0" i="0">
                <a:solidFill>
                  <a:srgbClr val="44536A"/>
                </a:solidFill>
                <a:latin typeface="Calibri Light" panose="020F0302020204030204"/>
                <a:ea typeface="+mj-ea"/>
                <a:cs typeface="Calibri Light" panose="020F0302020204030204"/>
              </a:defRPr>
            </a:lvl1pPr>
          </a:lstStyle>
          <a:p>
            <a:r>
              <a:rPr lang="en-US" spc="-10" dirty="0">
                <a:solidFill>
                  <a:schemeClr val="tx1"/>
                </a:solidFill>
                <a:latin typeface="Calibri" panose="020F0502020204030204"/>
                <a:cs typeface="Calibri" panose="020F0502020204030204"/>
              </a:rPr>
              <a:t>Intrusion Detectors are installed in places where high security is needed like the water tank distribution area.</a:t>
            </a:r>
            <a:br>
              <a:rPr lang="en-US" spc="-10" dirty="0">
                <a:solidFill>
                  <a:schemeClr val="tx1"/>
                </a:solidFill>
                <a:latin typeface="Calibri" panose="020F0502020204030204"/>
                <a:cs typeface="Calibri" panose="020F0502020204030204"/>
              </a:rPr>
            </a:br>
            <a:endParaRPr lang="en-US" dirty="0">
              <a:solidFill>
                <a:schemeClr val="tx1"/>
              </a:solidFill>
            </a:endParaRPr>
          </a:p>
        </p:txBody>
      </p:sp>
      <p:sp>
        <p:nvSpPr>
          <p:cNvPr id="3" name="Date Placeholder 2"/>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136</a:t>
            </a:fld>
            <a:endParaRPr lang="en-I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1354217"/>
          </a:xfrm>
        </p:spPr>
        <p:txBody>
          <a:bodyPr/>
          <a:lstStyle/>
          <a:p>
            <a:r>
              <a:rPr lang="en-US" spc="-10" dirty="0">
                <a:latin typeface="Calibri" panose="020F0502020204030204"/>
                <a:cs typeface="Calibri" panose="020F0502020204030204"/>
              </a:rPr>
              <a:t>Smart Transformer Monitoring System</a:t>
            </a:r>
            <a:br>
              <a:rPr lang="en-US" spc="-10" dirty="0">
                <a:latin typeface="Calibri" panose="020F0502020204030204"/>
                <a:cs typeface="Calibri" panose="020F0502020204030204"/>
              </a:rPr>
            </a:br>
            <a:endParaRPr lang="en-US" dirty="0"/>
          </a:p>
        </p:txBody>
      </p:sp>
      <p:sp>
        <p:nvSpPr>
          <p:cNvPr id="3" name="Text Placeholder 2"/>
          <p:cNvSpPr>
            <a:spLocks noGrp="1"/>
          </p:cNvSpPr>
          <p:nvPr>
            <p:ph type="body" idx="1"/>
          </p:nvPr>
        </p:nvSpPr>
        <p:spPr>
          <a:xfrm>
            <a:off x="838200" y="1981200"/>
            <a:ext cx="10358120" cy="3385542"/>
          </a:xfrm>
        </p:spPr>
        <p:txBody>
          <a:bodyPr/>
          <a:lstStyle/>
          <a:p>
            <a:r>
              <a:rPr lang="en-US" sz="4400" dirty="0">
                <a:solidFill>
                  <a:schemeClr val="tx1"/>
                </a:solidFill>
              </a:rPr>
              <a:t>Lora modules help the sensors put inside the transformers to send the temperature readings and thereby, help in monitoring the condition of the transformer and ensure timely repairs.</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137</a:t>
            </a:fld>
            <a:endParaRPr lang="en-IN"/>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0133"/>
            <a:ext cx="10515600" cy="768731"/>
          </a:xfrm>
        </p:spPr>
        <p:txBody>
          <a:bodyPr>
            <a:normAutofit fontScale="90000"/>
          </a:bodyPr>
          <a:lstStyle/>
          <a:p>
            <a:r>
              <a:rPr lang="en-US" b="1" dirty="0">
                <a:solidFill>
                  <a:srgbClr val="0D83D0"/>
                </a:solidFill>
                <a:latin typeface="avantgardepro"/>
              </a:rPr>
              <a:t>Integration of </a:t>
            </a:r>
            <a:r>
              <a:rPr lang="en-US" b="1" dirty="0" err="1">
                <a:solidFill>
                  <a:srgbClr val="0D83D0"/>
                </a:solidFill>
                <a:latin typeface="avantgardepro"/>
              </a:rPr>
              <a:t>LoRaWAN</a:t>
            </a:r>
            <a:r>
              <a:rPr lang="en-US" b="1" dirty="0">
                <a:solidFill>
                  <a:srgbClr val="0D83D0"/>
                </a:solidFill>
                <a:latin typeface="avantgardepro"/>
              </a:rPr>
              <a:t> and Geospatial Technologies</a:t>
            </a:r>
            <a:br>
              <a:rPr lang="en-IN" b="1" i="0" dirty="0">
                <a:solidFill>
                  <a:srgbClr val="0D83D0"/>
                </a:solidFill>
                <a:effectLst/>
                <a:latin typeface="avantgardepro"/>
              </a:rPr>
            </a:br>
            <a:endParaRPr lang="en-IN" b="1" dirty="0"/>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138</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8" name="TextBox 7"/>
          <p:cNvSpPr txBox="1"/>
          <p:nvPr/>
        </p:nvSpPr>
        <p:spPr>
          <a:xfrm>
            <a:off x="838200" y="1514671"/>
            <a:ext cx="5472953" cy="3785652"/>
          </a:xfrm>
          <a:prstGeom prst="rect">
            <a:avLst/>
          </a:prstGeom>
          <a:noFill/>
        </p:spPr>
        <p:txBody>
          <a:bodyPr wrap="square">
            <a:spAutoFit/>
          </a:bodyPr>
          <a:lstStyle/>
          <a:p>
            <a:pPr algn="just"/>
            <a:r>
              <a:rPr lang="en-US" sz="1600" b="1" dirty="0"/>
              <a:t>Real-Time Data Collection with </a:t>
            </a:r>
            <a:r>
              <a:rPr lang="en-US" sz="1600" b="1" dirty="0" err="1"/>
              <a:t>LoRaWAN</a:t>
            </a:r>
            <a:r>
              <a:rPr lang="en-US" sz="1600" b="1" dirty="0"/>
              <a:t> Sensors</a:t>
            </a:r>
          </a:p>
          <a:p>
            <a:pPr algn="just">
              <a:buFont typeface="Arial" panose="020B0604020202020204" pitchFamily="34" charset="0"/>
              <a:buChar char="•"/>
            </a:pPr>
            <a:r>
              <a:rPr lang="en-US" sz="1600" b="1" dirty="0"/>
              <a:t>Key Benefits</a:t>
            </a:r>
            <a:r>
              <a:rPr lang="en-US" sz="1600" dirty="0"/>
              <a:t>:</a:t>
            </a:r>
          </a:p>
          <a:p>
            <a:pPr marL="742950" lvl="1" indent="-285750" algn="just">
              <a:buFont typeface="Arial" panose="020B0604020202020204" pitchFamily="34" charset="0"/>
              <a:buChar char="•"/>
            </a:pPr>
            <a:r>
              <a:rPr lang="en-US" sz="1600" b="1" dirty="0"/>
              <a:t>Wide Coverage</a:t>
            </a:r>
            <a:r>
              <a:rPr lang="en-US" sz="1600" dirty="0"/>
              <a:t>: Ideal for urban environments, covering large areas with fewer gateways.</a:t>
            </a:r>
          </a:p>
          <a:p>
            <a:pPr marL="742950" lvl="1" indent="-285750" algn="just">
              <a:buFont typeface="Arial" panose="020B0604020202020204" pitchFamily="34" charset="0"/>
              <a:buChar char="•"/>
            </a:pPr>
            <a:r>
              <a:rPr lang="en-US" sz="1600" b="1" dirty="0"/>
              <a:t>Low Power Consumption</a:t>
            </a:r>
            <a:r>
              <a:rPr lang="en-US" sz="1600" dirty="0"/>
              <a:t>: Extends the battery life of sensors, making them suitable for continuous monitoring.</a:t>
            </a:r>
          </a:p>
          <a:p>
            <a:pPr marL="742950" lvl="1" indent="-285750" algn="just">
              <a:buFont typeface="Arial" panose="020B0604020202020204" pitchFamily="34" charset="0"/>
              <a:buChar char="•"/>
            </a:pPr>
            <a:r>
              <a:rPr lang="en-US" sz="1600" b="1" dirty="0"/>
              <a:t>Real-Time Data</a:t>
            </a:r>
            <a:r>
              <a:rPr lang="en-US" sz="1600" dirty="0"/>
              <a:t>: Provides timely data on various urban metrics, such as:</a:t>
            </a:r>
          </a:p>
          <a:p>
            <a:pPr marL="1143000" lvl="2" indent="-228600" algn="just">
              <a:buFont typeface="Arial" panose="020B0604020202020204" pitchFamily="34" charset="0"/>
              <a:buChar char="•"/>
            </a:pPr>
            <a:r>
              <a:rPr lang="en-US" sz="1600" dirty="0"/>
              <a:t>Air quality levels</a:t>
            </a:r>
          </a:p>
          <a:p>
            <a:pPr marL="1143000" lvl="2" indent="-228600" algn="just">
              <a:buFont typeface="Arial" panose="020B0604020202020204" pitchFamily="34" charset="0"/>
              <a:buChar char="•"/>
            </a:pPr>
            <a:r>
              <a:rPr lang="en-US" sz="1600" dirty="0"/>
              <a:t>Noise pollution</a:t>
            </a:r>
          </a:p>
          <a:p>
            <a:pPr marL="1143000" lvl="2" indent="-228600" algn="just">
              <a:buFont typeface="Arial" panose="020B0604020202020204" pitchFamily="34" charset="0"/>
              <a:buChar char="•"/>
            </a:pPr>
            <a:r>
              <a:rPr lang="en-US" sz="1600" dirty="0"/>
              <a:t>Traffic flow</a:t>
            </a:r>
          </a:p>
          <a:p>
            <a:pPr marL="1143000" lvl="2" indent="-228600" algn="just">
              <a:buFont typeface="Arial" panose="020B0604020202020204" pitchFamily="34" charset="0"/>
              <a:buChar char="•"/>
            </a:pPr>
            <a:r>
              <a:rPr lang="en-US" sz="1600" dirty="0"/>
              <a:t>Waste management metrics</a:t>
            </a:r>
          </a:p>
          <a:p>
            <a:pPr marL="742950" lvl="1" indent="-285750" algn="just">
              <a:buFont typeface="Arial" panose="020B0604020202020204" pitchFamily="34" charset="0"/>
              <a:buChar char="•"/>
            </a:pPr>
            <a:r>
              <a:rPr lang="en-US" sz="1600" b="1" dirty="0"/>
              <a:t>Scalability</a:t>
            </a:r>
            <a:r>
              <a:rPr lang="en-US" sz="1600" dirty="0"/>
              <a:t>: Easily integrates additional sensors as urban needs grow</a:t>
            </a:r>
          </a:p>
        </p:txBody>
      </p:sp>
      <p:pic>
        <p:nvPicPr>
          <p:cNvPr id="9" name="videoplayback-ezgif.com-video-cut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48264" y="1828799"/>
            <a:ext cx="5537548" cy="31148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8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0133"/>
            <a:ext cx="10515600" cy="768731"/>
          </a:xfrm>
        </p:spPr>
        <p:txBody>
          <a:bodyPr>
            <a:normAutofit fontScale="90000"/>
          </a:bodyPr>
          <a:lstStyle/>
          <a:p>
            <a:r>
              <a:rPr lang="en-US" b="1" dirty="0">
                <a:solidFill>
                  <a:srgbClr val="0D83D0"/>
                </a:solidFill>
                <a:latin typeface="avantgardepro"/>
              </a:rPr>
              <a:t>Integration of </a:t>
            </a:r>
            <a:r>
              <a:rPr lang="en-US" b="1" dirty="0" err="1">
                <a:solidFill>
                  <a:srgbClr val="0D83D0"/>
                </a:solidFill>
                <a:latin typeface="avantgardepro"/>
              </a:rPr>
              <a:t>LoRaWAN</a:t>
            </a:r>
            <a:r>
              <a:rPr lang="en-US" b="1" dirty="0">
                <a:solidFill>
                  <a:srgbClr val="0D83D0"/>
                </a:solidFill>
                <a:latin typeface="avantgardepro"/>
              </a:rPr>
              <a:t> and Geospatial Technologies</a:t>
            </a:r>
            <a:br>
              <a:rPr lang="en-IN" b="1" i="0" dirty="0">
                <a:solidFill>
                  <a:srgbClr val="0D83D0"/>
                </a:solidFill>
                <a:effectLst/>
                <a:latin typeface="avantgardepro"/>
              </a:rPr>
            </a:br>
            <a:endParaRPr lang="en-IN" b="1" dirty="0"/>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139</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9" name="TextBox 8"/>
          <p:cNvSpPr txBox="1"/>
          <p:nvPr/>
        </p:nvSpPr>
        <p:spPr>
          <a:xfrm>
            <a:off x="838200" y="1104543"/>
            <a:ext cx="4854388" cy="5355312"/>
          </a:xfrm>
          <a:prstGeom prst="rect">
            <a:avLst/>
          </a:prstGeom>
          <a:noFill/>
        </p:spPr>
        <p:txBody>
          <a:bodyPr wrap="square">
            <a:spAutoFit/>
          </a:bodyPr>
          <a:lstStyle/>
          <a:p>
            <a:pPr algn="just"/>
            <a:r>
              <a:rPr lang="en-US" b="1" dirty="0"/>
              <a:t>Geospatial Platforms (GIS)</a:t>
            </a:r>
          </a:p>
          <a:p>
            <a:pPr algn="just"/>
            <a:r>
              <a:rPr lang="en-US" b="1" dirty="0"/>
              <a:t>Role of GIS in Urban Management</a:t>
            </a:r>
            <a:r>
              <a:rPr lang="en-US" dirty="0"/>
              <a:t>:</a:t>
            </a:r>
            <a:br>
              <a:rPr lang="en-US" dirty="0"/>
            </a:br>
            <a:r>
              <a:rPr lang="en-US" dirty="0"/>
              <a:t>Geographic Information Systems (GIS) facilitate the analysis, visualization, and management of spatial data.</a:t>
            </a:r>
          </a:p>
          <a:p>
            <a:pPr algn="just"/>
            <a:r>
              <a:rPr lang="en-US" b="1" dirty="0"/>
              <a:t>Visualization of Data</a:t>
            </a:r>
            <a:r>
              <a:rPr lang="en-US" dirty="0"/>
              <a:t>:</a:t>
            </a:r>
          </a:p>
          <a:p>
            <a:pPr marL="742950" lvl="1" indent="-285750" algn="just">
              <a:buFont typeface="Arial" panose="020B0604020202020204" pitchFamily="34" charset="0"/>
              <a:buChar char="•"/>
            </a:pPr>
            <a:r>
              <a:rPr lang="en-US" b="1" dirty="0"/>
              <a:t>Map-Based Interfaces</a:t>
            </a:r>
            <a:r>
              <a:rPr lang="en-US" dirty="0"/>
              <a:t>: Present data collected from </a:t>
            </a:r>
            <a:r>
              <a:rPr lang="en-US" dirty="0" err="1"/>
              <a:t>LoRaWAN</a:t>
            </a:r>
            <a:r>
              <a:rPr lang="en-US" dirty="0"/>
              <a:t> sensors in an easily interpretable format.</a:t>
            </a:r>
          </a:p>
          <a:p>
            <a:pPr marL="742950" lvl="1" indent="-285750" algn="just">
              <a:buFont typeface="Arial" panose="020B0604020202020204" pitchFamily="34" charset="0"/>
              <a:buChar char="•"/>
            </a:pPr>
            <a:r>
              <a:rPr lang="en-US" b="1" dirty="0"/>
              <a:t>Layered Data Analysis</a:t>
            </a:r>
            <a:r>
              <a:rPr lang="en-US" dirty="0"/>
              <a:t>: Users can overlay multiple datasets (e.g., traffic, air quality) to identify patterns and correlations.</a:t>
            </a:r>
          </a:p>
          <a:p>
            <a:pPr algn="just"/>
            <a:r>
              <a:rPr lang="en-US" b="1" dirty="0"/>
              <a:t>Enhanced Decision-Making</a:t>
            </a:r>
            <a:r>
              <a:rPr lang="en-US" dirty="0"/>
              <a:t>:</a:t>
            </a:r>
          </a:p>
          <a:p>
            <a:pPr marL="742950" lvl="1" indent="-285750" algn="just">
              <a:buFont typeface="Arial" panose="020B0604020202020204" pitchFamily="34" charset="0"/>
              <a:buChar char="•"/>
            </a:pPr>
            <a:r>
              <a:rPr lang="en-US" b="1" dirty="0"/>
              <a:t>Informed Urban Planning</a:t>
            </a:r>
            <a:r>
              <a:rPr lang="en-US" dirty="0"/>
              <a:t>: Leverages real-time data to make proactive decisions regarding infrastructure and services.</a:t>
            </a:r>
          </a:p>
          <a:p>
            <a:pPr marL="742950" lvl="1" indent="-285750" algn="just">
              <a:buFont typeface="Arial" panose="020B0604020202020204" pitchFamily="34" charset="0"/>
              <a:buChar char="•"/>
            </a:pPr>
            <a:r>
              <a:rPr lang="en-US" b="1" dirty="0"/>
              <a:t>Responsive Policy Formulation</a:t>
            </a:r>
            <a:r>
              <a:rPr lang="en-US" dirty="0"/>
              <a:t>: Data-driven insights enable local governments to address urban challenges effectively.</a:t>
            </a:r>
          </a:p>
        </p:txBody>
      </p:sp>
      <p:pic>
        <p:nvPicPr>
          <p:cNvPr id="10" name="What are the Five Types of Geographic Data_">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36024" y="1562100"/>
            <a:ext cx="6096000" cy="3429000"/>
          </a:xfrm>
          <a:prstGeom prst="rect">
            <a:avLst/>
          </a:prstGeom>
        </p:spPr>
      </p:pic>
      <p:sp>
        <p:nvSpPr>
          <p:cNvPr id="11" name="TextBox 10"/>
          <p:cNvSpPr txBox="1"/>
          <p:nvPr/>
        </p:nvSpPr>
        <p:spPr>
          <a:xfrm>
            <a:off x="9157447" y="5869279"/>
            <a:ext cx="2650790" cy="307777"/>
          </a:xfrm>
          <a:prstGeom prst="rect">
            <a:avLst/>
          </a:prstGeom>
          <a:noFill/>
        </p:spPr>
        <p:txBody>
          <a:bodyPr wrap="none" rtlCol="0">
            <a:spAutoFit/>
          </a:bodyPr>
          <a:lstStyle/>
          <a:p>
            <a:r>
              <a:rPr lang="en-IN" sz="1400" dirty="0"/>
              <a:t>Image source : </a:t>
            </a:r>
            <a:r>
              <a:rPr lang="en-IN" sz="1400" b="0" i="0" dirty="0">
                <a:effectLst/>
                <a:latin typeface="Roboto" panose="02000000000000000000" pitchFamily="2" charset="0"/>
                <a:hlinkClick r:id="rId5"/>
              </a:rPr>
              <a:t>Geospatial World</a:t>
            </a:r>
            <a:endParaRPr lang="en-I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01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687" y="2691977"/>
            <a:ext cx="6267934" cy="1384995"/>
          </a:xfrm>
          <a:prstGeom prst="rect">
            <a:avLst/>
          </a:prstGeom>
          <a:noFill/>
        </p:spPr>
        <p:txBody>
          <a:bodyPr wrap="none" rtlCol="0">
            <a:spAutoFit/>
          </a:bodyPr>
          <a:lstStyle/>
          <a:p>
            <a:r>
              <a:rPr lang="en-US" sz="6600" dirty="0"/>
              <a:t>Lorawan Network</a:t>
            </a:r>
          </a:p>
          <a:p>
            <a:endParaRPr lang="en-US" dirty="0"/>
          </a:p>
        </p:txBody>
      </p:sp>
      <p:sp>
        <p:nvSpPr>
          <p:cNvPr id="13" name="object 3"/>
          <p:cNvSpPr txBox="1"/>
          <p:nvPr/>
        </p:nvSpPr>
        <p:spPr>
          <a:xfrm>
            <a:off x="4103497" y="4101465"/>
            <a:ext cx="1080135" cy="588645"/>
          </a:xfrm>
          <a:prstGeom prst="rect">
            <a:avLst/>
          </a:prstGeom>
        </p:spPr>
        <p:txBody>
          <a:bodyPr vert="horz" wrap="square" lIns="0" tIns="0" rIns="0" bIns="0" rtlCol="0">
            <a:spAutoFit/>
          </a:bodyPr>
          <a:lstStyle/>
          <a:p>
            <a:pPr marL="12700">
              <a:lnSpc>
                <a:spcPts val="2245"/>
              </a:lnSpc>
            </a:pPr>
            <a:r>
              <a:rPr sz="2000" spc="-5" dirty="0">
                <a:solidFill>
                  <a:srgbClr val="FFFFFF"/>
                </a:solidFill>
                <a:latin typeface="Trebuchet MS" panose="020B0603020202020204"/>
                <a:cs typeface="Trebuchet MS" panose="020B0603020202020204"/>
              </a:rPr>
              <a:t>L</a:t>
            </a:r>
            <a:r>
              <a:rPr sz="2000" spc="5" dirty="0">
                <a:solidFill>
                  <a:srgbClr val="FFFFFF"/>
                </a:solidFill>
                <a:latin typeface="Trebuchet MS" panose="020B0603020202020204"/>
                <a:cs typeface="Trebuchet MS" panose="020B0603020202020204"/>
              </a:rPr>
              <a:t>o</a:t>
            </a:r>
            <a:r>
              <a:rPr sz="2000" dirty="0">
                <a:solidFill>
                  <a:srgbClr val="FFFFFF"/>
                </a:solidFill>
                <a:latin typeface="Trebuchet MS" panose="020B0603020202020204"/>
                <a:cs typeface="Trebuchet MS" panose="020B0603020202020204"/>
              </a:rPr>
              <a:t>R</a:t>
            </a:r>
            <a:r>
              <a:rPr sz="2000" spc="-5" dirty="0">
                <a:solidFill>
                  <a:srgbClr val="FFFFFF"/>
                </a:solidFill>
                <a:latin typeface="Trebuchet MS" panose="020B0603020202020204"/>
                <a:cs typeface="Trebuchet MS" panose="020B0603020202020204"/>
              </a:rPr>
              <a:t>a</a:t>
            </a:r>
            <a:r>
              <a:rPr sz="2000" spc="-185" dirty="0">
                <a:solidFill>
                  <a:srgbClr val="FFFFFF"/>
                </a:solidFill>
                <a:latin typeface="Trebuchet MS" panose="020B0603020202020204"/>
                <a:cs typeface="Trebuchet MS" panose="020B0603020202020204"/>
              </a:rPr>
              <a:t>W</a:t>
            </a:r>
            <a:r>
              <a:rPr sz="2000" dirty="0">
                <a:solidFill>
                  <a:srgbClr val="FFFFFF"/>
                </a:solidFill>
                <a:latin typeface="Trebuchet MS" panose="020B0603020202020204"/>
                <a:cs typeface="Trebuchet MS" panose="020B0603020202020204"/>
              </a:rPr>
              <a:t>AN</a:t>
            </a:r>
            <a:endParaRPr sz="2000" dirty="0">
              <a:latin typeface="Trebuchet MS" panose="020B0603020202020204"/>
              <a:cs typeface="Trebuchet MS" panose="020B0603020202020204"/>
            </a:endParaRPr>
          </a:p>
          <a:p>
            <a:pPr marL="62865">
              <a:lnSpc>
                <a:spcPts val="2245"/>
              </a:lnSpc>
            </a:pPr>
            <a:r>
              <a:rPr sz="2000" spc="-5" dirty="0">
                <a:solidFill>
                  <a:srgbClr val="FFFFFF"/>
                </a:solidFill>
                <a:latin typeface="Trebuchet MS" panose="020B0603020202020204"/>
                <a:cs typeface="Trebuchet MS" panose="020B0603020202020204"/>
              </a:rPr>
              <a:t>Network</a:t>
            </a:r>
            <a:endParaRPr sz="2000" dirty="0">
              <a:latin typeface="Trebuchet MS" panose="020B0603020202020204"/>
              <a:cs typeface="Trebuchet MS" panose="020B0603020202020204"/>
            </a:endParaRPr>
          </a:p>
        </p:txBody>
      </p:sp>
      <p:sp>
        <p:nvSpPr>
          <p:cNvPr id="14" name="object 4"/>
          <p:cNvSpPr txBox="1"/>
          <p:nvPr/>
        </p:nvSpPr>
        <p:spPr>
          <a:xfrm>
            <a:off x="4354448" y="2525903"/>
            <a:ext cx="579120" cy="252729"/>
          </a:xfrm>
          <a:prstGeom prst="rect">
            <a:avLst/>
          </a:prstGeom>
        </p:spPr>
        <p:txBody>
          <a:bodyPr vert="horz" wrap="square" lIns="0" tIns="0" rIns="0" bIns="0" rtlCol="0">
            <a:spAutoFit/>
          </a:bodyPr>
          <a:lstStyle/>
          <a:p>
            <a:pPr marL="12700" marR="5080" indent="66675">
              <a:lnSpc>
                <a:spcPts val="940"/>
              </a:lnSpc>
            </a:pPr>
            <a:r>
              <a:rPr sz="900" spc="-5" dirty="0">
                <a:solidFill>
                  <a:srgbClr val="FFFFFF"/>
                </a:solidFill>
                <a:latin typeface="Trebuchet MS" panose="020B0603020202020204"/>
                <a:cs typeface="Trebuchet MS" panose="020B0603020202020204"/>
              </a:rPr>
              <a:t>Fully Bi-  </a:t>
            </a:r>
            <a:r>
              <a:rPr sz="900" dirty="0">
                <a:solidFill>
                  <a:srgbClr val="FFFFFF"/>
                </a:solidFill>
                <a:latin typeface="Trebuchet MS" panose="020B0603020202020204"/>
                <a:cs typeface="Trebuchet MS" panose="020B0603020202020204"/>
              </a:rPr>
              <a:t>d</a:t>
            </a:r>
            <a:r>
              <a:rPr sz="900" spc="-5" dirty="0">
                <a:solidFill>
                  <a:srgbClr val="FFFFFF"/>
                </a:solidFill>
                <a:latin typeface="Trebuchet MS" panose="020B0603020202020204"/>
                <a:cs typeface="Trebuchet MS" panose="020B0603020202020204"/>
              </a:rPr>
              <a:t>i</a:t>
            </a:r>
            <a:r>
              <a:rPr sz="900" dirty="0">
                <a:solidFill>
                  <a:srgbClr val="FFFFFF"/>
                </a:solidFill>
                <a:latin typeface="Trebuchet MS" panose="020B0603020202020204"/>
                <a:cs typeface="Trebuchet MS" panose="020B0603020202020204"/>
              </a:rPr>
              <a:t>rect</a:t>
            </a:r>
            <a:r>
              <a:rPr sz="900" spc="-5" dirty="0">
                <a:solidFill>
                  <a:srgbClr val="FFFFFF"/>
                </a:solidFill>
                <a:latin typeface="Trebuchet MS" panose="020B0603020202020204"/>
                <a:cs typeface="Trebuchet MS" panose="020B0603020202020204"/>
              </a:rPr>
              <a:t>iona</a:t>
            </a:r>
            <a:r>
              <a:rPr sz="900" dirty="0">
                <a:solidFill>
                  <a:srgbClr val="FFFFFF"/>
                </a:solidFill>
                <a:latin typeface="Trebuchet MS" panose="020B0603020202020204"/>
                <a:cs typeface="Trebuchet MS" panose="020B0603020202020204"/>
              </a:rPr>
              <a:t>l</a:t>
            </a:r>
            <a:endParaRPr sz="900" dirty="0">
              <a:latin typeface="Trebuchet MS" panose="020B0603020202020204"/>
              <a:cs typeface="Trebuchet MS" panose="020B0603020202020204"/>
            </a:endParaRPr>
          </a:p>
        </p:txBody>
      </p:sp>
      <p:sp>
        <p:nvSpPr>
          <p:cNvPr id="15" name="object 5"/>
          <p:cNvSpPr txBox="1"/>
          <p:nvPr/>
        </p:nvSpPr>
        <p:spPr>
          <a:xfrm>
            <a:off x="5933820" y="3389884"/>
            <a:ext cx="479425" cy="271780"/>
          </a:xfrm>
          <a:prstGeom prst="rect">
            <a:avLst/>
          </a:prstGeom>
        </p:spPr>
        <p:txBody>
          <a:bodyPr vert="horz" wrap="square" lIns="0" tIns="0" rIns="0" bIns="0" rtlCol="0">
            <a:spAutoFit/>
          </a:bodyPr>
          <a:lstStyle/>
          <a:p>
            <a:pPr marL="12700">
              <a:lnSpc>
                <a:spcPts val="1010"/>
              </a:lnSpc>
            </a:pPr>
            <a:r>
              <a:rPr sz="900" dirty="0">
                <a:solidFill>
                  <a:srgbClr val="FFFFFF"/>
                </a:solidFill>
                <a:latin typeface="Trebuchet MS" panose="020B0603020202020204"/>
                <a:cs typeface="Trebuchet MS" panose="020B0603020202020204"/>
              </a:rPr>
              <a:t>St</a:t>
            </a:r>
            <a:r>
              <a:rPr sz="900" spc="-10" dirty="0">
                <a:solidFill>
                  <a:srgbClr val="FFFFFF"/>
                </a:solidFill>
                <a:latin typeface="Trebuchet MS" panose="020B0603020202020204"/>
                <a:cs typeface="Trebuchet MS" panose="020B0603020202020204"/>
              </a:rPr>
              <a:t>a</a:t>
            </a:r>
            <a:r>
              <a:rPr sz="900" spc="-5" dirty="0">
                <a:solidFill>
                  <a:srgbClr val="FFFFFF"/>
                </a:solidFill>
                <a:latin typeface="Trebuchet MS" panose="020B0603020202020204"/>
                <a:cs typeface="Trebuchet MS" panose="020B0603020202020204"/>
              </a:rPr>
              <a:t>nd</a:t>
            </a:r>
            <a:r>
              <a:rPr sz="900" spc="-10" dirty="0">
                <a:solidFill>
                  <a:srgbClr val="FFFFFF"/>
                </a:solidFill>
                <a:latin typeface="Trebuchet MS" panose="020B0603020202020204"/>
                <a:cs typeface="Trebuchet MS" panose="020B0603020202020204"/>
              </a:rPr>
              <a:t>a</a:t>
            </a:r>
            <a:r>
              <a:rPr sz="900" spc="-5" dirty="0">
                <a:solidFill>
                  <a:srgbClr val="FFFFFF"/>
                </a:solidFill>
                <a:latin typeface="Trebuchet MS" panose="020B0603020202020204"/>
                <a:cs typeface="Trebuchet MS" panose="020B0603020202020204"/>
              </a:rPr>
              <a:t>r</a:t>
            </a:r>
            <a:r>
              <a:rPr sz="900" dirty="0">
                <a:solidFill>
                  <a:srgbClr val="FFFFFF"/>
                </a:solidFill>
                <a:latin typeface="Trebuchet MS" panose="020B0603020202020204"/>
                <a:cs typeface="Trebuchet MS" panose="020B0603020202020204"/>
              </a:rPr>
              <a:t>d</a:t>
            </a:r>
            <a:endParaRPr sz="900" dirty="0">
              <a:latin typeface="Trebuchet MS" panose="020B0603020202020204"/>
              <a:cs typeface="Trebuchet MS" panose="020B0603020202020204"/>
            </a:endParaRPr>
          </a:p>
          <a:p>
            <a:pPr marL="26035">
              <a:lnSpc>
                <a:spcPts val="1010"/>
              </a:lnSpc>
            </a:pPr>
            <a:r>
              <a:rPr sz="900" spc="-5" dirty="0">
                <a:solidFill>
                  <a:srgbClr val="FFFFFF"/>
                </a:solidFill>
                <a:latin typeface="Trebuchet MS" panose="020B0603020202020204"/>
                <a:cs typeface="Trebuchet MS" panose="020B0603020202020204"/>
              </a:rPr>
              <a:t>Protocol</a:t>
            </a:r>
            <a:endParaRPr sz="900" dirty="0">
              <a:latin typeface="Trebuchet MS" panose="020B0603020202020204"/>
              <a:cs typeface="Trebuchet MS" panose="020B0603020202020204"/>
            </a:endParaRPr>
          </a:p>
        </p:txBody>
      </p:sp>
      <p:sp>
        <p:nvSpPr>
          <p:cNvPr id="16" name="object 6"/>
          <p:cNvSpPr txBox="1"/>
          <p:nvPr/>
        </p:nvSpPr>
        <p:spPr>
          <a:xfrm>
            <a:off x="5824093" y="5174615"/>
            <a:ext cx="697230" cy="252729"/>
          </a:xfrm>
          <a:prstGeom prst="rect">
            <a:avLst/>
          </a:prstGeom>
        </p:spPr>
        <p:txBody>
          <a:bodyPr vert="horz" wrap="square" lIns="0" tIns="0" rIns="0" bIns="0" rtlCol="0">
            <a:spAutoFit/>
          </a:bodyPr>
          <a:lstStyle/>
          <a:p>
            <a:pPr marL="180340" marR="5080" indent="-167640">
              <a:lnSpc>
                <a:spcPts val="940"/>
              </a:lnSpc>
            </a:pPr>
            <a:r>
              <a:rPr sz="900" dirty="0">
                <a:solidFill>
                  <a:srgbClr val="FFFFFF"/>
                </a:solidFill>
                <a:latin typeface="Trebuchet MS" panose="020B0603020202020204"/>
                <a:cs typeface="Trebuchet MS" panose="020B0603020202020204"/>
              </a:rPr>
              <a:t>Secured</a:t>
            </a:r>
            <a:r>
              <a:rPr sz="900" spc="-95" dirty="0">
                <a:solidFill>
                  <a:srgbClr val="FFFFFF"/>
                </a:solidFill>
                <a:latin typeface="Trebuchet MS" panose="020B0603020202020204"/>
                <a:cs typeface="Trebuchet MS" panose="020B0603020202020204"/>
              </a:rPr>
              <a:t> </a:t>
            </a:r>
            <a:r>
              <a:rPr sz="900" dirty="0">
                <a:solidFill>
                  <a:srgbClr val="FFFFFF"/>
                </a:solidFill>
                <a:latin typeface="Trebuchet MS" panose="020B0603020202020204"/>
                <a:cs typeface="Trebuchet MS" panose="020B0603020202020204"/>
              </a:rPr>
              <a:t>End-  to-End</a:t>
            </a:r>
            <a:endParaRPr sz="900" dirty="0">
              <a:latin typeface="Trebuchet MS" panose="020B0603020202020204"/>
              <a:cs typeface="Trebuchet MS" panose="020B0603020202020204"/>
            </a:endParaRPr>
          </a:p>
        </p:txBody>
      </p:sp>
      <p:sp>
        <p:nvSpPr>
          <p:cNvPr id="17" name="object 7"/>
          <p:cNvSpPr txBox="1"/>
          <p:nvPr/>
        </p:nvSpPr>
        <p:spPr>
          <a:xfrm>
            <a:off x="4256913" y="6057391"/>
            <a:ext cx="774700" cy="252729"/>
          </a:xfrm>
          <a:prstGeom prst="rect">
            <a:avLst/>
          </a:prstGeom>
        </p:spPr>
        <p:txBody>
          <a:bodyPr vert="horz" wrap="square" lIns="0" tIns="0" rIns="0" bIns="0" rtlCol="0">
            <a:spAutoFit/>
          </a:bodyPr>
          <a:lstStyle/>
          <a:p>
            <a:pPr marL="12700" marR="5080" indent="263525">
              <a:lnSpc>
                <a:spcPts val="940"/>
              </a:lnSpc>
            </a:pPr>
            <a:r>
              <a:rPr sz="900" spc="-5" dirty="0">
                <a:solidFill>
                  <a:srgbClr val="FFFFFF"/>
                </a:solidFill>
                <a:latin typeface="Trebuchet MS" panose="020B0603020202020204"/>
                <a:cs typeface="Trebuchet MS" panose="020B0603020202020204"/>
              </a:rPr>
              <a:t>Easy  Commissioning</a:t>
            </a:r>
            <a:endParaRPr sz="900" dirty="0">
              <a:latin typeface="Trebuchet MS" panose="020B0603020202020204"/>
              <a:cs typeface="Trebuchet MS" panose="020B0603020202020204"/>
            </a:endParaRPr>
          </a:p>
        </p:txBody>
      </p:sp>
      <p:sp>
        <p:nvSpPr>
          <p:cNvPr id="18" name="object 8"/>
          <p:cNvSpPr txBox="1"/>
          <p:nvPr/>
        </p:nvSpPr>
        <p:spPr>
          <a:xfrm>
            <a:off x="2900172" y="5174615"/>
            <a:ext cx="430530" cy="252729"/>
          </a:xfrm>
          <a:prstGeom prst="rect">
            <a:avLst/>
          </a:prstGeom>
        </p:spPr>
        <p:txBody>
          <a:bodyPr vert="horz" wrap="square" lIns="0" tIns="0" rIns="0" bIns="0" rtlCol="0">
            <a:spAutoFit/>
          </a:bodyPr>
          <a:lstStyle/>
          <a:p>
            <a:pPr marL="12700" marR="5080" indent="17780">
              <a:lnSpc>
                <a:spcPts val="940"/>
              </a:lnSpc>
            </a:pPr>
            <a:r>
              <a:rPr sz="900" spc="-5" dirty="0">
                <a:solidFill>
                  <a:srgbClr val="FFFFFF"/>
                </a:solidFill>
                <a:latin typeface="Trebuchet MS" panose="020B0603020202020204"/>
                <a:cs typeface="Trebuchet MS" panose="020B0603020202020204"/>
              </a:rPr>
              <a:t>Built In  Mo</a:t>
            </a:r>
            <a:r>
              <a:rPr sz="900" dirty="0">
                <a:solidFill>
                  <a:srgbClr val="FFFFFF"/>
                </a:solidFill>
                <a:latin typeface="Trebuchet MS" panose="020B0603020202020204"/>
                <a:cs typeface="Trebuchet MS" panose="020B0603020202020204"/>
              </a:rPr>
              <a:t>b</a:t>
            </a:r>
            <a:r>
              <a:rPr sz="900" spc="-5" dirty="0">
                <a:solidFill>
                  <a:srgbClr val="FFFFFF"/>
                </a:solidFill>
                <a:latin typeface="Trebuchet MS" panose="020B0603020202020204"/>
                <a:cs typeface="Trebuchet MS" panose="020B0603020202020204"/>
              </a:rPr>
              <a:t>i</a:t>
            </a:r>
            <a:r>
              <a:rPr sz="900" dirty="0">
                <a:solidFill>
                  <a:srgbClr val="FFFFFF"/>
                </a:solidFill>
                <a:latin typeface="Trebuchet MS" panose="020B0603020202020204"/>
                <a:cs typeface="Trebuchet MS" panose="020B0603020202020204"/>
              </a:rPr>
              <a:t>l</a:t>
            </a:r>
            <a:r>
              <a:rPr sz="900" spc="-10" dirty="0">
                <a:solidFill>
                  <a:srgbClr val="FFFFFF"/>
                </a:solidFill>
                <a:latin typeface="Trebuchet MS" panose="020B0603020202020204"/>
                <a:cs typeface="Trebuchet MS" panose="020B0603020202020204"/>
              </a:rPr>
              <a:t>i</a:t>
            </a:r>
            <a:r>
              <a:rPr sz="900" dirty="0">
                <a:solidFill>
                  <a:srgbClr val="FFFFFF"/>
                </a:solidFill>
                <a:latin typeface="Trebuchet MS" panose="020B0603020202020204"/>
                <a:cs typeface="Trebuchet MS" panose="020B0603020202020204"/>
              </a:rPr>
              <a:t>ty</a:t>
            </a:r>
            <a:endParaRPr sz="900" dirty="0">
              <a:latin typeface="Trebuchet MS" panose="020B0603020202020204"/>
              <a:cs typeface="Trebuchet MS" panose="020B0603020202020204"/>
            </a:endParaRPr>
          </a:p>
        </p:txBody>
      </p:sp>
      <p:sp>
        <p:nvSpPr>
          <p:cNvPr id="19" name="object 9"/>
          <p:cNvSpPr txBox="1"/>
          <p:nvPr/>
        </p:nvSpPr>
        <p:spPr>
          <a:xfrm>
            <a:off x="2839211" y="3389884"/>
            <a:ext cx="552450" cy="271780"/>
          </a:xfrm>
          <a:prstGeom prst="rect">
            <a:avLst/>
          </a:prstGeom>
        </p:spPr>
        <p:txBody>
          <a:bodyPr vert="horz" wrap="square" lIns="0" tIns="0" rIns="0" bIns="0" rtlCol="0">
            <a:spAutoFit/>
          </a:bodyPr>
          <a:lstStyle/>
          <a:p>
            <a:pPr marL="60960">
              <a:lnSpc>
                <a:spcPts val="1010"/>
              </a:lnSpc>
            </a:pPr>
            <a:r>
              <a:rPr sz="900" spc="-5" dirty="0">
                <a:solidFill>
                  <a:srgbClr val="FFFFFF"/>
                </a:solidFill>
                <a:latin typeface="Trebuchet MS" panose="020B0603020202020204"/>
                <a:cs typeface="Trebuchet MS" panose="020B0603020202020204"/>
              </a:rPr>
              <a:t>Network</a:t>
            </a:r>
            <a:endParaRPr sz="900" dirty="0">
              <a:latin typeface="Trebuchet MS" panose="020B0603020202020204"/>
              <a:cs typeface="Trebuchet MS" panose="020B0603020202020204"/>
            </a:endParaRPr>
          </a:p>
          <a:p>
            <a:pPr marL="12700">
              <a:lnSpc>
                <a:spcPts val="1010"/>
              </a:lnSpc>
            </a:pPr>
            <a:r>
              <a:rPr sz="900" dirty="0">
                <a:solidFill>
                  <a:srgbClr val="FFFFFF"/>
                </a:solidFill>
                <a:latin typeface="Trebuchet MS" panose="020B0603020202020204"/>
                <a:cs typeface="Trebuchet MS" panose="020B0603020202020204"/>
              </a:rPr>
              <a:t>Sc</a:t>
            </a:r>
            <a:r>
              <a:rPr sz="900" spc="-10" dirty="0">
                <a:solidFill>
                  <a:srgbClr val="FFFFFF"/>
                </a:solidFill>
                <a:latin typeface="Trebuchet MS" panose="020B0603020202020204"/>
                <a:cs typeface="Trebuchet MS" panose="020B0603020202020204"/>
              </a:rPr>
              <a:t>a</a:t>
            </a:r>
            <a:r>
              <a:rPr sz="900" dirty="0">
                <a:solidFill>
                  <a:srgbClr val="FFFFFF"/>
                </a:solidFill>
                <a:latin typeface="Trebuchet MS" panose="020B0603020202020204"/>
                <a:cs typeface="Trebuchet MS" panose="020B0603020202020204"/>
              </a:rPr>
              <a:t>l</a:t>
            </a:r>
            <a:r>
              <a:rPr sz="900" spc="-10" dirty="0">
                <a:solidFill>
                  <a:srgbClr val="FFFFFF"/>
                </a:solidFill>
                <a:latin typeface="Trebuchet MS" panose="020B0603020202020204"/>
                <a:cs typeface="Trebuchet MS" panose="020B0603020202020204"/>
              </a:rPr>
              <a:t>a</a:t>
            </a:r>
            <a:r>
              <a:rPr sz="900" dirty="0">
                <a:solidFill>
                  <a:srgbClr val="FFFFFF"/>
                </a:solidFill>
                <a:latin typeface="Trebuchet MS" panose="020B0603020202020204"/>
                <a:cs typeface="Trebuchet MS" panose="020B0603020202020204"/>
              </a:rPr>
              <a:t>b</a:t>
            </a:r>
            <a:r>
              <a:rPr sz="900" spc="-5" dirty="0">
                <a:solidFill>
                  <a:srgbClr val="FFFFFF"/>
                </a:solidFill>
                <a:latin typeface="Trebuchet MS" panose="020B0603020202020204"/>
                <a:cs typeface="Trebuchet MS" panose="020B0603020202020204"/>
              </a:rPr>
              <a:t>i</a:t>
            </a:r>
            <a:r>
              <a:rPr sz="900" dirty="0">
                <a:solidFill>
                  <a:srgbClr val="FFFFFF"/>
                </a:solidFill>
                <a:latin typeface="Trebuchet MS" panose="020B0603020202020204"/>
                <a:cs typeface="Trebuchet MS" panose="020B0603020202020204"/>
              </a:rPr>
              <a:t>l</a:t>
            </a:r>
            <a:r>
              <a:rPr sz="900" spc="-10" dirty="0">
                <a:solidFill>
                  <a:srgbClr val="FFFFFF"/>
                </a:solidFill>
                <a:latin typeface="Trebuchet MS" panose="020B0603020202020204"/>
                <a:cs typeface="Trebuchet MS" panose="020B0603020202020204"/>
              </a:rPr>
              <a:t>i</a:t>
            </a:r>
            <a:r>
              <a:rPr sz="900" dirty="0">
                <a:solidFill>
                  <a:srgbClr val="FFFFFF"/>
                </a:solidFill>
                <a:latin typeface="Trebuchet MS" panose="020B0603020202020204"/>
                <a:cs typeface="Trebuchet MS" panose="020B0603020202020204"/>
              </a:rPr>
              <a:t>ty</a:t>
            </a:r>
            <a:endParaRPr sz="900" dirty="0">
              <a:latin typeface="Trebuchet MS" panose="020B0603020202020204"/>
              <a:cs typeface="Trebuchet MS" panose="020B0603020202020204"/>
            </a:endParaRP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708" y="323850"/>
            <a:ext cx="6007517" cy="653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14</a:t>
            </a:fld>
            <a:endParaRPr lang="en-IN"/>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0133"/>
            <a:ext cx="10515600" cy="768731"/>
          </a:xfrm>
        </p:spPr>
        <p:txBody>
          <a:bodyPr>
            <a:normAutofit fontScale="90000"/>
          </a:bodyPr>
          <a:lstStyle/>
          <a:p>
            <a:r>
              <a:rPr lang="en-US" b="1" dirty="0">
                <a:solidFill>
                  <a:srgbClr val="0D83D0"/>
                </a:solidFill>
                <a:latin typeface="avantgardepro"/>
              </a:rPr>
              <a:t>The Things Industries is a full-service </a:t>
            </a:r>
            <a:r>
              <a:rPr lang="en-US" b="1" dirty="0" err="1">
                <a:solidFill>
                  <a:srgbClr val="0D83D0"/>
                </a:solidFill>
                <a:latin typeface="avantgardepro"/>
              </a:rPr>
              <a:t>LoRaWAN</a:t>
            </a:r>
            <a:r>
              <a:rPr lang="en-US" b="1" dirty="0">
                <a:solidFill>
                  <a:srgbClr val="0D83D0"/>
                </a:solidFill>
                <a:latin typeface="avantgardepro"/>
              </a:rPr>
              <a:t> solutions provider</a:t>
            </a:r>
            <a:br>
              <a:rPr lang="en-IN" b="1" i="0" dirty="0">
                <a:solidFill>
                  <a:srgbClr val="0D83D0"/>
                </a:solidFill>
                <a:effectLst/>
                <a:latin typeface="avantgardepro"/>
              </a:rPr>
            </a:br>
            <a:endParaRPr lang="en-IN" b="1" dirty="0"/>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140</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1" name="TextBox 10"/>
          <p:cNvSpPr txBox="1"/>
          <p:nvPr/>
        </p:nvSpPr>
        <p:spPr>
          <a:xfrm>
            <a:off x="9157447" y="5869279"/>
            <a:ext cx="2766206" cy="307777"/>
          </a:xfrm>
          <a:prstGeom prst="rect">
            <a:avLst/>
          </a:prstGeom>
          <a:noFill/>
        </p:spPr>
        <p:txBody>
          <a:bodyPr wrap="none" rtlCol="0">
            <a:spAutoFit/>
          </a:bodyPr>
          <a:lstStyle/>
          <a:p>
            <a:r>
              <a:rPr lang="en-IN" sz="1400" dirty="0"/>
              <a:t>Image source : </a:t>
            </a:r>
            <a:r>
              <a:rPr lang="en-IN" sz="1400" b="0" i="0" dirty="0">
                <a:effectLst/>
                <a:latin typeface="Roboto" panose="02000000000000000000" pitchFamily="2" charset="0"/>
              </a:rPr>
              <a:t>the things network</a:t>
            </a:r>
            <a:endParaRPr lang="en-IN" sz="1400" dirty="0"/>
          </a:p>
        </p:txBody>
      </p:sp>
      <p:pic>
        <p:nvPicPr>
          <p:cNvPr id="7" name="What is The Things Network_">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0238" y="1808362"/>
            <a:ext cx="6096000" cy="3429000"/>
          </a:xfrm>
          <a:prstGeom prst="rect">
            <a:avLst/>
          </a:prstGeom>
        </p:spPr>
      </p:pic>
      <p:sp>
        <p:nvSpPr>
          <p:cNvPr id="12" name="TextBox 11"/>
          <p:cNvSpPr txBox="1"/>
          <p:nvPr/>
        </p:nvSpPr>
        <p:spPr>
          <a:xfrm>
            <a:off x="1380564" y="2505670"/>
            <a:ext cx="2743200" cy="1815882"/>
          </a:xfrm>
          <a:prstGeom prst="rect">
            <a:avLst/>
          </a:prstGeom>
          <a:noFill/>
        </p:spPr>
        <p:txBody>
          <a:bodyPr wrap="square">
            <a:spAutoFit/>
          </a:bodyPr>
          <a:lstStyle/>
          <a:p>
            <a:pPr algn="l"/>
            <a:r>
              <a:rPr lang="en-US" sz="2800" b="0" i="0" dirty="0">
                <a:solidFill>
                  <a:srgbClr val="333333"/>
                </a:solidFill>
                <a:effectLst/>
                <a:latin typeface="ITC Avant Garde Pro"/>
              </a:rPr>
              <a:t>Build, grow and scale with </a:t>
            </a:r>
            <a:r>
              <a:rPr lang="en-US" sz="2800" b="1" i="0" dirty="0">
                <a:solidFill>
                  <a:srgbClr val="333333"/>
                </a:solidFill>
                <a:effectLst/>
                <a:latin typeface="ITC Avant Garde Pro"/>
              </a:rPr>
              <a:t>The Things Stack Cloud</a:t>
            </a:r>
            <a:endParaRPr lang="en-US" sz="2800" b="0" i="0" dirty="0">
              <a:solidFill>
                <a:srgbClr val="333333"/>
              </a:solidFill>
              <a:effectLst/>
              <a:latin typeface="ITC Avant Garde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141</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3" name="Picture 12"/>
          <p:cNvPicPr>
            <a:picLocks noChangeAspect="1"/>
          </p:cNvPicPr>
          <p:nvPr/>
        </p:nvPicPr>
        <p:blipFill>
          <a:blip r:embed="rId2"/>
          <a:srcRect t="30706"/>
          <a:stretch>
            <a:fillRect/>
          </a:stretch>
        </p:blipFill>
        <p:spPr>
          <a:xfrm>
            <a:off x="142875" y="2142564"/>
            <a:ext cx="11906250" cy="4620185"/>
          </a:xfrm>
          <a:prstGeom prst="rect">
            <a:avLst/>
          </a:prstGeom>
        </p:spPr>
      </p:pic>
      <p:sp>
        <p:nvSpPr>
          <p:cNvPr id="14" name="Rectangle 13"/>
          <p:cNvSpPr/>
          <p:nvPr/>
        </p:nvSpPr>
        <p:spPr>
          <a:xfrm>
            <a:off x="3890462" y="708042"/>
            <a:ext cx="374769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0334" y="304799"/>
            <a:ext cx="8297036" cy="830997"/>
          </a:xfrm>
          <a:prstGeom prst="rect">
            <a:avLst/>
          </a:prstGeom>
          <a:noFill/>
        </p:spPr>
        <p:txBody>
          <a:bodyPr wrap="square" rtlCol="0">
            <a:spAutoFit/>
          </a:bodyPr>
          <a:lstStyle/>
          <a:p>
            <a:r>
              <a:rPr lang="en-US" sz="4800" b="1" dirty="0">
                <a:solidFill>
                  <a:schemeClr val="accent1"/>
                </a:solidFill>
              </a:rPr>
              <a:t>Where Lora Lies</a:t>
            </a:r>
            <a:endParaRPr lang="en-US" b="1" dirty="0">
              <a:solidFill>
                <a:schemeClr val="accent1"/>
              </a:solidFill>
            </a:endParaRPr>
          </a:p>
        </p:txBody>
      </p:sp>
      <p:sp>
        <p:nvSpPr>
          <p:cNvPr id="30" name="object 3"/>
          <p:cNvSpPr/>
          <p:nvPr/>
        </p:nvSpPr>
        <p:spPr>
          <a:xfrm>
            <a:off x="2129027" y="1338072"/>
            <a:ext cx="2620010" cy="2496820"/>
          </a:xfrm>
          <a:custGeom>
            <a:avLst/>
            <a:gdLst/>
            <a:ahLst/>
            <a:cxnLst/>
            <a:rect l="l" t="t" r="r" b="b"/>
            <a:pathLst>
              <a:path w="2620010" h="2496820">
                <a:moveTo>
                  <a:pt x="1309877" y="0"/>
                </a:moveTo>
                <a:lnTo>
                  <a:pt x="1260773" y="860"/>
                </a:lnTo>
                <a:lnTo>
                  <a:pt x="1212124" y="3423"/>
                </a:lnTo>
                <a:lnTo>
                  <a:pt x="1163963" y="7657"/>
                </a:lnTo>
                <a:lnTo>
                  <a:pt x="1116321" y="13532"/>
                </a:lnTo>
                <a:lnTo>
                  <a:pt x="1069230" y="21019"/>
                </a:lnTo>
                <a:lnTo>
                  <a:pt x="1022722" y="30086"/>
                </a:lnTo>
                <a:lnTo>
                  <a:pt x="976828" y="40705"/>
                </a:lnTo>
                <a:lnTo>
                  <a:pt x="931580" y="52844"/>
                </a:lnTo>
                <a:lnTo>
                  <a:pt x="887009" y="66473"/>
                </a:lnTo>
                <a:lnTo>
                  <a:pt x="843148" y="81563"/>
                </a:lnTo>
                <a:lnTo>
                  <a:pt x="800028" y="98083"/>
                </a:lnTo>
                <a:lnTo>
                  <a:pt x="757681" y="116003"/>
                </a:lnTo>
                <a:lnTo>
                  <a:pt x="716137" y="135293"/>
                </a:lnTo>
                <a:lnTo>
                  <a:pt x="675430" y="155923"/>
                </a:lnTo>
                <a:lnTo>
                  <a:pt x="635590" y="177862"/>
                </a:lnTo>
                <a:lnTo>
                  <a:pt x="596650" y="201080"/>
                </a:lnTo>
                <a:lnTo>
                  <a:pt x="558641" y="225548"/>
                </a:lnTo>
                <a:lnTo>
                  <a:pt x="521594" y="251235"/>
                </a:lnTo>
                <a:lnTo>
                  <a:pt x="485541" y="278111"/>
                </a:lnTo>
                <a:lnTo>
                  <a:pt x="450515" y="306145"/>
                </a:lnTo>
                <a:lnTo>
                  <a:pt x="416546" y="335308"/>
                </a:lnTo>
                <a:lnTo>
                  <a:pt x="383667" y="365569"/>
                </a:lnTo>
                <a:lnTo>
                  <a:pt x="351908" y="396898"/>
                </a:lnTo>
                <a:lnTo>
                  <a:pt x="321302" y="429266"/>
                </a:lnTo>
                <a:lnTo>
                  <a:pt x="291880" y="462641"/>
                </a:lnTo>
                <a:lnTo>
                  <a:pt x="263674" y="496995"/>
                </a:lnTo>
                <a:lnTo>
                  <a:pt x="236716" y="532295"/>
                </a:lnTo>
                <a:lnTo>
                  <a:pt x="211037" y="568513"/>
                </a:lnTo>
                <a:lnTo>
                  <a:pt x="186670" y="605619"/>
                </a:lnTo>
                <a:lnTo>
                  <a:pt x="163644" y="643581"/>
                </a:lnTo>
                <a:lnTo>
                  <a:pt x="141993" y="682370"/>
                </a:lnTo>
                <a:lnTo>
                  <a:pt x="121748" y="721956"/>
                </a:lnTo>
                <a:lnTo>
                  <a:pt x="102941" y="762309"/>
                </a:lnTo>
                <a:lnTo>
                  <a:pt x="85603" y="803398"/>
                </a:lnTo>
                <a:lnTo>
                  <a:pt x="69766" y="845193"/>
                </a:lnTo>
                <a:lnTo>
                  <a:pt x="55461" y="887665"/>
                </a:lnTo>
                <a:lnTo>
                  <a:pt x="42721" y="930782"/>
                </a:lnTo>
                <a:lnTo>
                  <a:pt x="31577" y="974515"/>
                </a:lnTo>
                <a:lnTo>
                  <a:pt x="22060" y="1018834"/>
                </a:lnTo>
                <a:lnTo>
                  <a:pt x="14203" y="1063708"/>
                </a:lnTo>
                <a:lnTo>
                  <a:pt x="8036" y="1109107"/>
                </a:lnTo>
                <a:lnTo>
                  <a:pt x="3593" y="1155002"/>
                </a:lnTo>
                <a:lnTo>
                  <a:pt x="903" y="1201361"/>
                </a:lnTo>
                <a:lnTo>
                  <a:pt x="0" y="1248155"/>
                </a:lnTo>
                <a:lnTo>
                  <a:pt x="903" y="1294950"/>
                </a:lnTo>
                <a:lnTo>
                  <a:pt x="3593" y="1341309"/>
                </a:lnTo>
                <a:lnTo>
                  <a:pt x="8036" y="1387204"/>
                </a:lnTo>
                <a:lnTo>
                  <a:pt x="14203" y="1432603"/>
                </a:lnTo>
                <a:lnTo>
                  <a:pt x="22060" y="1477477"/>
                </a:lnTo>
                <a:lnTo>
                  <a:pt x="31577" y="1521796"/>
                </a:lnTo>
                <a:lnTo>
                  <a:pt x="42721" y="1565529"/>
                </a:lnTo>
                <a:lnTo>
                  <a:pt x="55461" y="1608646"/>
                </a:lnTo>
                <a:lnTo>
                  <a:pt x="69766" y="1651118"/>
                </a:lnTo>
                <a:lnTo>
                  <a:pt x="85603" y="1692913"/>
                </a:lnTo>
                <a:lnTo>
                  <a:pt x="102941" y="1734002"/>
                </a:lnTo>
                <a:lnTo>
                  <a:pt x="121748" y="1774355"/>
                </a:lnTo>
                <a:lnTo>
                  <a:pt x="141993" y="1813941"/>
                </a:lnTo>
                <a:lnTo>
                  <a:pt x="163644" y="1852730"/>
                </a:lnTo>
                <a:lnTo>
                  <a:pt x="186670" y="1890692"/>
                </a:lnTo>
                <a:lnTo>
                  <a:pt x="211037" y="1927798"/>
                </a:lnTo>
                <a:lnTo>
                  <a:pt x="236716" y="1964016"/>
                </a:lnTo>
                <a:lnTo>
                  <a:pt x="263674" y="1999316"/>
                </a:lnTo>
                <a:lnTo>
                  <a:pt x="291880" y="2033670"/>
                </a:lnTo>
                <a:lnTo>
                  <a:pt x="321302" y="2067045"/>
                </a:lnTo>
                <a:lnTo>
                  <a:pt x="351908" y="2099413"/>
                </a:lnTo>
                <a:lnTo>
                  <a:pt x="383666" y="2130742"/>
                </a:lnTo>
                <a:lnTo>
                  <a:pt x="416546" y="2161003"/>
                </a:lnTo>
                <a:lnTo>
                  <a:pt x="450515" y="2190166"/>
                </a:lnTo>
                <a:lnTo>
                  <a:pt x="485541" y="2218200"/>
                </a:lnTo>
                <a:lnTo>
                  <a:pt x="521594" y="2245076"/>
                </a:lnTo>
                <a:lnTo>
                  <a:pt x="558641" y="2270763"/>
                </a:lnTo>
                <a:lnTo>
                  <a:pt x="596650" y="2295231"/>
                </a:lnTo>
                <a:lnTo>
                  <a:pt x="635590" y="2318449"/>
                </a:lnTo>
                <a:lnTo>
                  <a:pt x="675430" y="2340388"/>
                </a:lnTo>
                <a:lnTo>
                  <a:pt x="716137" y="2361018"/>
                </a:lnTo>
                <a:lnTo>
                  <a:pt x="757681" y="2380308"/>
                </a:lnTo>
                <a:lnTo>
                  <a:pt x="800028" y="2398228"/>
                </a:lnTo>
                <a:lnTo>
                  <a:pt x="843148" y="2414748"/>
                </a:lnTo>
                <a:lnTo>
                  <a:pt x="887009" y="2429838"/>
                </a:lnTo>
                <a:lnTo>
                  <a:pt x="931580" y="2443467"/>
                </a:lnTo>
                <a:lnTo>
                  <a:pt x="976828" y="2455606"/>
                </a:lnTo>
                <a:lnTo>
                  <a:pt x="1022722" y="2466225"/>
                </a:lnTo>
                <a:lnTo>
                  <a:pt x="1069230" y="2475292"/>
                </a:lnTo>
                <a:lnTo>
                  <a:pt x="1116321" y="2482779"/>
                </a:lnTo>
                <a:lnTo>
                  <a:pt x="1163963" y="2488654"/>
                </a:lnTo>
                <a:lnTo>
                  <a:pt x="1212124" y="2492888"/>
                </a:lnTo>
                <a:lnTo>
                  <a:pt x="1260773" y="2495451"/>
                </a:lnTo>
                <a:lnTo>
                  <a:pt x="1309877" y="2496311"/>
                </a:lnTo>
                <a:lnTo>
                  <a:pt x="1358982" y="2495451"/>
                </a:lnTo>
                <a:lnTo>
                  <a:pt x="1407631" y="2492888"/>
                </a:lnTo>
                <a:lnTo>
                  <a:pt x="1455792" y="2488654"/>
                </a:lnTo>
                <a:lnTo>
                  <a:pt x="1503434" y="2482779"/>
                </a:lnTo>
                <a:lnTo>
                  <a:pt x="1550525" y="2475292"/>
                </a:lnTo>
                <a:lnTo>
                  <a:pt x="1597033" y="2466225"/>
                </a:lnTo>
                <a:lnTo>
                  <a:pt x="1642927" y="2455606"/>
                </a:lnTo>
                <a:lnTo>
                  <a:pt x="1688175" y="2443467"/>
                </a:lnTo>
                <a:lnTo>
                  <a:pt x="1732746" y="2429838"/>
                </a:lnTo>
                <a:lnTo>
                  <a:pt x="1776607" y="2414748"/>
                </a:lnTo>
                <a:lnTo>
                  <a:pt x="1819727" y="2398228"/>
                </a:lnTo>
                <a:lnTo>
                  <a:pt x="1862074" y="2380308"/>
                </a:lnTo>
                <a:lnTo>
                  <a:pt x="1903618" y="2361018"/>
                </a:lnTo>
                <a:lnTo>
                  <a:pt x="1944325" y="2340388"/>
                </a:lnTo>
                <a:lnTo>
                  <a:pt x="1984165" y="2318449"/>
                </a:lnTo>
                <a:lnTo>
                  <a:pt x="2023105" y="2295231"/>
                </a:lnTo>
                <a:lnTo>
                  <a:pt x="2061114" y="2270763"/>
                </a:lnTo>
                <a:lnTo>
                  <a:pt x="2098161" y="2245076"/>
                </a:lnTo>
                <a:lnTo>
                  <a:pt x="2134214" y="2218200"/>
                </a:lnTo>
                <a:lnTo>
                  <a:pt x="2169240" y="2190166"/>
                </a:lnTo>
                <a:lnTo>
                  <a:pt x="2203209" y="2161003"/>
                </a:lnTo>
                <a:lnTo>
                  <a:pt x="2236089" y="2130742"/>
                </a:lnTo>
                <a:lnTo>
                  <a:pt x="2267847" y="2099413"/>
                </a:lnTo>
                <a:lnTo>
                  <a:pt x="2298453" y="2067045"/>
                </a:lnTo>
                <a:lnTo>
                  <a:pt x="2327875" y="2033670"/>
                </a:lnTo>
                <a:lnTo>
                  <a:pt x="2356081" y="1999316"/>
                </a:lnTo>
                <a:lnTo>
                  <a:pt x="2383039" y="1964016"/>
                </a:lnTo>
                <a:lnTo>
                  <a:pt x="2408718" y="1927798"/>
                </a:lnTo>
                <a:lnTo>
                  <a:pt x="2433085" y="1890692"/>
                </a:lnTo>
                <a:lnTo>
                  <a:pt x="2456111" y="1852730"/>
                </a:lnTo>
                <a:lnTo>
                  <a:pt x="2477762" y="1813941"/>
                </a:lnTo>
                <a:lnTo>
                  <a:pt x="2498007" y="1774355"/>
                </a:lnTo>
                <a:lnTo>
                  <a:pt x="2516814" y="1734002"/>
                </a:lnTo>
                <a:lnTo>
                  <a:pt x="2534152" y="1692913"/>
                </a:lnTo>
                <a:lnTo>
                  <a:pt x="2549989" y="1651118"/>
                </a:lnTo>
                <a:lnTo>
                  <a:pt x="2564294" y="1608646"/>
                </a:lnTo>
                <a:lnTo>
                  <a:pt x="2577034" y="1565529"/>
                </a:lnTo>
                <a:lnTo>
                  <a:pt x="2588178" y="1521796"/>
                </a:lnTo>
                <a:lnTo>
                  <a:pt x="2597695" y="1477477"/>
                </a:lnTo>
                <a:lnTo>
                  <a:pt x="2605552" y="1432603"/>
                </a:lnTo>
                <a:lnTo>
                  <a:pt x="2611719" y="1387204"/>
                </a:lnTo>
                <a:lnTo>
                  <a:pt x="2616162" y="1341309"/>
                </a:lnTo>
                <a:lnTo>
                  <a:pt x="2618852" y="1294950"/>
                </a:lnTo>
                <a:lnTo>
                  <a:pt x="2619756" y="1248155"/>
                </a:lnTo>
                <a:lnTo>
                  <a:pt x="2618852" y="1201361"/>
                </a:lnTo>
                <a:lnTo>
                  <a:pt x="2616162" y="1155002"/>
                </a:lnTo>
                <a:lnTo>
                  <a:pt x="2611719" y="1109107"/>
                </a:lnTo>
                <a:lnTo>
                  <a:pt x="2605552" y="1063708"/>
                </a:lnTo>
                <a:lnTo>
                  <a:pt x="2597695" y="1018834"/>
                </a:lnTo>
                <a:lnTo>
                  <a:pt x="2588178" y="974515"/>
                </a:lnTo>
                <a:lnTo>
                  <a:pt x="2577034" y="930782"/>
                </a:lnTo>
                <a:lnTo>
                  <a:pt x="2564294" y="887665"/>
                </a:lnTo>
                <a:lnTo>
                  <a:pt x="2549989" y="845193"/>
                </a:lnTo>
                <a:lnTo>
                  <a:pt x="2534152" y="803398"/>
                </a:lnTo>
                <a:lnTo>
                  <a:pt x="2516814" y="762309"/>
                </a:lnTo>
                <a:lnTo>
                  <a:pt x="2498007" y="721956"/>
                </a:lnTo>
                <a:lnTo>
                  <a:pt x="2477762" y="682370"/>
                </a:lnTo>
                <a:lnTo>
                  <a:pt x="2456111" y="643581"/>
                </a:lnTo>
                <a:lnTo>
                  <a:pt x="2433085" y="605619"/>
                </a:lnTo>
                <a:lnTo>
                  <a:pt x="2408718" y="568513"/>
                </a:lnTo>
                <a:lnTo>
                  <a:pt x="2383039" y="532295"/>
                </a:lnTo>
                <a:lnTo>
                  <a:pt x="2356081" y="496995"/>
                </a:lnTo>
                <a:lnTo>
                  <a:pt x="2327875" y="462641"/>
                </a:lnTo>
                <a:lnTo>
                  <a:pt x="2298453" y="429266"/>
                </a:lnTo>
                <a:lnTo>
                  <a:pt x="2267847" y="396898"/>
                </a:lnTo>
                <a:lnTo>
                  <a:pt x="2236089" y="365569"/>
                </a:lnTo>
                <a:lnTo>
                  <a:pt x="2203209" y="335308"/>
                </a:lnTo>
                <a:lnTo>
                  <a:pt x="2169240" y="306145"/>
                </a:lnTo>
                <a:lnTo>
                  <a:pt x="2134214" y="278111"/>
                </a:lnTo>
                <a:lnTo>
                  <a:pt x="2098161" y="251235"/>
                </a:lnTo>
                <a:lnTo>
                  <a:pt x="2061114" y="225548"/>
                </a:lnTo>
                <a:lnTo>
                  <a:pt x="2023105" y="201080"/>
                </a:lnTo>
                <a:lnTo>
                  <a:pt x="1984165" y="177862"/>
                </a:lnTo>
                <a:lnTo>
                  <a:pt x="1944325" y="155923"/>
                </a:lnTo>
                <a:lnTo>
                  <a:pt x="1903618" y="135293"/>
                </a:lnTo>
                <a:lnTo>
                  <a:pt x="1862074" y="116003"/>
                </a:lnTo>
                <a:lnTo>
                  <a:pt x="1819727" y="98083"/>
                </a:lnTo>
                <a:lnTo>
                  <a:pt x="1776607" y="81563"/>
                </a:lnTo>
                <a:lnTo>
                  <a:pt x="1732746" y="66473"/>
                </a:lnTo>
                <a:lnTo>
                  <a:pt x="1688175" y="52844"/>
                </a:lnTo>
                <a:lnTo>
                  <a:pt x="1642927" y="40705"/>
                </a:lnTo>
                <a:lnTo>
                  <a:pt x="1597033" y="30086"/>
                </a:lnTo>
                <a:lnTo>
                  <a:pt x="1550525" y="21019"/>
                </a:lnTo>
                <a:lnTo>
                  <a:pt x="1503434" y="13532"/>
                </a:lnTo>
                <a:lnTo>
                  <a:pt x="1455792" y="7657"/>
                </a:lnTo>
                <a:lnTo>
                  <a:pt x="1407631" y="3423"/>
                </a:lnTo>
                <a:lnTo>
                  <a:pt x="1358982" y="860"/>
                </a:lnTo>
                <a:lnTo>
                  <a:pt x="1309877" y="0"/>
                </a:lnTo>
                <a:close/>
              </a:path>
            </a:pathLst>
          </a:custGeom>
          <a:solidFill>
            <a:srgbClr val="006FC0"/>
          </a:solidFill>
        </p:spPr>
        <p:txBody>
          <a:bodyPr wrap="square" lIns="0" tIns="0" rIns="0" bIns="0" rtlCol="0"/>
          <a:lstStyle/>
          <a:p>
            <a:endParaRPr dirty="0"/>
          </a:p>
        </p:txBody>
      </p:sp>
      <p:sp>
        <p:nvSpPr>
          <p:cNvPr id="31" name="object 4"/>
          <p:cNvSpPr/>
          <p:nvPr/>
        </p:nvSpPr>
        <p:spPr>
          <a:xfrm>
            <a:off x="4913376" y="3726179"/>
            <a:ext cx="1156970" cy="914400"/>
          </a:xfrm>
          <a:custGeom>
            <a:avLst/>
            <a:gdLst/>
            <a:ahLst/>
            <a:cxnLst/>
            <a:rect l="l" t="t" r="r" b="b"/>
            <a:pathLst>
              <a:path w="1156970" h="914400">
                <a:moveTo>
                  <a:pt x="699515" y="0"/>
                </a:moveTo>
                <a:lnTo>
                  <a:pt x="0" y="0"/>
                </a:lnTo>
                <a:lnTo>
                  <a:pt x="0" y="914400"/>
                </a:lnTo>
                <a:lnTo>
                  <a:pt x="699515" y="914400"/>
                </a:lnTo>
                <a:lnTo>
                  <a:pt x="1156715" y="457200"/>
                </a:lnTo>
                <a:lnTo>
                  <a:pt x="699515" y="0"/>
                </a:lnTo>
                <a:close/>
              </a:path>
            </a:pathLst>
          </a:custGeom>
          <a:solidFill>
            <a:srgbClr val="D979BC"/>
          </a:solidFill>
        </p:spPr>
        <p:txBody>
          <a:bodyPr wrap="square" lIns="0" tIns="0" rIns="0" bIns="0" rtlCol="0"/>
          <a:lstStyle/>
          <a:p>
            <a:endParaRPr dirty="0"/>
          </a:p>
        </p:txBody>
      </p:sp>
      <p:sp>
        <p:nvSpPr>
          <p:cNvPr id="32" name="object 5"/>
          <p:cNvSpPr txBox="1"/>
          <p:nvPr/>
        </p:nvSpPr>
        <p:spPr>
          <a:xfrm>
            <a:off x="5221351" y="4040758"/>
            <a:ext cx="313690" cy="292735"/>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Trebuchet MS" panose="020B0603020202020204"/>
                <a:cs typeface="Trebuchet MS" panose="020B0603020202020204"/>
              </a:rPr>
              <a:t>2G</a:t>
            </a:r>
            <a:endParaRPr sz="1800" dirty="0">
              <a:latin typeface="Trebuchet MS" panose="020B0603020202020204"/>
              <a:cs typeface="Trebuchet MS" panose="020B0603020202020204"/>
            </a:endParaRPr>
          </a:p>
        </p:txBody>
      </p:sp>
      <p:sp>
        <p:nvSpPr>
          <p:cNvPr id="33" name="object 6"/>
          <p:cNvSpPr/>
          <p:nvPr/>
        </p:nvSpPr>
        <p:spPr>
          <a:xfrm>
            <a:off x="5800344" y="3726179"/>
            <a:ext cx="1524000" cy="928369"/>
          </a:xfrm>
          <a:custGeom>
            <a:avLst/>
            <a:gdLst/>
            <a:ahLst/>
            <a:cxnLst/>
            <a:rect l="l" t="t" r="r" b="b"/>
            <a:pathLst>
              <a:path w="1524000" h="928370">
                <a:moveTo>
                  <a:pt x="1059941" y="0"/>
                </a:moveTo>
                <a:lnTo>
                  <a:pt x="0" y="0"/>
                </a:lnTo>
                <a:lnTo>
                  <a:pt x="464057" y="464058"/>
                </a:lnTo>
                <a:lnTo>
                  <a:pt x="0" y="928116"/>
                </a:lnTo>
                <a:lnTo>
                  <a:pt x="1059941" y="928116"/>
                </a:lnTo>
                <a:lnTo>
                  <a:pt x="1524000" y="464058"/>
                </a:lnTo>
                <a:lnTo>
                  <a:pt x="1059941" y="0"/>
                </a:lnTo>
                <a:close/>
              </a:path>
            </a:pathLst>
          </a:custGeom>
          <a:solidFill>
            <a:srgbClr val="D979BC"/>
          </a:solidFill>
        </p:spPr>
        <p:txBody>
          <a:bodyPr wrap="square" lIns="0" tIns="0" rIns="0" bIns="0" rtlCol="0"/>
          <a:lstStyle/>
          <a:p>
            <a:endParaRPr dirty="0"/>
          </a:p>
        </p:txBody>
      </p:sp>
      <p:sp>
        <p:nvSpPr>
          <p:cNvPr id="34" name="object 7"/>
          <p:cNvSpPr txBox="1"/>
          <p:nvPr/>
        </p:nvSpPr>
        <p:spPr>
          <a:xfrm>
            <a:off x="6406641" y="4047744"/>
            <a:ext cx="313690" cy="29210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Trebuchet MS" panose="020B0603020202020204"/>
                <a:cs typeface="Trebuchet MS" panose="020B0603020202020204"/>
              </a:rPr>
              <a:t>3G</a:t>
            </a:r>
            <a:endParaRPr sz="1800" dirty="0">
              <a:latin typeface="Trebuchet MS" panose="020B0603020202020204"/>
              <a:cs typeface="Trebuchet MS" panose="020B0603020202020204"/>
            </a:endParaRPr>
          </a:p>
        </p:txBody>
      </p:sp>
      <p:sp>
        <p:nvSpPr>
          <p:cNvPr id="35" name="object 8"/>
          <p:cNvSpPr/>
          <p:nvPr/>
        </p:nvSpPr>
        <p:spPr>
          <a:xfrm>
            <a:off x="7016495" y="3727703"/>
            <a:ext cx="1524000" cy="928369"/>
          </a:xfrm>
          <a:custGeom>
            <a:avLst/>
            <a:gdLst/>
            <a:ahLst/>
            <a:cxnLst/>
            <a:rect l="l" t="t" r="r" b="b"/>
            <a:pathLst>
              <a:path w="1524000" h="928370">
                <a:moveTo>
                  <a:pt x="1059942" y="0"/>
                </a:moveTo>
                <a:lnTo>
                  <a:pt x="0" y="0"/>
                </a:lnTo>
                <a:lnTo>
                  <a:pt x="464057" y="464058"/>
                </a:lnTo>
                <a:lnTo>
                  <a:pt x="0" y="928116"/>
                </a:lnTo>
                <a:lnTo>
                  <a:pt x="1059942" y="928116"/>
                </a:lnTo>
                <a:lnTo>
                  <a:pt x="1524000" y="464058"/>
                </a:lnTo>
                <a:lnTo>
                  <a:pt x="1059942" y="0"/>
                </a:lnTo>
                <a:close/>
              </a:path>
            </a:pathLst>
          </a:custGeom>
          <a:solidFill>
            <a:srgbClr val="D979BC"/>
          </a:solidFill>
        </p:spPr>
        <p:txBody>
          <a:bodyPr wrap="square" lIns="0" tIns="0" rIns="0" bIns="0" rtlCol="0"/>
          <a:lstStyle/>
          <a:p>
            <a:endParaRPr dirty="0"/>
          </a:p>
        </p:txBody>
      </p:sp>
      <p:sp>
        <p:nvSpPr>
          <p:cNvPr id="36" name="object 9"/>
          <p:cNvSpPr txBox="1"/>
          <p:nvPr/>
        </p:nvSpPr>
        <p:spPr>
          <a:xfrm>
            <a:off x="7623809" y="4049903"/>
            <a:ext cx="313690" cy="29210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Trebuchet MS" panose="020B0603020202020204"/>
                <a:cs typeface="Trebuchet MS" panose="020B0603020202020204"/>
              </a:rPr>
              <a:t>4G</a:t>
            </a:r>
            <a:endParaRPr sz="1800" dirty="0">
              <a:latin typeface="Trebuchet MS" panose="020B0603020202020204"/>
              <a:cs typeface="Trebuchet MS" panose="020B0603020202020204"/>
            </a:endParaRPr>
          </a:p>
        </p:txBody>
      </p:sp>
      <p:sp>
        <p:nvSpPr>
          <p:cNvPr id="37" name="object 10"/>
          <p:cNvSpPr/>
          <p:nvPr/>
        </p:nvSpPr>
        <p:spPr>
          <a:xfrm>
            <a:off x="8092440" y="2619755"/>
            <a:ext cx="2689860" cy="2133600"/>
          </a:xfrm>
          <a:custGeom>
            <a:avLst/>
            <a:gdLst/>
            <a:ahLst/>
            <a:cxnLst/>
            <a:rect l="l" t="t" r="r" b="b"/>
            <a:pathLst>
              <a:path w="2689859" h="2133600">
                <a:moveTo>
                  <a:pt x="1623059" y="0"/>
                </a:moveTo>
                <a:lnTo>
                  <a:pt x="0" y="0"/>
                </a:lnTo>
                <a:lnTo>
                  <a:pt x="1066800" y="1066800"/>
                </a:lnTo>
                <a:lnTo>
                  <a:pt x="0" y="2133600"/>
                </a:lnTo>
                <a:lnTo>
                  <a:pt x="1623059" y="2133600"/>
                </a:lnTo>
                <a:lnTo>
                  <a:pt x="2689859" y="1066800"/>
                </a:lnTo>
                <a:lnTo>
                  <a:pt x="1623059" y="0"/>
                </a:lnTo>
                <a:close/>
              </a:path>
            </a:pathLst>
          </a:custGeom>
          <a:solidFill>
            <a:srgbClr val="AE3189"/>
          </a:solidFill>
        </p:spPr>
        <p:txBody>
          <a:bodyPr wrap="square" lIns="0" tIns="0" rIns="0" bIns="0" rtlCol="0"/>
          <a:lstStyle/>
          <a:p>
            <a:endParaRPr dirty="0"/>
          </a:p>
        </p:txBody>
      </p:sp>
      <p:sp>
        <p:nvSpPr>
          <p:cNvPr id="38" name="object 11"/>
          <p:cNvSpPr/>
          <p:nvPr/>
        </p:nvSpPr>
        <p:spPr>
          <a:xfrm>
            <a:off x="6537959" y="4831079"/>
            <a:ext cx="1809114" cy="1256030"/>
          </a:xfrm>
          <a:custGeom>
            <a:avLst/>
            <a:gdLst/>
            <a:ahLst/>
            <a:cxnLst/>
            <a:rect l="l" t="t" r="r" b="b"/>
            <a:pathLst>
              <a:path w="1809115" h="1256029">
                <a:moveTo>
                  <a:pt x="1599692" y="0"/>
                </a:moveTo>
                <a:lnTo>
                  <a:pt x="209296" y="0"/>
                </a:lnTo>
                <a:lnTo>
                  <a:pt x="161312" y="5528"/>
                </a:lnTo>
                <a:lnTo>
                  <a:pt x="117262" y="21276"/>
                </a:lnTo>
                <a:lnTo>
                  <a:pt x="78400" y="45986"/>
                </a:lnTo>
                <a:lnTo>
                  <a:pt x="45986" y="78400"/>
                </a:lnTo>
                <a:lnTo>
                  <a:pt x="21276" y="117262"/>
                </a:lnTo>
                <a:lnTo>
                  <a:pt x="5528" y="161312"/>
                </a:lnTo>
                <a:lnTo>
                  <a:pt x="0" y="209296"/>
                </a:lnTo>
                <a:lnTo>
                  <a:pt x="0" y="1046480"/>
                </a:lnTo>
                <a:lnTo>
                  <a:pt x="5528" y="1094467"/>
                </a:lnTo>
                <a:lnTo>
                  <a:pt x="21276" y="1138519"/>
                </a:lnTo>
                <a:lnTo>
                  <a:pt x="45986" y="1177380"/>
                </a:lnTo>
                <a:lnTo>
                  <a:pt x="78400" y="1209793"/>
                </a:lnTo>
                <a:lnTo>
                  <a:pt x="117262" y="1234501"/>
                </a:lnTo>
                <a:lnTo>
                  <a:pt x="161312" y="1250247"/>
                </a:lnTo>
                <a:lnTo>
                  <a:pt x="209296" y="1255776"/>
                </a:lnTo>
                <a:lnTo>
                  <a:pt x="1599692" y="1255776"/>
                </a:lnTo>
                <a:lnTo>
                  <a:pt x="1647675" y="1250247"/>
                </a:lnTo>
                <a:lnTo>
                  <a:pt x="1691725" y="1234501"/>
                </a:lnTo>
                <a:lnTo>
                  <a:pt x="1730587" y="1209793"/>
                </a:lnTo>
                <a:lnTo>
                  <a:pt x="1763001" y="1177380"/>
                </a:lnTo>
                <a:lnTo>
                  <a:pt x="1787711" y="1138519"/>
                </a:lnTo>
                <a:lnTo>
                  <a:pt x="1803459" y="1094467"/>
                </a:lnTo>
                <a:lnTo>
                  <a:pt x="1808988" y="1046480"/>
                </a:lnTo>
                <a:lnTo>
                  <a:pt x="1808988" y="209296"/>
                </a:lnTo>
                <a:lnTo>
                  <a:pt x="1803459" y="161312"/>
                </a:lnTo>
                <a:lnTo>
                  <a:pt x="1787711" y="117262"/>
                </a:lnTo>
                <a:lnTo>
                  <a:pt x="1763001" y="78400"/>
                </a:lnTo>
                <a:lnTo>
                  <a:pt x="1730587" y="45986"/>
                </a:lnTo>
                <a:lnTo>
                  <a:pt x="1691725" y="21276"/>
                </a:lnTo>
                <a:lnTo>
                  <a:pt x="1647675" y="5528"/>
                </a:lnTo>
                <a:lnTo>
                  <a:pt x="1599692" y="0"/>
                </a:lnTo>
                <a:close/>
              </a:path>
            </a:pathLst>
          </a:custGeom>
          <a:solidFill>
            <a:srgbClr val="393939"/>
          </a:solidFill>
        </p:spPr>
        <p:txBody>
          <a:bodyPr wrap="square" lIns="0" tIns="0" rIns="0" bIns="0" rtlCol="0"/>
          <a:lstStyle/>
          <a:p>
            <a:endParaRPr dirty="0"/>
          </a:p>
        </p:txBody>
      </p:sp>
      <p:sp>
        <p:nvSpPr>
          <p:cNvPr id="39" name="object 12"/>
          <p:cNvSpPr txBox="1"/>
          <p:nvPr/>
        </p:nvSpPr>
        <p:spPr>
          <a:xfrm>
            <a:off x="6909307" y="5180076"/>
            <a:ext cx="1066800" cy="566420"/>
          </a:xfrm>
          <a:prstGeom prst="rect">
            <a:avLst/>
          </a:prstGeom>
        </p:spPr>
        <p:txBody>
          <a:bodyPr vert="horz" wrap="square" lIns="0" tIns="0" rIns="0" bIns="0" rtlCol="0">
            <a:spAutoFit/>
          </a:bodyPr>
          <a:lstStyle/>
          <a:p>
            <a:pPr marL="12700" marR="5080" indent="241935">
              <a:lnSpc>
                <a:spcPct val="100000"/>
              </a:lnSpc>
            </a:pPr>
            <a:r>
              <a:rPr sz="1800" b="1" dirty="0">
                <a:solidFill>
                  <a:srgbClr val="FFFFFF"/>
                </a:solidFill>
                <a:latin typeface="Trebuchet MS" panose="020B0603020202020204"/>
                <a:cs typeface="Trebuchet MS" panose="020B0603020202020204"/>
              </a:rPr>
              <a:t>Wi-Fi  11a</a:t>
            </a:r>
            <a:r>
              <a:rPr sz="1800" b="1" spc="5" dirty="0">
                <a:solidFill>
                  <a:srgbClr val="FFFFFF"/>
                </a:solidFill>
                <a:latin typeface="Trebuchet MS" panose="020B0603020202020204"/>
                <a:cs typeface="Trebuchet MS" panose="020B0603020202020204"/>
              </a:rPr>
              <a:t>/</a:t>
            </a:r>
            <a:r>
              <a:rPr sz="1800" b="1" dirty="0">
                <a:solidFill>
                  <a:srgbClr val="FFFFFF"/>
                </a:solidFill>
                <a:latin typeface="Trebuchet MS" panose="020B0603020202020204"/>
                <a:cs typeface="Trebuchet MS" panose="020B0603020202020204"/>
              </a:rPr>
              <a:t>b/g/n</a:t>
            </a:r>
            <a:endParaRPr sz="1800" dirty="0">
              <a:latin typeface="Trebuchet MS" panose="020B0603020202020204"/>
              <a:cs typeface="Trebuchet MS" panose="020B0603020202020204"/>
            </a:endParaRPr>
          </a:p>
        </p:txBody>
      </p:sp>
      <p:sp>
        <p:nvSpPr>
          <p:cNvPr id="40" name="object 13"/>
          <p:cNvSpPr/>
          <p:nvPr/>
        </p:nvSpPr>
        <p:spPr>
          <a:xfrm>
            <a:off x="8706611" y="4817364"/>
            <a:ext cx="1952625" cy="1270000"/>
          </a:xfrm>
          <a:custGeom>
            <a:avLst/>
            <a:gdLst/>
            <a:ahLst/>
            <a:cxnLst/>
            <a:rect l="l" t="t" r="r" b="b"/>
            <a:pathLst>
              <a:path w="1952625" h="1270000">
                <a:moveTo>
                  <a:pt x="1740662" y="0"/>
                </a:moveTo>
                <a:lnTo>
                  <a:pt x="211582" y="0"/>
                </a:lnTo>
                <a:lnTo>
                  <a:pt x="163072" y="5588"/>
                </a:lnTo>
                <a:lnTo>
                  <a:pt x="118539" y="21507"/>
                </a:lnTo>
                <a:lnTo>
                  <a:pt x="79253" y="46486"/>
                </a:lnTo>
                <a:lnTo>
                  <a:pt x="46486" y="79253"/>
                </a:lnTo>
                <a:lnTo>
                  <a:pt x="21507" y="118539"/>
                </a:lnTo>
                <a:lnTo>
                  <a:pt x="5588" y="163072"/>
                </a:lnTo>
                <a:lnTo>
                  <a:pt x="0" y="211581"/>
                </a:lnTo>
                <a:lnTo>
                  <a:pt x="0" y="1057910"/>
                </a:lnTo>
                <a:lnTo>
                  <a:pt x="5588" y="1106423"/>
                </a:lnTo>
                <a:lnTo>
                  <a:pt x="21507" y="1150958"/>
                </a:lnTo>
                <a:lnTo>
                  <a:pt x="46486" y="1190243"/>
                </a:lnTo>
                <a:lnTo>
                  <a:pt x="79253" y="1223009"/>
                </a:lnTo>
                <a:lnTo>
                  <a:pt x="118539" y="1247986"/>
                </a:lnTo>
                <a:lnTo>
                  <a:pt x="163072" y="1263903"/>
                </a:lnTo>
                <a:lnTo>
                  <a:pt x="211582" y="1269492"/>
                </a:lnTo>
                <a:lnTo>
                  <a:pt x="1740662" y="1269492"/>
                </a:lnTo>
                <a:lnTo>
                  <a:pt x="1789171" y="1263903"/>
                </a:lnTo>
                <a:lnTo>
                  <a:pt x="1833704" y="1247986"/>
                </a:lnTo>
                <a:lnTo>
                  <a:pt x="1872990" y="1223009"/>
                </a:lnTo>
                <a:lnTo>
                  <a:pt x="1905757" y="1190243"/>
                </a:lnTo>
                <a:lnTo>
                  <a:pt x="1930736" y="1150958"/>
                </a:lnTo>
                <a:lnTo>
                  <a:pt x="1946655" y="1106423"/>
                </a:lnTo>
                <a:lnTo>
                  <a:pt x="1952244" y="1057910"/>
                </a:lnTo>
                <a:lnTo>
                  <a:pt x="1952244" y="211581"/>
                </a:lnTo>
                <a:lnTo>
                  <a:pt x="1946655" y="163072"/>
                </a:lnTo>
                <a:lnTo>
                  <a:pt x="1930736" y="118539"/>
                </a:lnTo>
                <a:lnTo>
                  <a:pt x="1905757" y="79253"/>
                </a:lnTo>
                <a:lnTo>
                  <a:pt x="1872990" y="46486"/>
                </a:lnTo>
                <a:lnTo>
                  <a:pt x="1833704" y="21507"/>
                </a:lnTo>
                <a:lnTo>
                  <a:pt x="1789171" y="5588"/>
                </a:lnTo>
                <a:lnTo>
                  <a:pt x="1740662" y="0"/>
                </a:lnTo>
                <a:close/>
              </a:path>
            </a:pathLst>
          </a:custGeom>
          <a:solidFill>
            <a:srgbClr val="393939"/>
          </a:solidFill>
        </p:spPr>
        <p:txBody>
          <a:bodyPr wrap="square" lIns="0" tIns="0" rIns="0" bIns="0" rtlCol="0"/>
          <a:lstStyle/>
          <a:p>
            <a:endParaRPr dirty="0"/>
          </a:p>
        </p:txBody>
      </p:sp>
      <p:sp>
        <p:nvSpPr>
          <p:cNvPr id="41" name="object 14"/>
          <p:cNvSpPr txBox="1"/>
          <p:nvPr/>
        </p:nvSpPr>
        <p:spPr>
          <a:xfrm>
            <a:off x="9391904" y="5173091"/>
            <a:ext cx="583565" cy="567055"/>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Trebuchet MS" panose="020B0603020202020204"/>
                <a:cs typeface="Trebuchet MS" panose="020B0603020202020204"/>
              </a:rPr>
              <a:t>Wi</a:t>
            </a:r>
            <a:r>
              <a:rPr sz="1800" b="1" spc="-5" dirty="0">
                <a:solidFill>
                  <a:srgbClr val="FFFFFF"/>
                </a:solidFill>
                <a:latin typeface="Trebuchet MS" panose="020B0603020202020204"/>
                <a:cs typeface="Trebuchet MS" panose="020B0603020202020204"/>
              </a:rPr>
              <a:t>-</a:t>
            </a:r>
            <a:r>
              <a:rPr sz="1800" b="1" dirty="0">
                <a:solidFill>
                  <a:srgbClr val="FFFFFF"/>
                </a:solidFill>
                <a:latin typeface="Trebuchet MS" panose="020B0603020202020204"/>
                <a:cs typeface="Trebuchet MS" panose="020B0603020202020204"/>
              </a:rPr>
              <a:t>Fi</a:t>
            </a:r>
            <a:endParaRPr sz="1800" dirty="0">
              <a:latin typeface="Trebuchet MS" panose="020B0603020202020204"/>
              <a:cs typeface="Trebuchet MS" panose="020B0603020202020204"/>
            </a:endParaRPr>
          </a:p>
          <a:p>
            <a:pPr marL="38100">
              <a:lnSpc>
                <a:spcPct val="100000"/>
              </a:lnSpc>
            </a:pPr>
            <a:r>
              <a:rPr sz="1800" b="1" dirty="0">
                <a:solidFill>
                  <a:srgbClr val="FFFFFF"/>
                </a:solidFill>
                <a:latin typeface="Trebuchet MS" panose="020B0603020202020204"/>
                <a:cs typeface="Trebuchet MS" panose="020B0603020202020204"/>
              </a:rPr>
              <a:t>11ac</a:t>
            </a:r>
            <a:endParaRPr sz="1800" dirty="0">
              <a:latin typeface="Trebuchet MS" panose="020B0603020202020204"/>
              <a:cs typeface="Trebuchet MS" panose="020B0603020202020204"/>
            </a:endParaRPr>
          </a:p>
        </p:txBody>
      </p:sp>
      <p:sp>
        <p:nvSpPr>
          <p:cNvPr id="42" name="object 15"/>
          <p:cNvSpPr/>
          <p:nvPr/>
        </p:nvSpPr>
        <p:spPr>
          <a:xfrm>
            <a:off x="4599432" y="5541264"/>
            <a:ext cx="1091565" cy="586740"/>
          </a:xfrm>
          <a:custGeom>
            <a:avLst/>
            <a:gdLst/>
            <a:ahLst/>
            <a:cxnLst/>
            <a:rect l="l" t="t" r="r" b="b"/>
            <a:pathLst>
              <a:path w="1091564" h="586739">
                <a:moveTo>
                  <a:pt x="993393" y="0"/>
                </a:moveTo>
                <a:lnTo>
                  <a:pt x="97789" y="0"/>
                </a:lnTo>
                <a:lnTo>
                  <a:pt x="0" y="97790"/>
                </a:lnTo>
                <a:lnTo>
                  <a:pt x="0" y="586740"/>
                </a:lnTo>
                <a:lnTo>
                  <a:pt x="1091183" y="586740"/>
                </a:lnTo>
                <a:lnTo>
                  <a:pt x="1091183" y="97790"/>
                </a:lnTo>
                <a:lnTo>
                  <a:pt x="993393" y="0"/>
                </a:lnTo>
                <a:close/>
              </a:path>
            </a:pathLst>
          </a:custGeom>
          <a:solidFill>
            <a:srgbClr val="AAAAAA"/>
          </a:solidFill>
        </p:spPr>
        <p:txBody>
          <a:bodyPr wrap="square" lIns="0" tIns="0" rIns="0" bIns="0" rtlCol="0"/>
          <a:lstStyle/>
          <a:p>
            <a:endParaRPr dirty="0"/>
          </a:p>
        </p:txBody>
      </p:sp>
      <p:sp>
        <p:nvSpPr>
          <p:cNvPr id="43" name="object 16"/>
          <p:cNvSpPr/>
          <p:nvPr/>
        </p:nvSpPr>
        <p:spPr>
          <a:xfrm>
            <a:off x="3482340" y="4847844"/>
            <a:ext cx="1092835" cy="911860"/>
          </a:xfrm>
          <a:custGeom>
            <a:avLst/>
            <a:gdLst/>
            <a:ahLst/>
            <a:cxnLst/>
            <a:rect l="l" t="t" r="r" b="b"/>
            <a:pathLst>
              <a:path w="1092835" h="911860">
                <a:moveTo>
                  <a:pt x="940815" y="0"/>
                </a:moveTo>
                <a:lnTo>
                  <a:pt x="151892" y="0"/>
                </a:lnTo>
                <a:lnTo>
                  <a:pt x="0" y="151891"/>
                </a:lnTo>
                <a:lnTo>
                  <a:pt x="0" y="911351"/>
                </a:lnTo>
                <a:lnTo>
                  <a:pt x="1092708" y="911351"/>
                </a:lnTo>
                <a:lnTo>
                  <a:pt x="1092708" y="151891"/>
                </a:lnTo>
                <a:lnTo>
                  <a:pt x="940815" y="0"/>
                </a:lnTo>
                <a:close/>
              </a:path>
            </a:pathLst>
          </a:custGeom>
          <a:solidFill>
            <a:srgbClr val="8AB6DD"/>
          </a:solidFill>
        </p:spPr>
        <p:txBody>
          <a:bodyPr wrap="square" lIns="0" tIns="0" rIns="0" bIns="0" rtlCol="0"/>
          <a:lstStyle/>
          <a:p>
            <a:endParaRPr dirty="0"/>
          </a:p>
        </p:txBody>
      </p:sp>
      <p:sp>
        <p:nvSpPr>
          <p:cNvPr id="44" name="object 17"/>
          <p:cNvSpPr txBox="1"/>
          <p:nvPr/>
        </p:nvSpPr>
        <p:spPr>
          <a:xfrm>
            <a:off x="3662553" y="5199253"/>
            <a:ext cx="733425" cy="292735"/>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Trebuchet MS" panose="020B0603020202020204"/>
                <a:cs typeface="Trebuchet MS" panose="020B0603020202020204"/>
              </a:rPr>
              <a:t>Zigbee</a:t>
            </a:r>
            <a:endParaRPr sz="1800" dirty="0">
              <a:latin typeface="Trebuchet MS" panose="020B0603020202020204"/>
              <a:cs typeface="Trebuchet MS" panose="020B0603020202020204"/>
            </a:endParaRPr>
          </a:p>
        </p:txBody>
      </p:sp>
      <p:sp>
        <p:nvSpPr>
          <p:cNvPr id="45" name="object 18"/>
          <p:cNvSpPr/>
          <p:nvPr/>
        </p:nvSpPr>
        <p:spPr>
          <a:xfrm>
            <a:off x="2033777" y="5159502"/>
            <a:ext cx="996950" cy="628015"/>
          </a:xfrm>
          <a:custGeom>
            <a:avLst/>
            <a:gdLst/>
            <a:ahLst/>
            <a:cxnLst/>
            <a:rect l="l" t="t" r="r" b="b"/>
            <a:pathLst>
              <a:path w="996950" h="628014">
                <a:moveTo>
                  <a:pt x="0" y="627888"/>
                </a:moveTo>
                <a:lnTo>
                  <a:pt x="996696" y="627888"/>
                </a:lnTo>
                <a:lnTo>
                  <a:pt x="996696" y="0"/>
                </a:lnTo>
                <a:lnTo>
                  <a:pt x="0" y="0"/>
                </a:lnTo>
                <a:lnTo>
                  <a:pt x="0" y="627888"/>
                </a:lnTo>
                <a:close/>
              </a:path>
            </a:pathLst>
          </a:custGeom>
          <a:solidFill>
            <a:srgbClr val="404040"/>
          </a:solidFill>
        </p:spPr>
        <p:txBody>
          <a:bodyPr wrap="square" lIns="0" tIns="0" rIns="0" bIns="0" rtlCol="0"/>
          <a:lstStyle/>
          <a:p>
            <a:endParaRPr dirty="0"/>
          </a:p>
        </p:txBody>
      </p:sp>
      <p:sp>
        <p:nvSpPr>
          <p:cNvPr id="46" name="object 19"/>
          <p:cNvSpPr/>
          <p:nvPr/>
        </p:nvSpPr>
        <p:spPr>
          <a:xfrm>
            <a:off x="2033777" y="5159502"/>
            <a:ext cx="996950" cy="628015"/>
          </a:xfrm>
          <a:custGeom>
            <a:avLst/>
            <a:gdLst/>
            <a:ahLst/>
            <a:cxnLst/>
            <a:rect l="l" t="t" r="r" b="b"/>
            <a:pathLst>
              <a:path w="996950" h="628014">
                <a:moveTo>
                  <a:pt x="0" y="627888"/>
                </a:moveTo>
                <a:lnTo>
                  <a:pt x="996696" y="627888"/>
                </a:lnTo>
                <a:lnTo>
                  <a:pt x="996696" y="0"/>
                </a:lnTo>
                <a:lnTo>
                  <a:pt x="0" y="0"/>
                </a:lnTo>
                <a:lnTo>
                  <a:pt x="0" y="627888"/>
                </a:lnTo>
                <a:close/>
              </a:path>
            </a:pathLst>
          </a:custGeom>
          <a:ln w="25908">
            <a:solidFill>
              <a:srgbClr val="2A6091"/>
            </a:solidFill>
          </a:ln>
        </p:spPr>
        <p:txBody>
          <a:bodyPr wrap="square" lIns="0" tIns="0" rIns="0" bIns="0" rtlCol="0"/>
          <a:lstStyle/>
          <a:p>
            <a:endParaRPr dirty="0"/>
          </a:p>
        </p:txBody>
      </p:sp>
      <p:sp>
        <p:nvSpPr>
          <p:cNvPr id="47" name="object 20"/>
          <p:cNvSpPr txBox="1"/>
          <p:nvPr/>
        </p:nvSpPr>
        <p:spPr>
          <a:xfrm>
            <a:off x="2033777" y="5330952"/>
            <a:ext cx="996950" cy="456565"/>
          </a:xfrm>
          <a:prstGeom prst="rect">
            <a:avLst/>
          </a:prstGeom>
        </p:spPr>
        <p:txBody>
          <a:bodyPr vert="horz" wrap="square" lIns="0" tIns="0" rIns="0" bIns="0" rtlCol="0">
            <a:spAutoFit/>
          </a:bodyPr>
          <a:lstStyle/>
          <a:p>
            <a:pPr marL="254635">
              <a:lnSpc>
                <a:spcPct val="100000"/>
              </a:lnSpc>
            </a:pPr>
            <a:r>
              <a:rPr sz="1800" b="1" spc="-5" dirty="0">
                <a:solidFill>
                  <a:srgbClr val="FFFFFF"/>
                </a:solidFill>
                <a:latin typeface="Trebuchet MS" panose="020B0603020202020204"/>
                <a:cs typeface="Trebuchet MS" panose="020B0603020202020204"/>
              </a:rPr>
              <a:t>RFID</a:t>
            </a:r>
            <a:endParaRPr sz="1800" dirty="0">
              <a:latin typeface="Trebuchet MS" panose="020B0603020202020204"/>
              <a:cs typeface="Trebuchet MS" panose="020B0603020202020204"/>
            </a:endParaRPr>
          </a:p>
        </p:txBody>
      </p:sp>
      <p:sp>
        <p:nvSpPr>
          <p:cNvPr id="48" name="object 21"/>
          <p:cNvSpPr/>
          <p:nvPr/>
        </p:nvSpPr>
        <p:spPr>
          <a:xfrm>
            <a:off x="2471927" y="5855208"/>
            <a:ext cx="996950" cy="274320"/>
          </a:xfrm>
          <a:custGeom>
            <a:avLst/>
            <a:gdLst/>
            <a:ahLst/>
            <a:cxnLst/>
            <a:rect l="l" t="t" r="r" b="b"/>
            <a:pathLst>
              <a:path w="996950" h="274320">
                <a:moveTo>
                  <a:pt x="0" y="274320"/>
                </a:moveTo>
                <a:lnTo>
                  <a:pt x="996696" y="274320"/>
                </a:lnTo>
                <a:lnTo>
                  <a:pt x="996696" y="0"/>
                </a:lnTo>
                <a:lnTo>
                  <a:pt x="0" y="0"/>
                </a:lnTo>
                <a:lnTo>
                  <a:pt x="0" y="274320"/>
                </a:lnTo>
                <a:close/>
              </a:path>
            </a:pathLst>
          </a:custGeom>
          <a:solidFill>
            <a:srgbClr val="7E7E7E"/>
          </a:solidFill>
        </p:spPr>
        <p:txBody>
          <a:bodyPr wrap="square" lIns="0" tIns="0" rIns="0" bIns="0" rtlCol="0"/>
          <a:lstStyle/>
          <a:p>
            <a:endParaRPr dirty="0"/>
          </a:p>
        </p:txBody>
      </p:sp>
      <p:sp>
        <p:nvSpPr>
          <p:cNvPr id="49" name="object 22"/>
          <p:cNvSpPr txBox="1"/>
          <p:nvPr/>
        </p:nvSpPr>
        <p:spPr>
          <a:xfrm>
            <a:off x="2471927" y="5855208"/>
            <a:ext cx="996950" cy="274320"/>
          </a:xfrm>
          <a:prstGeom prst="rect">
            <a:avLst/>
          </a:prstGeom>
        </p:spPr>
        <p:txBody>
          <a:bodyPr vert="horz" wrap="square" lIns="0" tIns="0" rIns="0" bIns="0" rtlCol="0">
            <a:spAutoFit/>
          </a:bodyPr>
          <a:lstStyle/>
          <a:p>
            <a:pPr marL="284480">
              <a:lnSpc>
                <a:spcPts val="2125"/>
              </a:lnSpc>
            </a:pPr>
            <a:r>
              <a:rPr sz="1800" b="1" spc="-5" dirty="0">
                <a:solidFill>
                  <a:srgbClr val="FFFFFF"/>
                </a:solidFill>
                <a:latin typeface="Trebuchet MS" panose="020B0603020202020204"/>
                <a:cs typeface="Trebuchet MS" panose="020B0603020202020204"/>
              </a:rPr>
              <a:t>NFC</a:t>
            </a:r>
            <a:endParaRPr sz="1800" dirty="0">
              <a:latin typeface="Trebuchet MS" panose="020B0603020202020204"/>
              <a:cs typeface="Trebuchet MS" panose="020B0603020202020204"/>
            </a:endParaRPr>
          </a:p>
        </p:txBody>
      </p:sp>
      <p:sp>
        <p:nvSpPr>
          <p:cNvPr id="50" name="object 23"/>
          <p:cNvSpPr/>
          <p:nvPr/>
        </p:nvSpPr>
        <p:spPr>
          <a:xfrm>
            <a:off x="1952117" y="6079406"/>
            <a:ext cx="8912225" cy="260350"/>
          </a:xfrm>
          <a:custGeom>
            <a:avLst/>
            <a:gdLst/>
            <a:ahLst/>
            <a:cxnLst/>
            <a:rect l="l" t="t" r="r" b="b"/>
            <a:pathLst>
              <a:path w="8912225" h="260350">
                <a:moveTo>
                  <a:pt x="8747562" y="159216"/>
                </a:moveTo>
                <a:lnTo>
                  <a:pt x="8666226" y="206344"/>
                </a:lnTo>
                <a:lnTo>
                  <a:pt x="8657613" y="213961"/>
                </a:lnTo>
                <a:lnTo>
                  <a:pt x="8652764" y="223945"/>
                </a:lnTo>
                <a:lnTo>
                  <a:pt x="8652009" y="235021"/>
                </a:lnTo>
                <a:lnTo>
                  <a:pt x="8655685" y="245917"/>
                </a:lnTo>
                <a:lnTo>
                  <a:pt x="8663305" y="254531"/>
                </a:lnTo>
                <a:lnTo>
                  <a:pt x="8673306" y="259384"/>
                </a:lnTo>
                <a:lnTo>
                  <a:pt x="8684402" y="260139"/>
                </a:lnTo>
                <a:lnTo>
                  <a:pt x="8695309" y="256458"/>
                </a:lnTo>
                <a:lnTo>
                  <a:pt x="8862560" y="159544"/>
                </a:lnTo>
                <a:lnTo>
                  <a:pt x="8854693" y="159544"/>
                </a:lnTo>
                <a:lnTo>
                  <a:pt x="8747562" y="159216"/>
                </a:lnTo>
                <a:close/>
              </a:path>
              <a:path w="8912225" h="260350">
                <a:moveTo>
                  <a:pt x="8797289" y="130404"/>
                </a:moveTo>
                <a:lnTo>
                  <a:pt x="8747562" y="159216"/>
                </a:lnTo>
                <a:lnTo>
                  <a:pt x="8854693" y="159544"/>
                </a:lnTo>
                <a:lnTo>
                  <a:pt x="8854711" y="155557"/>
                </a:lnTo>
                <a:lnTo>
                  <a:pt x="8840089" y="155557"/>
                </a:lnTo>
                <a:lnTo>
                  <a:pt x="8797289" y="130404"/>
                </a:lnTo>
                <a:close/>
              </a:path>
              <a:path w="8912225" h="260350">
                <a:moveTo>
                  <a:pt x="8685164" y="0"/>
                </a:moveTo>
                <a:lnTo>
                  <a:pt x="8674068" y="690"/>
                </a:lnTo>
                <a:lnTo>
                  <a:pt x="8664067" y="5480"/>
                </a:lnTo>
                <a:lnTo>
                  <a:pt x="8656447" y="14041"/>
                </a:lnTo>
                <a:lnTo>
                  <a:pt x="8652678" y="24913"/>
                </a:lnTo>
                <a:lnTo>
                  <a:pt x="8653351" y="35992"/>
                </a:lnTo>
                <a:lnTo>
                  <a:pt x="8658143" y="46005"/>
                </a:lnTo>
                <a:lnTo>
                  <a:pt x="8666734" y="53677"/>
                </a:lnTo>
                <a:lnTo>
                  <a:pt x="8747774" y="101304"/>
                </a:lnTo>
                <a:lnTo>
                  <a:pt x="8854948" y="101632"/>
                </a:lnTo>
                <a:lnTo>
                  <a:pt x="8854693" y="159544"/>
                </a:lnTo>
                <a:lnTo>
                  <a:pt x="8862560" y="159544"/>
                </a:lnTo>
                <a:lnTo>
                  <a:pt x="8912225" y="130766"/>
                </a:lnTo>
                <a:lnTo>
                  <a:pt x="8696071" y="3741"/>
                </a:lnTo>
                <a:lnTo>
                  <a:pt x="8685164" y="0"/>
                </a:lnTo>
                <a:close/>
              </a:path>
              <a:path w="8912225" h="260350">
                <a:moveTo>
                  <a:pt x="253" y="74505"/>
                </a:moveTo>
                <a:lnTo>
                  <a:pt x="0" y="132417"/>
                </a:lnTo>
                <a:lnTo>
                  <a:pt x="8747562" y="159216"/>
                </a:lnTo>
                <a:lnTo>
                  <a:pt x="8797289" y="130404"/>
                </a:lnTo>
                <a:lnTo>
                  <a:pt x="8747774" y="101304"/>
                </a:lnTo>
                <a:lnTo>
                  <a:pt x="253" y="74505"/>
                </a:lnTo>
                <a:close/>
              </a:path>
              <a:path w="8912225" h="260350">
                <a:moveTo>
                  <a:pt x="8840216" y="105531"/>
                </a:moveTo>
                <a:lnTo>
                  <a:pt x="8797289" y="130404"/>
                </a:lnTo>
                <a:lnTo>
                  <a:pt x="8840089" y="155557"/>
                </a:lnTo>
                <a:lnTo>
                  <a:pt x="8840216" y="105531"/>
                </a:lnTo>
                <a:close/>
              </a:path>
              <a:path w="8912225" h="260350">
                <a:moveTo>
                  <a:pt x="8854930" y="105531"/>
                </a:moveTo>
                <a:lnTo>
                  <a:pt x="8840216" y="105531"/>
                </a:lnTo>
                <a:lnTo>
                  <a:pt x="8840089" y="155557"/>
                </a:lnTo>
                <a:lnTo>
                  <a:pt x="8854711" y="155557"/>
                </a:lnTo>
                <a:lnTo>
                  <a:pt x="8854930" y="105531"/>
                </a:lnTo>
                <a:close/>
              </a:path>
              <a:path w="8912225" h="260350">
                <a:moveTo>
                  <a:pt x="8747774" y="101304"/>
                </a:moveTo>
                <a:lnTo>
                  <a:pt x="8797289" y="130404"/>
                </a:lnTo>
                <a:lnTo>
                  <a:pt x="8840216" y="105531"/>
                </a:lnTo>
                <a:lnTo>
                  <a:pt x="8854930" y="105531"/>
                </a:lnTo>
                <a:lnTo>
                  <a:pt x="8854948" y="101632"/>
                </a:lnTo>
                <a:lnTo>
                  <a:pt x="8747774" y="101304"/>
                </a:lnTo>
                <a:close/>
              </a:path>
            </a:pathLst>
          </a:custGeom>
          <a:solidFill>
            <a:srgbClr val="3883C5"/>
          </a:solidFill>
        </p:spPr>
        <p:txBody>
          <a:bodyPr wrap="square" lIns="0" tIns="0" rIns="0" bIns="0" rtlCol="0"/>
          <a:lstStyle/>
          <a:p>
            <a:endParaRPr dirty="0"/>
          </a:p>
        </p:txBody>
      </p:sp>
      <p:sp>
        <p:nvSpPr>
          <p:cNvPr id="51" name="object 24"/>
          <p:cNvSpPr/>
          <p:nvPr/>
        </p:nvSpPr>
        <p:spPr>
          <a:xfrm>
            <a:off x="1836027" y="1773808"/>
            <a:ext cx="260350" cy="4438015"/>
          </a:xfrm>
          <a:custGeom>
            <a:avLst/>
            <a:gdLst/>
            <a:ahLst/>
            <a:cxnLst/>
            <a:rect l="l" t="t" r="r" b="b"/>
            <a:pathLst>
              <a:path w="260350" h="4438015">
                <a:moveTo>
                  <a:pt x="129973" y="114914"/>
                </a:moveTo>
                <a:lnTo>
                  <a:pt x="101095" y="164517"/>
                </a:lnTo>
                <a:lnTo>
                  <a:pt x="101082" y="259963"/>
                </a:lnTo>
                <a:lnTo>
                  <a:pt x="103262" y="4437951"/>
                </a:lnTo>
                <a:lnTo>
                  <a:pt x="161174" y="4437926"/>
                </a:lnTo>
                <a:lnTo>
                  <a:pt x="158944" y="164517"/>
                </a:lnTo>
                <a:lnTo>
                  <a:pt x="129973" y="114914"/>
                </a:lnTo>
                <a:close/>
              </a:path>
              <a:path w="260350" h="4438015">
                <a:moveTo>
                  <a:pt x="129932" y="0"/>
                </a:moveTo>
                <a:lnTo>
                  <a:pt x="3694" y="216662"/>
                </a:lnTo>
                <a:lnTo>
                  <a:pt x="0" y="227550"/>
                </a:lnTo>
                <a:lnTo>
                  <a:pt x="710" y="238617"/>
                </a:lnTo>
                <a:lnTo>
                  <a:pt x="5516" y="248612"/>
                </a:lnTo>
                <a:lnTo>
                  <a:pt x="14108" y="256286"/>
                </a:lnTo>
                <a:lnTo>
                  <a:pt x="25015" y="259963"/>
                </a:lnTo>
                <a:lnTo>
                  <a:pt x="36111" y="259222"/>
                </a:lnTo>
                <a:lnTo>
                  <a:pt x="46112" y="254410"/>
                </a:lnTo>
                <a:lnTo>
                  <a:pt x="53732" y="245871"/>
                </a:lnTo>
                <a:lnTo>
                  <a:pt x="101032" y="164625"/>
                </a:lnTo>
                <a:lnTo>
                  <a:pt x="100976" y="57403"/>
                </a:lnTo>
                <a:lnTo>
                  <a:pt x="163466" y="57403"/>
                </a:lnTo>
                <a:lnTo>
                  <a:pt x="129932" y="0"/>
                </a:lnTo>
                <a:close/>
              </a:path>
              <a:path w="260350" h="4438015">
                <a:moveTo>
                  <a:pt x="163466" y="57403"/>
                </a:moveTo>
                <a:lnTo>
                  <a:pt x="158888" y="57403"/>
                </a:lnTo>
                <a:lnTo>
                  <a:pt x="159007" y="164625"/>
                </a:lnTo>
                <a:lnTo>
                  <a:pt x="206386" y="245744"/>
                </a:lnTo>
                <a:lnTo>
                  <a:pt x="214060" y="254337"/>
                </a:lnTo>
                <a:lnTo>
                  <a:pt x="224055" y="259143"/>
                </a:lnTo>
                <a:lnTo>
                  <a:pt x="235122" y="259853"/>
                </a:lnTo>
                <a:lnTo>
                  <a:pt x="246010" y="256158"/>
                </a:lnTo>
                <a:lnTo>
                  <a:pt x="254603" y="248485"/>
                </a:lnTo>
                <a:lnTo>
                  <a:pt x="259409" y="238490"/>
                </a:lnTo>
                <a:lnTo>
                  <a:pt x="260119" y="227423"/>
                </a:lnTo>
                <a:lnTo>
                  <a:pt x="256424" y="216535"/>
                </a:lnTo>
                <a:lnTo>
                  <a:pt x="163466" y="57403"/>
                </a:lnTo>
                <a:close/>
              </a:path>
              <a:path w="260350" h="4438015">
                <a:moveTo>
                  <a:pt x="158888" y="57403"/>
                </a:moveTo>
                <a:lnTo>
                  <a:pt x="100976" y="57403"/>
                </a:lnTo>
                <a:lnTo>
                  <a:pt x="101032" y="164625"/>
                </a:lnTo>
                <a:lnTo>
                  <a:pt x="129973" y="114914"/>
                </a:lnTo>
                <a:lnTo>
                  <a:pt x="104913" y="72008"/>
                </a:lnTo>
                <a:lnTo>
                  <a:pt x="158896" y="72008"/>
                </a:lnTo>
                <a:lnTo>
                  <a:pt x="158888" y="57403"/>
                </a:lnTo>
                <a:close/>
              </a:path>
              <a:path w="260350" h="4438015">
                <a:moveTo>
                  <a:pt x="158896" y="72008"/>
                </a:moveTo>
                <a:lnTo>
                  <a:pt x="154951" y="72008"/>
                </a:lnTo>
                <a:lnTo>
                  <a:pt x="129973" y="114914"/>
                </a:lnTo>
                <a:lnTo>
                  <a:pt x="158944" y="164517"/>
                </a:lnTo>
                <a:lnTo>
                  <a:pt x="158896" y="72008"/>
                </a:lnTo>
                <a:close/>
              </a:path>
              <a:path w="260350" h="4438015">
                <a:moveTo>
                  <a:pt x="154951" y="72008"/>
                </a:moveTo>
                <a:lnTo>
                  <a:pt x="104913" y="72008"/>
                </a:lnTo>
                <a:lnTo>
                  <a:pt x="129973" y="114914"/>
                </a:lnTo>
                <a:lnTo>
                  <a:pt x="154951" y="72008"/>
                </a:lnTo>
                <a:close/>
              </a:path>
            </a:pathLst>
          </a:custGeom>
          <a:solidFill>
            <a:srgbClr val="3883C5"/>
          </a:solidFill>
        </p:spPr>
        <p:txBody>
          <a:bodyPr wrap="square" lIns="0" tIns="0" rIns="0" bIns="0" rtlCol="0"/>
          <a:lstStyle/>
          <a:p>
            <a:endParaRPr dirty="0"/>
          </a:p>
        </p:txBody>
      </p:sp>
      <p:sp>
        <p:nvSpPr>
          <p:cNvPr id="52" name="object 25"/>
          <p:cNvSpPr txBox="1"/>
          <p:nvPr/>
        </p:nvSpPr>
        <p:spPr>
          <a:xfrm>
            <a:off x="10964671" y="5855208"/>
            <a:ext cx="1059180" cy="566420"/>
          </a:xfrm>
          <a:prstGeom prst="rect">
            <a:avLst/>
          </a:prstGeom>
        </p:spPr>
        <p:txBody>
          <a:bodyPr vert="horz" wrap="square" lIns="0" tIns="0" rIns="0" bIns="0" rtlCol="0">
            <a:spAutoFit/>
          </a:bodyPr>
          <a:lstStyle/>
          <a:p>
            <a:pPr marL="177165" marR="5080" indent="-165100">
              <a:lnSpc>
                <a:spcPct val="100000"/>
              </a:lnSpc>
            </a:pPr>
            <a:r>
              <a:rPr sz="1800" b="1" spc="-5" dirty="0">
                <a:latin typeface="Trebuchet MS" panose="020B0603020202020204"/>
                <a:cs typeface="Trebuchet MS" panose="020B0603020202020204"/>
              </a:rPr>
              <a:t>Data</a:t>
            </a:r>
            <a:r>
              <a:rPr sz="1800" b="1" spc="-85" dirty="0">
                <a:latin typeface="Trebuchet MS" panose="020B0603020202020204"/>
                <a:cs typeface="Trebuchet MS" panose="020B0603020202020204"/>
              </a:rPr>
              <a:t> </a:t>
            </a:r>
            <a:r>
              <a:rPr sz="1800" b="1" dirty="0">
                <a:latin typeface="Trebuchet MS" panose="020B0603020202020204"/>
                <a:cs typeface="Trebuchet MS" panose="020B0603020202020204"/>
              </a:rPr>
              <a:t>Rate  </a:t>
            </a:r>
            <a:r>
              <a:rPr sz="1800" b="1" spc="-5" dirty="0">
                <a:latin typeface="Trebuchet MS" panose="020B0603020202020204"/>
                <a:cs typeface="Trebuchet MS" panose="020B0603020202020204"/>
              </a:rPr>
              <a:t>(Mbps)</a:t>
            </a:r>
            <a:endParaRPr sz="1800" dirty="0">
              <a:latin typeface="Trebuchet MS" panose="020B0603020202020204"/>
              <a:cs typeface="Trebuchet MS" panose="020B0603020202020204"/>
            </a:endParaRPr>
          </a:p>
        </p:txBody>
      </p:sp>
      <p:sp>
        <p:nvSpPr>
          <p:cNvPr id="53" name="object 31"/>
          <p:cNvSpPr/>
          <p:nvPr/>
        </p:nvSpPr>
        <p:spPr>
          <a:xfrm>
            <a:off x="6210300" y="2734055"/>
            <a:ext cx="2292350" cy="928369"/>
          </a:xfrm>
          <a:custGeom>
            <a:avLst/>
            <a:gdLst/>
            <a:ahLst/>
            <a:cxnLst/>
            <a:rect l="l" t="t" r="r" b="b"/>
            <a:pathLst>
              <a:path w="2292350" h="928370">
                <a:moveTo>
                  <a:pt x="1828038" y="0"/>
                </a:moveTo>
                <a:lnTo>
                  <a:pt x="0" y="0"/>
                </a:lnTo>
                <a:lnTo>
                  <a:pt x="464057" y="464058"/>
                </a:lnTo>
                <a:lnTo>
                  <a:pt x="0" y="928116"/>
                </a:lnTo>
                <a:lnTo>
                  <a:pt x="1828038" y="928116"/>
                </a:lnTo>
                <a:lnTo>
                  <a:pt x="2292096" y="464058"/>
                </a:lnTo>
                <a:lnTo>
                  <a:pt x="1828038" y="0"/>
                </a:lnTo>
                <a:close/>
              </a:path>
            </a:pathLst>
          </a:custGeom>
          <a:solidFill>
            <a:srgbClr val="E6A6D2"/>
          </a:solidFill>
        </p:spPr>
        <p:txBody>
          <a:bodyPr wrap="square" lIns="0" tIns="0" rIns="0" bIns="0" rtlCol="0"/>
          <a:lstStyle/>
          <a:p>
            <a:endParaRPr dirty="0"/>
          </a:p>
        </p:txBody>
      </p:sp>
      <p:sp>
        <p:nvSpPr>
          <p:cNvPr id="54" name="object 34"/>
          <p:cNvSpPr txBox="1"/>
          <p:nvPr/>
        </p:nvSpPr>
        <p:spPr>
          <a:xfrm>
            <a:off x="1270761" y="5504688"/>
            <a:ext cx="386715" cy="292100"/>
          </a:xfrm>
          <a:prstGeom prst="rect">
            <a:avLst/>
          </a:prstGeom>
        </p:spPr>
        <p:txBody>
          <a:bodyPr vert="horz" wrap="square" lIns="0" tIns="0" rIns="0" bIns="0" rtlCol="0">
            <a:spAutoFit/>
          </a:bodyPr>
          <a:lstStyle/>
          <a:p>
            <a:pPr marL="12700">
              <a:lnSpc>
                <a:spcPct val="100000"/>
              </a:lnSpc>
            </a:pPr>
            <a:r>
              <a:rPr sz="1800" dirty="0">
                <a:latin typeface="Trebuchet MS" panose="020B0603020202020204"/>
                <a:cs typeface="Trebuchet MS" panose="020B0603020202020204"/>
              </a:rPr>
              <a:t>100</a:t>
            </a:r>
          </a:p>
        </p:txBody>
      </p:sp>
      <p:sp>
        <p:nvSpPr>
          <p:cNvPr id="55" name="object 35"/>
          <p:cNvSpPr txBox="1"/>
          <p:nvPr/>
        </p:nvSpPr>
        <p:spPr>
          <a:xfrm>
            <a:off x="1127556" y="1743709"/>
            <a:ext cx="8467090" cy="2308225"/>
          </a:xfrm>
          <a:prstGeom prst="rect">
            <a:avLst/>
          </a:prstGeom>
        </p:spPr>
        <p:txBody>
          <a:bodyPr vert="horz" wrap="square" lIns="0" tIns="0" rIns="0" bIns="0" rtlCol="0">
            <a:spAutoFit/>
          </a:bodyPr>
          <a:lstStyle/>
          <a:p>
            <a:pPr marR="7831455" algn="ctr">
              <a:lnSpc>
                <a:spcPct val="100000"/>
              </a:lnSpc>
            </a:pPr>
            <a:r>
              <a:rPr sz="1800" dirty="0">
                <a:latin typeface="Trebuchet MS" panose="020B0603020202020204"/>
                <a:cs typeface="Trebuchet MS" panose="020B0603020202020204"/>
              </a:rPr>
              <a:t>10000</a:t>
            </a:r>
          </a:p>
          <a:p>
            <a:pPr>
              <a:lnSpc>
                <a:spcPct val="100000"/>
              </a:lnSpc>
              <a:spcBef>
                <a:spcPts val="15"/>
              </a:spcBef>
            </a:pPr>
            <a:endParaRPr sz="2900" dirty="0">
              <a:latin typeface="Times New Roman" panose="02020603050405020304"/>
              <a:cs typeface="Times New Roman" panose="02020603050405020304"/>
            </a:endParaRPr>
          </a:p>
          <a:p>
            <a:pPr marL="1938020">
              <a:lnSpc>
                <a:spcPct val="100000"/>
              </a:lnSpc>
            </a:pPr>
            <a:r>
              <a:rPr sz="1800" b="1" spc="-25" dirty="0">
                <a:solidFill>
                  <a:srgbClr val="FFFFFF"/>
                </a:solidFill>
                <a:latin typeface="Trebuchet MS" panose="020B0603020202020204"/>
                <a:cs typeface="Trebuchet MS" panose="020B0603020202020204"/>
              </a:rPr>
              <a:t>LPWAN</a:t>
            </a:r>
            <a:endParaRPr sz="1800" dirty="0">
              <a:latin typeface="Trebuchet MS" panose="020B0603020202020204"/>
              <a:cs typeface="Trebuchet MS" panose="020B0603020202020204"/>
            </a:endParaRPr>
          </a:p>
          <a:p>
            <a:pPr marR="7820025" algn="ctr">
              <a:lnSpc>
                <a:spcPts val="2115"/>
              </a:lnSpc>
              <a:spcBef>
                <a:spcPts val="585"/>
              </a:spcBef>
            </a:pPr>
            <a:r>
              <a:rPr sz="1800" dirty="0">
                <a:latin typeface="Trebuchet MS" panose="020B0603020202020204"/>
                <a:cs typeface="Trebuchet MS" panose="020B0603020202020204"/>
              </a:rPr>
              <a:t>5000</a:t>
            </a:r>
          </a:p>
          <a:p>
            <a:pPr marR="1868170" algn="r">
              <a:lnSpc>
                <a:spcPts val="2115"/>
              </a:lnSpc>
            </a:pPr>
            <a:r>
              <a:rPr sz="1800" b="1" dirty="0">
                <a:solidFill>
                  <a:srgbClr val="FFFFFF"/>
                </a:solidFill>
                <a:latin typeface="Trebuchet MS" panose="020B0603020202020204"/>
                <a:cs typeface="Trebuchet MS" panose="020B0603020202020204"/>
              </a:rPr>
              <a:t>W</a:t>
            </a:r>
            <a:r>
              <a:rPr sz="1800" b="1" spc="5" dirty="0">
                <a:solidFill>
                  <a:srgbClr val="FFFFFF"/>
                </a:solidFill>
                <a:latin typeface="Trebuchet MS" panose="020B0603020202020204"/>
                <a:cs typeface="Trebuchet MS" panose="020B0603020202020204"/>
              </a:rPr>
              <a:t>i</a:t>
            </a:r>
            <a:r>
              <a:rPr sz="1800" b="1" spc="-5" dirty="0">
                <a:solidFill>
                  <a:srgbClr val="FFFFFF"/>
                </a:solidFill>
                <a:latin typeface="Trebuchet MS" panose="020B0603020202020204"/>
                <a:cs typeface="Trebuchet MS" panose="020B0603020202020204"/>
              </a:rPr>
              <a:t>MAX</a:t>
            </a:r>
            <a:endParaRPr sz="1800" dirty="0">
              <a:latin typeface="Trebuchet MS" panose="020B0603020202020204"/>
              <a:cs typeface="Trebuchet MS" panose="020B0603020202020204"/>
            </a:endParaRPr>
          </a:p>
          <a:p>
            <a:pPr marR="5080" algn="r">
              <a:lnSpc>
                <a:spcPts val="1925"/>
              </a:lnSpc>
              <a:spcBef>
                <a:spcPts val="1690"/>
              </a:spcBef>
            </a:pPr>
            <a:r>
              <a:rPr sz="1800" b="1" dirty="0">
                <a:solidFill>
                  <a:srgbClr val="FFFFFF"/>
                </a:solidFill>
                <a:latin typeface="Trebuchet MS" panose="020B0603020202020204"/>
                <a:cs typeface="Trebuchet MS" panose="020B0603020202020204"/>
              </a:rPr>
              <a:t>5G</a:t>
            </a:r>
            <a:endParaRPr sz="1800" dirty="0">
              <a:latin typeface="Trebuchet MS" panose="020B0603020202020204"/>
              <a:cs typeface="Trebuchet MS" panose="020B0603020202020204"/>
            </a:endParaRPr>
          </a:p>
          <a:p>
            <a:pPr marR="7824470" algn="ctr">
              <a:lnSpc>
                <a:spcPts val="1925"/>
              </a:lnSpc>
            </a:pPr>
            <a:r>
              <a:rPr sz="1800" dirty="0">
                <a:latin typeface="Trebuchet MS" panose="020B0603020202020204"/>
                <a:cs typeface="Trebuchet MS" panose="020B0603020202020204"/>
              </a:rPr>
              <a:t>2000</a:t>
            </a:r>
          </a:p>
        </p:txBody>
      </p:sp>
      <p:sp>
        <p:nvSpPr>
          <p:cNvPr id="56" name="object 36"/>
          <p:cNvSpPr txBox="1"/>
          <p:nvPr/>
        </p:nvSpPr>
        <p:spPr>
          <a:xfrm>
            <a:off x="1286636" y="4674107"/>
            <a:ext cx="386715" cy="292735"/>
          </a:xfrm>
          <a:prstGeom prst="rect">
            <a:avLst/>
          </a:prstGeom>
        </p:spPr>
        <p:txBody>
          <a:bodyPr vert="horz" wrap="square" lIns="0" tIns="0" rIns="0" bIns="0" rtlCol="0">
            <a:spAutoFit/>
          </a:bodyPr>
          <a:lstStyle/>
          <a:p>
            <a:pPr marL="12700">
              <a:lnSpc>
                <a:spcPct val="100000"/>
              </a:lnSpc>
            </a:pPr>
            <a:r>
              <a:rPr sz="1800" dirty="0">
                <a:latin typeface="Trebuchet MS" panose="020B0603020202020204"/>
                <a:cs typeface="Trebuchet MS" panose="020B0603020202020204"/>
              </a:rPr>
              <a:t>300</a:t>
            </a:r>
          </a:p>
        </p:txBody>
      </p:sp>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69FCD-F1B7-7BB9-89C0-D4CD73F09D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D0C05CF-052E-78EB-1A19-66BB7DF8958A}"/>
              </a:ext>
            </a:extLst>
          </p:cNvPr>
          <p:cNvSpPr txBox="1"/>
          <p:nvPr/>
        </p:nvSpPr>
        <p:spPr>
          <a:xfrm>
            <a:off x="1140334" y="304799"/>
            <a:ext cx="8297036" cy="830997"/>
          </a:xfrm>
          <a:prstGeom prst="rect">
            <a:avLst/>
          </a:prstGeom>
          <a:noFill/>
        </p:spPr>
        <p:txBody>
          <a:bodyPr wrap="square" rtlCol="0">
            <a:spAutoFit/>
          </a:bodyPr>
          <a:lstStyle/>
          <a:p>
            <a:r>
              <a:rPr lang="en-US" sz="4800" b="1" dirty="0">
                <a:solidFill>
                  <a:schemeClr val="accent1"/>
                </a:solidFill>
              </a:rPr>
              <a:t>Where Lora Lies</a:t>
            </a:r>
            <a:endParaRPr lang="en-US" b="1" dirty="0">
              <a:solidFill>
                <a:schemeClr val="accent1"/>
              </a:solidFill>
            </a:endParaRPr>
          </a:p>
        </p:txBody>
      </p:sp>
      <p:sp>
        <p:nvSpPr>
          <p:cNvPr id="3" name="Date Placeholder 2">
            <a:extLst>
              <a:ext uri="{FF2B5EF4-FFF2-40B4-BE49-F238E27FC236}">
                <a16:creationId xmlns:a16="http://schemas.microsoft.com/office/drawing/2014/main" id="{4D3D6CC1-DD2C-9F25-532C-A8417FC95204}"/>
              </a:ext>
            </a:extLst>
          </p:cNvPr>
          <p:cNvSpPr>
            <a:spLocks noGrp="1"/>
          </p:cNvSpPr>
          <p:nvPr>
            <p:ph type="dt" sz="half" idx="10"/>
          </p:nvPr>
        </p:nvSpPr>
        <p:spPr/>
        <p:txBody>
          <a:bodyPr/>
          <a:lstStyle/>
          <a:p>
            <a:r>
              <a:rPr lang="en-US"/>
              <a:t>06-11-2024</a:t>
            </a:r>
            <a:endParaRPr lang="en-IN"/>
          </a:p>
        </p:txBody>
      </p:sp>
      <p:sp>
        <p:nvSpPr>
          <p:cNvPr id="4" name="Footer Placeholder 3">
            <a:extLst>
              <a:ext uri="{FF2B5EF4-FFF2-40B4-BE49-F238E27FC236}">
                <a16:creationId xmlns:a16="http://schemas.microsoft.com/office/drawing/2014/main" id="{F47858BA-15A7-95C4-E555-12DFA7C641EF}"/>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a:extLst>
              <a:ext uri="{FF2B5EF4-FFF2-40B4-BE49-F238E27FC236}">
                <a16:creationId xmlns:a16="http://schemas.microsoft.com/office/drawing/2014/main" id="{1A1DD532-3C5F-43A0-5ED0-8A56F29BFF43}"/>
              </a:ext>
            </a:extLst>
          </p:cNvPr>
          <p:cNvSpPr>
            <a:spLocks noGrp="1"/>
          </p:cNvSpPr>
          <p:nvPr>
            <p:ph type="sldNum" sz="quarter" idx="12"/>
          </p:nvPr>
        </p:nvSpPr>
        <p:spPr/>
        <p:txBody>
          <a:bodyPr/>
          <a:lstStyle/>
          <a:p>
            <a:fld id="{873F5F97-BAC6-4B68-A64C-E81C15EA068D}" type="slidenum">
              <a:rPr lang="en-IN" smtClean="0"/>
              <a:t>16</a:t>
            </a:fld>
            <a:endParaRPr lang="en-IN"/>
          </a:p>
        </p:txBody>
      </p:sp>
      <p:pic>
        <p:nvPicPr>
          <p:cNvPr id="9" name="Picture 8"/>
          <p:cNvPicPr>
            <a:picLocks noChangeAspect="1"/>
          </p:cNvPicPr>
          <p:nvPr/>
        </p:nvPicPr>
        <p:blipFill>
          <a:blip r:embed="rId2"/>
          <a:stretch>
            <a:fillRect/>
          </a:stretch>
        </p:blipFill>
        <p:spPr>
          <a:xfrm>
            <a:off x="1447211" y="1016283"/>
            <a:ext cx="9604455" cy="5259912"/>
          </a:xfrm>
          <a:prstGeom prst="rect">
            <a:avLst/>
          </a:prstGeom>
        </p:spPr>
      </p:pic>
    </p:spTree>
    <p:extLst>
      <p:ext uri="{BB962C8B-B14F-4D97-AF65-F5344CB8AC3E}">
        <p14:creationId xmlns:p14="http://schemas.microsoft.com/office/powerpoint/2010/main" val="3186048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09601"/>
            <a:ext cx="10668000" cy="5262979"/>
          </a:xfrm>
          <a:prstGeom prst="rect">
            <a:avLst/>
          </a:prstGeom>
        </p:spPr>
        <p:txBody>
          <a:bodyPr wrap="square">
            <a:spAutoFit/>
          </a:bodyPr>
          <a:lstStyle/>
          <a:p>
            <a:r>
              <a:rPr lang="en-US" sz="4800" b="1" dirty="0">
                <a:solidFill>
                  <a:schemeClr val="accent1"/>
                </a:solidFill>
              </a:rPr>
              <a:t>The most critical factors in a LPWAN are: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Network architecture </a:t>
            </a:r>
          </a:p>
          <a:p>
            <a:pPr marL="457200" indent="-457200">
              <a:buFont typeface="Arial" panose="020B0604020202020204" pitchFamily="34" charset="0"/>
              <a:buChar char="•"/>
            </a:pPr>
            <a:r>
              <a:rPr lang="en-US" sz="3200" dirty="0"/>
              <a:t>Communication range </a:t>
            </a:r>
          </a:p>
          <a:p>
            <a:pPr marL="457200" indent="-457200">
              <a:buFont typeface="Arial" panose="020B0604020202020204" pitchFamily="34" charset="0"/>
              <a:buChar char="•"/>
            </a:pPr>
            <a:r>
              <a:rPr lang="en-US" sz="3200" dirty="0"/>
              <a:t>Battery lifetime or low power </a:t>
            </a:r>
          </a:p>
          <a:p>
            <a:pPr marL="457200" indent="-457200">
              <a:buFont typeface="Arial" panose="020B0604020202020204" pitchFamily="34" charset="0"/>
              <a:buChar char="•"/>
            </a:pPr>
            <a:r>
              <a:rPr lang="en-US" sz="3200" dirty="0"/>
              <a:t>Robustness to interference </a:t>
            </a:r>
          </a:p>
          <a:p>
            <a:pPr marL="457200" indent="-457200">
              <a:buFont typeface="Arial" panose="020B0604020202020204" pitchFamily="34" charset="0"/>
              <a:buChar char="•"/>
            </a:pPr>
            <a:r>
              <a:rPr lang="en-US" sz="3200" dirty="0"/>
              <a:t>Network capacity (maximum number of nodes in a network) </a:t>
            </a:r>
          </a:p>
          <a:p>
            <a:pPr marL="457200" indent="-457200">
              <a:buFont typeface="Arial" panose="020B0604020202020204" pitchFamily="34" charset="0"/>
              <a:buChar char="•"/>
            </a:pPr>
            <a:r>
              <a:rPr lang="en-US" sz="3200" dirty="0"/>
              <a:t>Network security </a:t>
            </a:r>
          </a:p>
          <a:p>
            <a:pPr marL="457200" indent="-457200">
              <a:buFont typeface="Arial" panose="020B0604020202020204" pitchFamily="34" charset="0"/>
              <a:buChar char="•"/>
            </a:pPr>
            <a:r>
              <a:rPr lang="en-US" sz="3200" dirty="0"/>
              <a:t>One-way vs two-way communication </a:t>
            </a:r>
          </a:p>
          <a:p>
            <a:pPr marL="457200" indent="-457200">
              <a:buFont typeface="Arial" panose="020B0604020202020204" pitchFamily="34" charset="0"/>
              <a:buChar char="•"/>
            </a:pPr>
            <a:r>
              <a:rPr lang="en-US" sz="3200" dirty="0"/>
              <a:t>Variety of applications served</a:t>
            </a:r>
          </a:p>
        </p:txBody>
      </p:sp>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17</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7284"/>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Features</a:t>
            </a:r>
            <a:r>
              <a:rPr lang="en-IN" b="1" dirty="0"/>
              <a:t> </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18</a:t>
            </a:fld>
            <a:endParaRPr lang="en-IN"/>
          </a:p>
        </p:txBody>
      </p:sp>
      <p:sp>
        <p:nvSpPr>
          <p:cNvPr id="7" name="Rectangle 1"/>
          <p:cNvSpPr>
            <a:spLocks noGrp="1" noChangeArrowheads="1"/>
          </p:cNvSpPr>
          <p:nvPr>
            <p:ph idx="1"/>
          </p:nvPr>
        </p:nvSpPr>
        <p:spPr bwMode="auto">
          <a:xfrm>
            <a:off x="88055" y="674369"/>
            <a:ext cx="11016825" cy="6271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eaLnBrk="0" fontAlgn="base" hangingPunct="0">
              <a:lnSpc>
                <a:spcPct val="100000"/>
              </a:lnSpc>
              <a:spcBef>
                <a:spcPct val="0"/>
              </a:spcBef>
              <a:spcAft>
                <a:spcPct val="0"/>
              </a:spcAft>
            </a:pPr>
            <a:r>
              <a:rPr lang="en-US" sz="2200" b="0" i="0" dirty="0" err="1">
                <a:effectLst/>
                <a:latin typeface="lato" panose="020F0502020204030203" pitchFamily="34" charset="0"/>
              </a:rPr>
              <a:t>LoRaWAN</a:t>
            </a:r>
            <a:r>
              <a:rPr lang="en-US" sz="2200" b="0" i="0" dirty="0">
                <a:effectLst/>
                <a:latin typeface="lato" panose="020F0502020204030203" pitchFamily="34" charset="0"/>
              </a:rPr>
              <a:t> is a </a:t>
            </a:r>
            <a:r>
              <a:rPr lang="en-US" sz="2200" b="1" i="0" dirty="0">
                <a:effectLst/>
                <a:latin typeface="lato" panose="020F0502020204030203" pitchFamily="34" charset="0"/>
              </a:rPr>
              <a:t>Media Access Control (MAC) layer protocol</a:t>
            </a:r>
            <a:r>
              <a:rPr lang="en-US" sz="2200" b="0" i="0" dirty="0">
                <a:effectLst/>
                <a:latin typeface="lato" panose="020F0502020204030203" pitchFamily="34" charset="0"/>
              </a:rPr>
              <a:t> built on top of LoRa modulation.</a:t>
            </a:r>
          </a:p>
          <a:p>
            <a:pPr algn="just">
              <a:buFont typeface="Arial" panose="020B0604020202020204" pitchFamily="34" charset="0"/>
              <a:buChar char="•"/>
            </a:pPr>
            <a:r>
              <a:rPr lang="en-US" sz="2200" b="1" i="0" dirty="0">
                <a:effectLst/>
                <a:latin typeface="lato" panose="020F0502020204030203" pitchFamily="34" charset="0"/>
              </a:rPr>
              <a:t>Ultra low power</a:t>
            </a:r>
            <a:r>
              <a:rPr lang="en-US" sz="2200" b="0" i="0" dirty="0">
                <a:effectLst/>
                <a:latin typeface="lato" panose="020F0502020204030203" pitchFamily="34" charset="0"/>
              </a:rPr>
              <a:t> - can last up to 10 years on a single coin cell battery.</a:t>
            </a:r>
          </a:p>
          <a:p>
            <a:pPr algn="just">
              <a:buFont typeface="Arial" panose="020B0604020202020204" pitchFamily="34" charset="0"/>
              <a:buChar char="•"/>
            </a:pPr>
            <a:r>
              <a:rPr lang="en-US" sz="2200" b="1" i="0" dirty="0">
                <a:effectLst/>
                <a:latin typeface="lato" panose="020F0502020204030203" pitchFamily="34" charset="0"/>
              </a:rPr>
              <a:t>Long range</a:t>
            </a:r>
            <a:r>
              <a:rPr lang="en-US" sz="2200" b="0" i="0" dirty="0">
                <a:effectLst/>
                <a:latin typeface="lato" panose="020F0502020204030203" pitchFamily="34" charset="0"/>
              </a:rPr>
              <a:t> - can transmit and receive signals over a distance of over </a:t>
            </a:r>
            <a:r>
              <a:rPr lang="en-US" sz="2200" b="1" i="0" dirty="0">
                <a:effectLst/>
                <a:latin typeface="lato" panose="020F0502020204030203" pitchFamily="34" charset="0"/>
              </a:rPr>
              <a:t>10 kilometers </a:t>
            </a:r>
            <a:r>
              <a:rPr lang="en-US" sz="2200" b="0" i="0" dirty="0">
                <a:effectLst/>
                <a:latin typeface="lato" panose="020F0502020204030203" pitchFamily="34" charset="0"/>
              </a:rPr>
              <a:t>in rural and up to </a:t>
            </a:r>
            <a:r>
              <a:rPr lang="en-US" sz="2200" b="1" i="0" dirty="0">
                <a:effectLst/>
                <a:latin typeface="lato" panose="020F0502020204030203" pitchFamily="34" charset="0"/>
              </a:rPr>
              <a:t>3 kilometers </a:t>
            </a:r>
            <a:r>
              <a:rPr lang="en-US" sz="2200" b="0" i="0" dirty="0">
                <a:effectLst/>
                <a:latin typeface="lato" panose="020F0502020204030203" pitchFamily="34" charset="0"/>
              </a:rPr>
              <a:t>in dense urban areas.</a:t>
            </a:r>
          </a:p>
          <a:p>
            <a:pPr algn="just">
              <a:buFont typeface="Arial" panose="020B0604020202020204" pitchFamily="34" charset="0"/>
              <a:buChar char="•"/>
            </a:pPr>
            <a:r>
              <a:rPr lang="en-US" sz="2200" b="1" i="0" dirty="0">
                <a:effectLst/>
                <a:latin typeface="lato" panose="020F0502020204030203" pitchFamily="34" charset="0"/>
              </a:rPr>
              <a:t>Deep indoor penetration</a:t>
            </a:r>
            <a:r>
              <a:rPr lang="en-US" sz="2200" b="0" i="0" dirty="0">
                <a:effectLst/>
                <a:latin typeface="lato" panose="020F0502020204030203" pitchFamily="34" charset="0"/>
              </a:rPr>
              <a:t> - deep indoor coverage, and easily cover multi floor buildings.</a:t>
            </a:r>
          </a:p>
          <a:p>
            <a:pPr algn="just">
              <a:buFont typeface="Arial" panose="020B0604020202020204" pitchFamily="34" charset="0"/>
              <a:buChar char="•"/>
            </a:pPr>
            <a:r>
              <a:rPr lang="en-US" sz="2200" b="1" i="0" dirty="0">
                <a:effectLst/>
                <a:latin typeface="lato" panose="020F0502020204030203" pitchFamily="34" charset="0"/>
              </a:rPr>
              <a:t>License free spectrum</a:t>
            </a:r>
            <a:r>
              <a:rPr lang="en-US" sz="2200" b="0" i="0" dirty="0">
                <a:effectLst/>
                <a:latin typeface="lato" panose="020F0502020204030203" pitchFamily="34" charset="0"/>
              </a:rPr>
              <a:t> - You don’t have to pay expensive frequency spectrum license fees to deploy a </a:t>
            </a:r>
            <a:r>
              <a:rPr lang="en-US" sz="2200" b="0" i="0" dirty="0" err="1">
                <a:effectLst/>
                <a:latin typeface="lato" panose="020F0502020204030203" pitchFamily="34" charset="0"/>
              </a:rPr>
              <a:t>LoRaWAN</a:t>
            </a:r>
            <a:r>
              <a:rPr lang="en-US" sz="2200" b="0" i="0" dirty="0">
                <a:effectLst/>
                <a:latin typeface="lato" panose="020F0502020204030203" pitchFamily="34" charset="0"/>
              </a:rPr>
              <a:t> network.</a:t>
            </a:r>
          </a:p>
          <a:p>
            <a:pPr algn="just">
              <a:buFont typeface="Arial" panose="020B0604020202020204" pitchFamily="34" charset="0"/>
              <a:buChar char="•"/>
            </a:pPr>
            <a:r>
              <a:rPr lang="en-US" sz="2200" b="1" i="0" dirty="0">
                <a:effectLst/>
                <a:latin typeface="lato" panose="020F0502020204030203" pitchFamily="34" charset="0"/>
              </a:rPr>
              <a:t>Geolocation</a:t>
            </a:r>
            <a:r>
              <a:rPr lang="en-US" sz="2200" b="0" i="0" dirty="0">
                <a:effectLst/>
                <a:latin typeface="lato" panose="020F0502020204030203" pitchFamily="34" charset="0"/>
              </a:rPr>
              <a:t>- can determine the location of end devices using </a:t>
            </a:r>
            <a:r>
              <a:rPr lang="en-US" sz="2200" b="1" i="0" dirty="0">
                <a:effectLst/>
                <a:latin typeface="lato" panose="020F0502020204030203" pitchFamily="34" charset="0"/>
              </a:rPr>
              <a:t>triangulation without the need for GPS</a:t>
            </a:r>
            <a:r>
              <a:rPr lang="en-US" sz="2200" b="0" i="0" dirty="0">
                <a:effectLst/>
                <a:latin typeface="lato" panose="020F0502020204030203" pitchFamily="34" charset="0"/>
              </a:rPr>
              <a:t>. A LoRa end device can be located if </a:t>
            </a:r>
            <a:r>
              <a:rPr lang="en-US" sz="2200" b="1" i="0" dirty="0">
                <a:effectLst/>
                <a:latin typeface="lato" panose="020F0502020204030203" pitchFamily="34" charset="0"/>
              </a:rPr>
              <a:t>at least three gateways </a:t>
            </a:r>
            <a:r>
              <a:rPr lang="en-US" sz="2200" b="0" i="0" dirty="0">
                <a:effectLst/>
                <a:latin typeface="lato" panose="020F0502020204030203" pitchFamily="34" charset="0"/>
              </a:rPr>
              <a:t>pick up its signal.</a:t>
            </a:r>
          </a:p>
          <a:p>
            <a:pPr algn="just">
              <a:buFont typeface="Arial" panose="020B0604020202020204" pitchFamily="34" charset="0"/>
              <a:buChar char="•"/>
            </a:pPr>
            <a:r>
              <a:rPr lang="en-US" sz="2200" b="1" i="0" dirty="0">
                <a:effectLst/>
                <a:latin typeface="lato" panose="020F0502020204030203" pitchFamily="34" charset="0"/>
              </a:rPr>
              <a:t>End-to-end security</a:t>
            </a:r>
            <a:r>
              <a:rPr lang="en-US" sz="2200" b="0" i="0" dirty="0">
                <a:effectLst/>
                <a:latin typeface="lato" panose="020F0502020204030203" pitchFamily="34" charset="0"/>
              </a:rPr>
              <a:t>- secure communication between the end device and the application server using AES-128 encryption.</a:t>
            </a:r>
          </a:p>
          <a:p>
            <a:pPr algn="just">
              <a:buFont typeface="Arial" panose="020B0604020202020204" pitchFamily="34" charset="0"/>
              <a:buChar char="•"/>
            </a:pPr>
            <a:r>
              <a:rPr lang="en-US" sz="2200" b="1" i="0" dirty="0">
                <a:effectLst/>
                <a:latin typeface="lato" panose="020F0502020204030203" pitchFamily="34" charset="0"/>
              </a:rPr>
              <a:t>Firmware updates over the air</a:t>
            </a:r>
            <a:r>
              <a:rPr lang="en-US" sz="2200" b="0" i="0" dirty="0">
                <a:effectLst/>
                <a:latin typeface="lato" panose="020F0502020204030203" pitchFamily="34" charset="0"/>
              </a:rPr>
              <a:t> - can remotely update firmware (applications and the </a:t>
            </a:r>
            <a:r>
              <a:rPr lang="en-US" sz="2200" b="0" i="0" dirty="0" err="1">
                <a:effectLst/>
                <a:latin typeface="lato" panose="020F0502020204030203" pitchFamily="34" charset="0"/>
              </a:rPr>
              <a:t>LoRaWAN</a:t>
            </a:r>
            <a:r>
              <a:rPr lang="en-US" sz="2200" b="0" i="0" dirty="0">
                <a:effectLst/>
                <a:latin typeface="lato" panose="020F0502020204030203" pitchFamily="34" charset="0"/>
              </a:rPr>
              <a:t> stack)</a:t>
            </a:r>
            <a:endParaRPr lang="en-US" altLang="en-US" sz="2200" b="1"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308"/>
            <a:ext cx="10354462" cy="1354217"/>
          </a:xfrm>
        </p:spPr>
        <p:txBody>
          <a:bodyPr/>
          <a:lstStyle/>
          <a:p>
            <a:r>
              <a:rPr lang="en-US" b="1" dirty="0"/>
              <a:t>Battery Lifetime </a:t>
            </a:r>
            <a:br>
              <a:rPr lang="en-US" dirty="0"/>
            </a:br>
            <a:endParaRPr lang="en-US" dirty="0"/>
          </a:p>
        </p:txBody>
      </p:sp>
      <p:sp>
        <p:nvSpPr>
          <p:cNvPr id="3" name="Rectangle 2"/>
          <p:cNvSpPr/>
          <p:nvPr/>
        </p:nvSpPr>
        <p:spPr>
          <a:xfrm>
            <a:off x="477520" y="1295400"/>
            <a:ext cx="10820400" cy="4832092"/>
          </a:xfrm>
          <a:prstGeom prst="rect">
            <a:avLst/>
          </a:prstGeom>
        </p:spPr>
        <p:txBody>
          <a:bodyPr wrap="square">
            <a:spAutoFit/>
          </a:bodyPr>
          <a:lstStyle/>
          <a:p>
            <a:pPr marL="457200" indent="-457200" algn="just">
              <a:buFont typeface="Arial" panose="020B0604020202020204" pitchFamily="34" charset="0"/>
              <a:buChar char="•"/>
            </a:pPr>
            <a:r>
              <a:rPr lang="en-US" sz="2800" dirty="0"/>
              <a:t>The nodes in a LoRaWAN™ network are asynchronous and communicate when they have data ready to send whether event-driven or scheduled. </a:t>
            </a:r>
          </a:p>
          <a:p>
            <a:pPr marL="457200" indent="-457200" algn="just">
              <a:buFont typeface="Arial" panose="020B0604020202020204" pitchFamily="34" charset="0"/>
              <a:buChar char="•"/>
            </a:pPr>
            <a:r>
              <a:rPr lang="en-US" sz="2800" dirty="0"/>
              <a:t>In a mesh network or with a synchronous network, such as cellular, the nodes frequently have to ‘wake up’ to synchronize with the network and check for messages. </a:t>
            </a:r>
          </a:p>
          <a:p>
            <a:pPr marL="457200" indent="-457200" algn="just">
              <a:buFont typeface="Arial" panose="020B0604020202020204" pitchFamily="34" charset="0"/>
              <a:buChar char="•"/>
            </a:pPr>
            <a:r>
              <a:rPr lang="en-US" sz="2800" dirty="0"/>
              <a:t>This synchronization consumes significant energy and is the number one driver of battery lifetime reduction.</a:t>
            </a:r>
          </a:p>
          <a:p>
            <a:pPr marL="457200" indent="-457200" algn="just">
              <a:buFont typeface="Arial" panose="020B0604020202020204" pitchFamily="34" charset="0"/>
              <a:buChar char="•"/>
            </a:pPr>
            <a:r>
              <a:rPr lang="en-US" sz="2800" dirty="0"/>
              <a:t> In a recent study and comparison done by GSMA of the various technologies addressing the LPWAN space, LoRaWAN™ showed a 3 to 5 times advantage compared to all other technology options. </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19</a:t>
            </a:fld>
            <a:endParaRPr lang="en-IN"/>
          </a:p>
        </p:txBody>
      </p:sp>
    </p:spTree>
    <p:extLst>
      <p:ext uri="{BB962C8B-B14F-4D97-AF65-F5344CB8AC3E}">
        <p14:creationId xmlns:p14="http://schemas.microsoft.com/office/powerpoint/2010/main" val="2110757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288" y="586993"/>
            <a:ext cx="10354462" cy="923330"/>
          </a:xfrm>
        </p:spPr>
        <p:txBody>
          <a:bodyPr/>
          <a:lstStyle/>
          <a:p>
            <a:pPr algn="ctr"/>
            <a:r>
              <a:rPr lang="en-US" sz="6000" dirty="0"/>
              <a:t>Introduction to IoT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719" y="1695579"/>
            <a:ext cx="7467600" cy="4267200"/>
          </a:xfrm>
          <a:prstGeom prst="rect">
            <a:avLst/>
          </a:prstGeom>
        </p:spPr>
      </p:pic>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2</a:t>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228600"/>
            <a:ext cx="8382000" cy="633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4" name="Slide Number Placeholder 3"/>
          <p:cNvSpPr>
            <a:spLocks noGrp="1"/>
          </p:cNvSpPr>
          <p:nvPr>
            <p:ph type="sldNum" sz="quarter" idx="12"/>
          </p:nvPr>
        </p:nvSpPr>
        <p:spPr/>
        <p:txBody>
          <a:bodyPr/>
          <a:lstStyle/>
          <a:p>
            <a:fld id="{873F5F97-BAC6-4B68-A64C-E81C15EA068D}" type="slidenum">
              <a:rPr lang="en-IN" smtClean="0"/>
              <a:t>20</a:t>
            </a:fld>
            <a:endParaRPr lang="en-IN"/>
          </a:p>
        </p:txBody>
      </p:sp>
    </p:spTree>
    <p:extLst>
      <p:ext uri="{BB962C8B-B14F-4D97-AF65-F5344CB8AC3E}">
        <p14:creationId xmlns:p14="http://schemas.microsoft.com/office/powerpoint/2010/main" val="3952233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677108"/>
          </a:xfrm>
        </p:spPr>
        <p:txBody>
          <a:bodyPr>
            <a:normAutofit fontScale="90000"/>
          </a:bodyPr>
          <a:lstStyle/>
          <a:p>
            <a:r>
              <a:rPr lang="en-US" dirty="0"/>
              <a:t>Frequency Band Of Lora Operation</a:t>
            </a: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584" y="2819400"/>
            <a:ext cx="11714828" cy="176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21</a:t>
            </a:fld>
            <a:endParaRPr lang="en-IN"/>
          </a:p>
        </p:txBody>
      </p:sp>
    </p:spTree>
    <p:extLst>
      <p:ext uri="{BB962C8B-B14F-4D97-AF65-F5344CB8AC3E}">
        <p14:creationId xmlns:p14="http://schemas.microsoft.com/office/powerpoint/2010/main" val="1980966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solidFill>
                  <a:srgbClr val="131313"/>
                </a:solidFill>
              </a:rPr>
              <a:t>Lo</a:t>
            </a:r>
            <a:r>
              <a:rPr spc="-182" dirty="0">
                <a:solidFill>
                  <a:srgbClr val="131313"/>
                </a:solidFill>
              </a:rPr>
              <a:t>R</a:t>
            </a:r>
            <a:r>
              <a:rPr spc="-247" dirty="0">
                <a:solidFill>
                  <a:srgbClr val="131313"/>
                </a:solidFill>
              </a:rPr>
              <a:t>aWAN:</a:t>
            </a:r>
            <a:r>
              <a:rPr spc="343" dirty="0">
                <a:solidFill>
                  <a:srgbClr val="131313"/>
                </a:solidFill>
              </a:rPr>
              <a:t> </a:t>
            </a:r>
            <a:r>
              <a:rPr spc="-287" dirty="0">
                <a:solidFill>
                  <a:srgbClr val="131313"/>
                </a:solidFill>
              </a:rPr>
              <a:t>F</a:t>
            </a:r>
            <a:r>
              <a:rPr spc="-279" dirty="0">
                <a:solidFill>
                  <a:srgbClr val="131313"/>
                </a:solidFill>
              </a:rPr>
              <a:t>requency</a:t>
            </a:r>
            <a:r>
              <a:rPr spc="391" dirty="0">
                <a:solidFill>
                  <a:srgbClr val="131313"/>
                </a:solidFill>
              </a:rPr>
              <a:t> </a:t>
            </a:r>
            <a:r>
              <a:rPr spc="-182" dirty="0">
                <a:solidFill>
                  <a:srgbClr val="131313"/>
                </a:solidFill>
              </a:rPr>
              <a:t>B</a:t>
            </a:r>
            <a:r>
              <a:rPr spc="-223" dirty="0">
                <a:solidFill>
                  <a:srgbClr val="131313"/>
                </a:solidFill>
              </a:rPr>
              <a:t>a</a:t>
            </a:r>
            <a:r>
              <a:rPr spc="-415" dirty="0">
                <a:solidFill>
                  <a:srgbClr val="131313"/>
                </a:solidFill>
              </a:rPr>
              <a:t>n</a:t>
            </a:r>
            <a:r>
              <a:rPr spc="-175" dirty="0">
                <a:solidFill>
                  <a:srgbClr val="131313"/>
                </a:solidFill>
              </a:rPr>
              <a:t>ds</a:t>
            </a:r>
          </a:p>
        </p:txBody>
      </p:sp>
      <p:sp>
        <p:nvSpPr>
          <p:cNvPr id="5" name="object 5"/>
          <p:cNvSpPr txBox="1"/>
          <p:nvPr/>
        </p:nvSpPr>
        <p:spPr>
          <a:xfrm>
            <a:off x="2266866" y="1630928"/>
            <a:ext cx="3735433" cy="4963282"/>
          </a:xfrm>
          <a:prstGeom prst="rect">
            <a:avLst/>
          </a:prstGeom>
        </p:spPr>
        <p:txBody>
          <a:bodyPr lIns="0" tIns="0" rIns="0" bIns="0">
            <a:spAutoFit/>
          </a:bodyPr>
          <a:lstStyle/>
          <a:p>
            <a:pPr marL="492760" indent="-457200">
              <a:buFont typeface="Arial" panose="020B0604020202020204" pitchFamily="34" charset="0"/>
              <a:buChar char="•"/>
              <a:defRPr/>
            </a:pPr>
            <a:r>
              <a:rPr sz="2550" spc="-168" dirty="0">
                <a:latin typeface="Arial" panose="020B0604020202020204"/>
                <a:cs typeface="Arial" panose="020B0604020202020204"/>
              </a:rPr>
              <a:t>E</a:t>
            </a:r>
            <a:r>
              <a:rPr sz="2550" spc="104" dirty="0">
                <a:latin typeface="Arial" panose="020B0604020202020204"/>
                <a:cs typeface="Arial" panose="020B0604020202020204"/>
              </a:rPr>
              <a:t>U</a:t>
            </a:r>
            <a:r>
              <a:rPr sz="2550" spc="-152" dirty="0">
                <a:latin typeface="Arial" panose="020B0604020202020204"/>
                <a:cs typeface="Arial" panose="020B0604020202020204"/>
              </a:rPr>
              <a:t> </a:t>
            </a:r>
            <a:r>
              <a:rPr sz="2550" spc="40" dirty="0">
                <a:latin typeface="Arial" panose="020B0604020202020204"/>
                <a:cs typeface="Arial" panose="020B0604020202020204"/>
              </a:rPr>
              <a:t>433</a:t>
            </a:r>
            <a:endParaRPr sz="2550" dirty="0">
              <a:latin typeface="Arial" panose="020B0604020202020204"/>
              <a:cs typeface="Arial" panose="020B0604020202020204"/>
            </a:endParaRPr>
          </a:p>
          <a:p>
            <a:pPr marL="477520" indent="-457200">
              <a:spcBef>
                <a:spcPts val="1605"/>
              </a:spcBef>
              <a:buFont typeface="Arial" panose="020B0604020202020204" pitchFamily="34" charset="0"/>
              <a:buChar char="•"/>
              <a:defRPr/>
            </a:pPr>
            <a:r>
              <a:rPr sz="2550" spc="64" dirty="0">
                <a:latin typeface="Arial" panose="020B0604020202020204"/>
                <a:cs typeface="Arial" panose="020B0604020202020204"/>
              </a:rPr>
              <a:t>C</a:t>
            </a:r>
            <a:r>
              <a:rPr sz="2550" spc="255" dirty="0">
                <a:latin typeface="Arial" panose="020B0604020202020204"/>
                <a:cs typeface="Arial" panose="020B0604020202020204"/>
              </a:rPr>
              <a:t>N</a:t>
            </a:r>
            <a:r>
              <a:rPr sz="2550" spc="-182" dirty="0">
                <a:latin typeface="Arial" panose="020B0604020202020204"/>
                <a:cs typeface="Arial" panose="020B0604020202020204"/>
              </a:rPr>
              <a:t> </a:t>
            </a:r>
            <a:r>
              <a:rPr sz="2550" spc="64" dirty="0">
                <a:latin typeface="Arial" panose="020B0604020202020204"/>
                <a:cs typeface="Arial" panose="020B0604020202020204"/>
              </a:rPr>
              <a:t>470-</a:t>
            </a:r>
            <a:r>
              <a:rPr sz="2550" spc="263" dirty="0">
                <a:latin typeface="Arial" panose="020B0604020202020204"/>
                <a:cs typeface="Arial" panose="020B0604020202020204"/>
              </a:rPr>
              <a:t>5</a:t>
            </a:r>
            <a:r>
              <a:rPr sz="2550" spc="-112" dirty="0">
                <a:latin typeface="Arial" panose="020B0604020202020204"/>
                <a:cs typeface="Arial" panose="020B0604020202020204"/>
              </a:rPr>
              <a:t>1</a:t>
            </a:r>
            <a:r>
              <a:rPr sz="2550" spc="263" dirty="0">
                <a:latin typeface="Arial" panose="020B0604020202020204"/>
                <a:cs typeface="Arial" panose="020B0604020202020204"/>
              </a:rPr>
              <a:t>0</a:t>
            </a:r>
            <a:endParaRPr sz="2550" dirty="0">
              <a:latin typeface="Arial" panose="020B0604020202020204"/>
              <a:cs typeface="Arial" panose="020B0604020202020204"/>
            </a:endParaRPr>
          </a:p>
          <a:p>
            <a:pPr marL="477520" indent="-457200">
              <a:spcBef>
                <a:spcPts val="1485"/>
              </a:spcBef>
              <a:buFont typeface="Arial" panose="020B0604020202020204" pitchFamily="34" charset="0"/>
              <a:buChar char="•"/>
              <a:defRPr/>
            </a:pPr>
            <a:r>
              <a:rPr sz="2550" spc="64" dirty="0">
                <a:latin typeface="Arial" panose="020B0604020202020204"/>
                <a:cs typeface="Arial" panose="020B0604020202020204"/>
              </a:rPr>
              <a:t>C</a:t>
            </a:r>
            <a:r>
              <a:rPr sz="2550" spc="255" dirty="0">
                <a:latin typeface="Arial" panose="020B0604020202020204"/>
                <a:cs typeface="Arial" panose="020B0604020202020204"/>
              </a:rPr>
              <a:t>N</a:t>
            </a:r>
            <a:r>
              <a:rPr sz="2550" spc="-182" dirty="0">
                <a:latin typeface="Arial" panose="020B0604020202020204"/>
                <a:cs typeface="Arial" panose="020B0604020202020204"/>
              </a:rPr>
              <a:t> </a:t>
            </a:r>
            <a:r>
              <a:rPr sz="2550" spc="64" dirty="0">
                <a:latin typeface="Arial" panose="020B0604020202020204"/>
                <a:cs typeface="Arial" panose="020B0604020202020204"/>
              </a:rPr>
              <a:t>779-787</a:t>
            </a:r>
            <a:endParaRPr sz="2550" dirty="0">
              <a:latin typeface="Arial" panose="020B0604020202020204"/>
              <a:cs typeface="Arial" panose="020B0604020202020204"/>
            </a:endParaRPr>
          </a:p>
          <a:p>
            <a:pPr marL="492760" indent="-457200">
              <a:spcBef>
                <a:spcPts val="1605"/>
              </a:spcBef>
              <a:buFont typeface="Arial" panose="020B0604020202020204" pitchFamily="34" charset="0"/>
              <a:buChar char="•"/>
              <a:defRPr/>
            </a:pPr>
            <a:r>
              <a:rPr sz="2550" spc="-168" dirty="0">
                <a:latin typeface="Arial" panose="020B0604020202020204"/>
                <a:cs typeface="Arial" panose="020B0604020202020204"/>
              </a:rPr>
              <a:t>E</a:t>
            </a:r>
            <a:r>
              <a:rPr sz="2550" spc="104" dirty="0">
                <a:latin typeface="Arial" panose="020B0604020202020204"/>
                <a:cs typeface="Arial" panose="020B0604020202020204"/>
              </a:rPr>
              <a:t>U</a:t>
            </a:r>
            <a:r>
              <a:rPr sz="2550" spc="-152" dirty="0">
                <a:latin typeface="Arial" panose="020B0604020202020204"/>
                <a:cs typeface="Arial" panose="020B0604020202020204"/>
              </a:rPr>
              <a:t> </a:t>
            </a:r>
            <a:r>
              <a:rPr sz="2550" spc="8" dirty="0">
                <a:latin typeface="Arial" panose="020B0604020202020204"/>
                <a:cs typeface="Arial" panose="020B0604020202020204"/>
              </a:rPr>
              <a:t>8</a:t>
            </a:r>
            <a:r>
              <a:rPr sz="2550" spc="72" dirty="0">
                <a:latin typeface="Arial" panose="020B0604020202020204"/>
                <a:cs typeface="Arial" panose="020B0604020202020204"/>
              </a:rPr>
              <a:t>63-870</a:t>
            </a:r>
            <a:endParaRPr sz="2550" dirty="0">
              <a:latin typeface="Arial" panose="020B0604020202020204"/>
              <a:cs typeface="Arial" panose="020B0604020202020204"/>
            </a:endParaRPr>
          </a:p>
          <a:p>
            <a:pPr marL="492760" indent="-457200">
              <a:spcBef>
                <a:spcPts val="1605"/>
              </a:spcBef>
              <a:buFont typeface="Arial" panose="020B0604020202020204" pitchFamily="34" charset="0"/>
              <a:buChar char="•"/>
              <a:defRPr/>
            </a:pPr>
            <a:r>
              <a:rPr sz="2550" spc="-120" dirty="0">
                <a:latin typeface="Arial" panose="020B0604020202020204"/>
                <a:cs typeface="Arial" panose="020B0604020202020204"/>
              </a:rPr>
              <a:t>I</a:t>
            </a:r>
            <a:r>
              <a:rPr sz="2550" spc="104" dirty="0">
                <a:latin typeface="Arial" panose="020B0604020202020204"/>
                <a:cs typeface="Arial" panose="020B0604020202020204"/>
              </a:rPr>
              <a:t>N</a:t>
            </a:r>
            <a:r>
              <a:rPr sz="2550" spc="-152" dirty="0">
                <a:latin typeface="Arial" panose="020B0604020202020204"/>
                <a:cs typeface="Arial" panose="020B0604020202020204"/>
              </a:rPr>
              <a:t> </a:t>
            </a:r>
            <a:r>
              <a:rPr sz="2550" spc="72" dirty="0">
                <a:latin typeface="Arial" panose="020B0604020202020204"/>
                <a:cs typeface="Arial" panose="020B0604020202020204"/>
              </a:rPr>
              <a:t>865-8</a:t>
            </a:r>
            <a:r>
              <a:rPr sz="2550" spc="32" dirty="0">
                <a:latin typeface="Arial" panose="020B0604020202020204"/>
                <a:cs typeface="Arial" panose="020B0604020202020204"/>
              </a:rPr>
              <a:t>6</a:t>
            </a:r>
            <a:r>
              <a:rPr sz="2550" spc="128" dirty="0">
                <a:latin typeface="Arial" panose="020B0604020202020204"/>
                <a:cs typeface="Arial" panose="020B0604020202020204"/>
              </a:rPr>
              <a:t>7</a:t>
            </a:r>
            <a:r>
              <a:rPr sz="2550" spc="16" dirty="0">
                <a:latin typeface="Arial" panose="020B0604020202020204"/>
                <a:cs typeface="Arial" panose="020B0604020202020204"/>
              </a:rPr>
              <a:t> </a:t>
            </a:r>
            <a:r>
              <a:rPr sz="2550" spc="8" dirty="0">
                <a:latin typeface="Arial" panose="020B0604020202020204"/>
                <a:cs typeface="Arial" panose="020B0604020202020204"/>
              </a:rPr>
              <a:t>(</a:t>
            </a:r>
            <a:r>
              <a:rPr sz="2550" spc="-191" dirty="0">
                <a:latin typeface="Arial" panose="020B0604020202020204"/>
                <a:cs typeface="Arial" panose="020B0604020202020204"/>
              </a:rPr>
              <a:t>N</a:t>
            </a:r>
            <a:r>
              <a:rPr sz="2550" spc="72" dirty="0">
                <a:latin typeface="Arial" panose="020B0604020202020204"/>
                <a:cs typeface="Arial" panose="020B0604020202020204"/>
              </a:rPr>
              <a:t>Z</a:t>
            </a:r>
            <a:r>
              <a:rPr sz="2550" spc="-88" dirty="0">
                <a:latin typeface="Arial" panose="020B0604020202020204"/>
                <a:cs typeface="Arial" panose="020B0604020202020204"/>
              </a:rPr>
              <a:t> </a:t>
            </a:r>
            <a:r>
              <a:rPr sz="2550" spc="24" dirty="0">
                <a:latin typeface="Arial" panose="020B0604020202020204"/>
                <a:cs typeface="Arial" panose="020B0604020202020204"/>
              </a:rPr>
              <a:t>865-867)</a:t>
            </a:r>
            <a:endParaRPr sz="2550" dirty="0">
              <a:latin typeface="Arial" panose="020B0604020202020204"/>
              <a:cs typeface="Arial" panose="020B0604020202020204"/>
            </a:endParaRPr>
          </a:p>
          <a:p>
            <a:pPr marL="607060" indent="-571500">
              <a:spcBef>
                <a:spcPts val="485"/>
              </a:spcBef>
              <a:buFont typeface="Arial" panose="020B0604020202020204" pitchFamily="34" charset="0"/>
              <a:buChar char="•"/>
              <a:defRPr/>
            </a:pPr>
            <a:r>
              <a:rPr sz="3670" spc="-120" dirty="0">
                <a:latin typeface="Arial" panose="020B0604020202020204"/>
                <a:cs typeface="Arial" panose="020B0604020202020204"/>
              </a:rPr>
              <a:t>us</a:t>
            </a:r>
            <a:r>
              <a:rPr sz="3670" spc="-479" dirty="0">
                <a:latin typeface="Arial" panose="020B0604020202020204"/>
                <a:cs typeface="Arial" panose="020B0604020202020204"/>
              </a:rPr>
              <a:t> </a:t>
            </a:r>
            <a:r>
              <a:rPr sz="2550" spc="64" dirty="0">
                <a:latin typeface="Arial" panose="020B0604020202020204"/>
                <a:cs typeface="Arial" panose="020B0604020202020204"/>
              </a:rPr>
              <a:t>90</a:t>
            </a:r>
            <a:r>
              <a:rPr sz="2550" spc="128" dirty="0">
                <a:latin typeface="Arial" panose="020B0604020202020204"/>
                <a:cs typeface="Arial" panose="020B0604020202020204"/>
              </a:rPr>
              <a:t>2</a:t>
            </a:r>
            <a:r>
              <a:rPr sz="2550" spc="-16" dirty="0">
                <a:latin typeface="Arial" panose="020B0604020202020204"/>
                <a:cs typeface="Arial" panose="020B0604020202020204"/>
              </a:rPr>
              <a:t>-</a:t>
            </a:r>
            <a:r>
              <a:rPr sz="2550" spc="112" dirty="0">
                <a:latin typeface="Arial" panose="020B0604020202020204"/>
                <a:cs typeface="Arial" panose="020B0604020202020204"/>
              </a:rPr>
              <a:t>928</a:t>
            </a:r>
            <a:endParaRPr sz="2550" dirty="0">
              <a:latin typeface="Arial" panose="020B0604020202020204"/>
              <a:cs typeface="Arial" panose="020B0604020202020204"/>
            </a:endParaRPr>
          </a:p>
          <a:p>
            <a:pPr marL="477520" indent="-457200">
              <a:spcBef>
                <a:spcPts val="1380"/>
              </a:spcBef>
              <a:buFont typeface="Arial" panose="020B0604020202020204" pitchFamily="34" charset="0"/>
              <a:buChar char="•"/>
              <a:defRPr/>
            </a:pPr>
            <a:r>
              <a:rPr sz="2550" spc="-24" dirty="0">
                <a:latin typeface="Arial" panose="020B0604020202020204"/>
                <a:cs typeface="Arial" panose="020B0604020202020204"/>
              </a:rPr>
              <a:t>AS</a:t>
            </a:r>
            <a:r>
              <a:rPr sz="2550" spc="-48" dirty="0">
                <a:latin typeface="Arial" panose="020B0604020202020204"/>
                <a:cs typeface="Arial" panose="020B0604020202020204"/>
              </a:rPr>
              <a:t> </a:t>
            </a:r>
            <a:r>
              <a:rPr sz="2550" spc="112" dirty="0">
                <a:latin typeface="Arial" panose="020B0604020202020204"/>
                <a:cs typeface="Arial" panose="020B0604020202020204"/>
              </a:rPr>
              <a:t>923</a:t>
            </a:r>
            <a:r>
              <a:rPr sz="2550" spc="-48" dirty="0">
                <a:latin typeface="Arial" panose="020B0604020202020204"/>
                <a:cs typeface="Arial" panose="020B0604020202020204"/>
              </a:rPr>
              <a:t> </a:t>
            </a:r>
            <a:r>
              <a:rPr sz="2550" spc="-255" dirty="0">
                <a:latin typeface="Arial" panose="020B0604020202020204"/>
                <a:cs typeface="Arial" panose="020B0604020202020204"/>
              </a:rPr>
              <a:t>(</a:t>
            </a:r>
            <a:r>
              <a:rPr sz="2550" spc="-24" dirty="0">
                <a:latin typeface="Arial" panose="020B0604020202020204"/>
                <a:cs typeface="Arial" panose="020B0604020202020204"/>
              </a:rPr>
              <a:t>AS</a:t>
            </a:r>
            <a:r>
              <a:rPr sz="2550" spc="72" dirty="0">
                <a:latin typeface="Arial" panose="020B0604020202020204"/>
                <a:cs typeface="Arial" panose="020B0604020202020204"/>
              </a:rPr>
              <a:t> </a:t>
            </a:r>
            <a:r>
              <a:rPr sz="2550" spc="24" dirty="0">
                <a:latin typeface="Arial" panose="020B0604020202020204"/>
                <a:cs typeface="Arial" panose="020B0604020202020204"/>
              </a:rPr>
              <a:t>923-925)</a:t>
            </a:r>
            <a:endParaRPr sz="2550" dirty="0">
              <a:latin typeface="Arial" panose="020B0604020202020204"/>
              <a:cs typeface="Arial" panose="020B0604020202020204"/>
            </a:endParaRPr>
          </a:p>
          <a:p>
            <a:pPr marL="477520" indent="-457200">
              <a:spcBef>
                <a:spcPts val="1605"/>
              </a:spcBef>
              <a:buFont typeface="Arial" panose="020B0604020202020204" pitchFamily="34" charset="0"/>
              <a:buChar char="•"/>
              <a:defRPr/>
            </a:pPr>
            <a:r>
              <a:rPr sz="2550" spc="-56" dirty="0">
                <a:latin typeface="Arial" panose="020B0604020202020204"/>
                <a:cs typeface="Arial" panose="020B0604020202020204"/>
              </a:rPr>
              <a:t>AU</a:t>
            </a:r>
            <a:r>
              <a:rPr sz="2550" spc="120" dirty="0">
                <a:latin typeface="Arial" panose="020B0604020202020204"/>
                <a:cs typeface="Arial" panose="020B0604020202020204"/>
              </a:rPr>
              <a:t> </a:t>
            </a:r>
            <a:r>
              <a:rPr sz="2550" spc="64" dirty="0">
                <a:latin typeface="Arial" panose="020B0604020202020204"/>
                <a:cs typeface="Arial" panose="020B0604020202020204"/>
              </a:rPr>
              <a:t>915-928</a:t>
            </a:r>
            <a:endParaRPr sz="2550" dirty="0">
              <a:latin typeface="Arial" panose="020B0604020202020204"/>
              <a:cs typeface="Arial" panose="020B0604020202020204"/>
            </a:endParaRP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22</a:t>
            </a:fld>
            <a:endParaRPr lang="en-IN"/>
          </a:p>
        </p:txBody>
      </p:sp>
    </p:spTree>
    <p:extLst>
      <p:ext uri="{BB962C8B-B14F-4D97-AF65-F5344CB8AC3E}">
        <p14:creationId xmlns:p14="http://schemas.microsoft.com/office/powerpoint/2010/main" val="984060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a:t>
            </a:r>
            <a:r>
              <a:rPr kumimoji="0" lang="en-US" altLang="en-US" sz="4400" b="1" i="0" u="none" strike="noStrike" cap="none" normalizeH="0" baseline="0" dirty="0">
                <a:ln>
                  <a:noFill/>
                </a:ln>
                <a:solidFill>
                  <a:srgbClr val="0D83D0"/>
                </a:solidFill>
                <a:effectLst/>
                <a:latin typeface="avantgardepro"/>
              </a:rPr>
              <a:t>Frequency</a:t>
            </a:r>
            <a:r>
              <a:rPr lang="en-IN" b="1" dirty="0"/>
              <a:t> </a:t>
            </a:r>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3077" name="Picture 5" descr="LoRa Module 433MHz, 868MHz, 915MHz Operating Frequency  Characteristics_Product dynamics_Blog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859" y="1882588"/>
            <a:ext cx="6369824" cy="3484749"/>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LoRaWAN Frequency Bands - LoRa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958" y="1882588"/>
            <a:ext cx="5332381" cy="33456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9982200" y="6048573"/>
            <a:ext cx="2049344" cy="307777"/>
          </a:xfrm>
          <a:prstGeom prst="rect">
            <a:avLst/>
          </a:prstGeom>
          <a:noFill/>
        </p:spPr>
        <p:txBody>
          <a:bodyPr wrap="none" rtlCol="0">
            <a:spAutoFit/>
          </a:bodyPr>
          <a:lstStyle/>
          <a:p>
            <a:r>
              <a:rPr lang="en-IN" sz="1400" dirty="0"/>
              <a:t>Image source : 3GLTE info</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23</a:t>
            </a:fld>
            <a:endParaRPr lang="en-IN"/>
          </a:p>
        </p:txBody>
      </p:sp>
    </p:spTree>
    <p:extLst>
      <p:ext uri="{BB962C8B-B14F-4D97-AF65-F5344CB8AC3E}">
        <p14:creationId xmlns:p14="http://schemas.microsoft.com/office/powerpoint/2010/main" val="1743914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D25C4-E580-BFA0-1351-328D69462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4C1C0F-B79F-71CD-DF09-77CC7392BFAD}"/>
              </a:ext>
            </a:extLst>
          </p:cNvPr>
          <p:cNvSpPr>
            <a:spLocks noGrp="1"/>
          </p:cNvSpPr>
          <p:nvPr>
            <p:ph type="title"/>
          </p:nvPr>
        </p:nvSpPr>
        <p:spPr>
          <a:xfrm>
            <a:off x="838200" y="296671"/>
            <a:ext cx="10515600" cy="768731"/>
          </a:xfrm>
        </p:spPr>
        <p:txBody>
          <a:bodyPr>
            <a:normAutofit/>
          </a:bodyPr>
          <a:lstStyle/>
          <a:p>
            <a:r>
              <a:rPr lang="en-IN" b="1" i="0" dirty="0">
                <a:solidFill>
                  <a:srgbClr val="0D83D0"/>
                </a:solidFill>
                <a:effectLst/>
                <a:latin typeface="avantgardepro"/>
              </a:rPr>
              <a:t>Basic Modulation types</a:t>
            </a:r>
            <a:endParaRPr lang="en-IN" b="1" dirty="0"/>
          </a:p>
        </p:txBody>
      </p:sp>
      <p:sp>
        <p:nvSpPr>
          <p:cNvPr id="3" name="AutoShape 2" descr="Comparison Between LoRa and Other Wireless Technologies">
            <a:extLst>
              <a:ext uri="{FF2B5EF4-FFF2-40B4-BE49-F238E27FC236}">
                <a16:creationId xmlns:a16="http://schemas.microsoft.com/office/drawing/2014/main" id="{D1003345-21DA-050B-B82E-BD4F0DF3B3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013EC6F5-E61C-015C-0E0A-17513C4DDACA}"/>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67022A9C-A7B5-F04C-7B2D-E490AC99A071}"/>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FD88FC59-4C0F-312F-0ABC-D10BD9042A15}"/>
              </a:ext>
            </a:extLst>
          </p:cNvPr>
          <p:cNvSpPr>
            <a:spLocks noGrp="1"/>
          </p:cNvSpPr>
          <p:nvPr>
            <p:ph type="sldNum" sz="quarter" idx="12"/>
          </p:nvPr>
        </p:nvSpPr>
        <p:spPr/>
        <p:txBody>
          <a:bodyPr/>
          <a:lstStyle/>
          <a:p>
            <a:fld id="{873F5F97-BAC6-4B68-A64C-E81C15EA068D}" type="slidenum">
              <a:rPr lang="en-IN" smtClean="0"/>
              <a:t>24</a:t>
            </a:fld>
            <a:endParaRPr lang="en-IN"/>
          </a:p>
        </p:txBody>
      </p:sp>
      <p:pic>
        <p:nvPicPr>
          <p:cNvPr id="9" name="Picture 8">
            <a:extLst>
              <a:ext uri="{FF2B5EF4-FFF2-40B4-BE49-F238E27FC236}">
                <a16:creationId xmlns:a16="http://schemas.microsoft.com/office/drawing/2014/main" id="{1C3BBD39-64CB-ABB5-13AF-FD719F55CDC7}"/>
              </a:ext>
            </a:extLst>
          </p:cNvPr>
          <p:cNvPicPr>
            <a:picLocks noChangeAspect="1"/>
          </p:cNvPicPr>
          <p:nvPr/>
        </p:nvPicPr>
        <p:blipFill>
          <a:blip r:embed="rId2"/>
          <a:srcRect t="14687"/>
          <a:stretch/>
        </p:blipFill>
        <p:spPr>
          <a:xfrm>
            <a:off x="761558" y="1971040"/>
            <a:ext cx="10592242" cy="3890490"/>
          </a:xfrm>
          <a:prstGeom prst="rect">
            <a:avLst/>
          </a:prstGeom>
        </p:spPr>
      </p:pic>
    </p:spTree>
    <p:extLst>
      <p:ext uri="{BB962C8B-B14F-4D97-AF65-F5344CB8AC3E}">
        <p14:creationId xmlns:p14="http://schemas.microsoft.com/office/powerpoint/2010/main" val="202956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F112-9D22-19D1-A33A-48C7AB7755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20F4D-E509-A8A2-60F6-24156B03F8ED}"/>
              </a:ext>
            </a:extLst>
          </p:cNvPr>
          <p:cNvSpPr>
            <a:spLocks noGrp="1"/>
          </p:cNvSpPr>
          <p:nvPr>
            <p:ph type="title"/>
          </p:nvPr>
        </p:nvSpPr>
        <p:spPr>
          <a:xfrm>
            <a:off x="838200" y="296671"/>
            <a:ext cx="10515600" cy="768731"/>
          </a:xfrm>
        </p:spPr>
        <p:txBody>
          <a:bodyPr>
            <a:normAutofit/>
          </a:bodyPr>
          <a:lstStyle/>
          <a:p>
            <a:r>
              <a:rPr lang="en-IN" b="1" i="0" dirty="0">
                <a:solidFill>
                  <a:srgbClr val="0D83D0"/>
                </a:solidFill>
                <a:effectLst/>
                <a:latin typeface="avantgardepro"/>
              </a:rPr>
              <a:t>Basic Modulation types</a:t>
            </a:r>
            <a:endParaRPr lang="en-IN" b="1" dirty="0"/>
          </a:p>
        </p:txBody>
      </p:sp>
      <p:sp>
        <p:nvSpPr>
          <p:cNvPr id="3" name="AutoShape 2" descr="Comparison Between LoRa and Other Wireless Technologies">
            <a:extLst>
              <a:ext uri="{FF2B5EF4-FFF2-40B4-BE49-F238E27FC236}">
                <a16:creationId xmlns:a16="http://schemas.microsoft.com/office/drawing/2014/main" id="{AEDDF74C-6011-0CA6-E9BC-2F1B3D9CD36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8957808D-F482-54F9-B967-47E98628200D}"/>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AD3CA2A2-83F6-BD38-70FD-1732CBAED0C5}"/>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7E4074A5-9529-B195-E087-74BD484B2E23}"/>
              </a:ext>
            </a:extLst>
          </p:cNvPr>
          <p:cNvSpPr>
            <a:spLocks noGrp="1"/>
          </p:cNvSpPr>
          <p:nvPr>
            <p:ph type="sldNum" sz="quarter" idx="12"/>
          </p:nvPr>
        </p:nvSpPr>
        <p:spPr/>
        <p:txBody>
          <a:bodyPr/>
          <a:lstStyle/>
          <a:p>
            <a:fld id="{873F5F97-BAC6-4B68-A64C-E81C15EA068D}" type="slidenum">
              <a:rPr lang="en-IN" smtClean="0"/>
              <a:t>25</a:t>
            </a:fld>
            <a:endParaRPr lang="en-IN"/>
          </a:p>
        </p:txBody>
      </p:sp>
      <p:pic>
        <p:nvPicPr>
          <p:cNvPr id="8" name="Picture 7">
            <a:extLst>
              <a:ext uri="{FF2B5EF4-FFF2-40B4-BE49-F238E27FC236}">
                <a16:creationId xmlns:a16="http://schemas.microsoft.com/office/drawing/2014/main" id="{AE781845-C444-CE0E-FB6E-32DB6D4C8880}"/>
              </a:ext>
            </a:extLst>
          </p:cNvPr>
          <p:cNvPicPr>
            <a:picLocks noChangeAspect="1"/>
          </p:cNvPicPr>
          <p:nvPr/>
        </p:nvPicPr>
        <p:blipFill>
          <a:blip r:embed="rId2"/>
          <a:srcRect t="11421"/>
          <a:stretch/>
        </p:blipFill>
        <p:spPr>
          <a:xfrm>
            <a:off x="1194274" y="1300036"/>
            <a:ext cx="9498652" cy="4513902"/>
          </a:xfrm>
          <a:prstGeom prst="rect">
            <a:avLst/>
          </a:prstGeom>
        </p:spPr>
      </p:pic>
    </p:spTree>
    <p:extLst>
      <p:ext uri="{BB962C8B-B14F-4D97-AF65-F5344CB8AC3E}">
        <p14:creationId xmlns:p14="http://schemas.microsoft.com/office/powerpoint/2010/main" val="237776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CFAB1-BFF5-7422-12EF-B344C7CCA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9B69B-7B1E-B987-6843-6EDFDA1EF88A}"/>
              </a:ext>
            </a:extLst>
          </p:cNvPr>
          <p:cNvSpPr>
            <a:spLocks noGrp="1"/>
          </p:cNvSpPr>
          <p:nvPr>
            <p:ph type="title"/>
          </p:nvPr>
        </p:nvSpPr>
        <p:spPr>
          <a:xfrm>
            <a:off x="838200" y="296671"/>
            <a:ext cx="10515600" cy="768731"/>
          </a:xfrm>
        </p:spPr>
        <p:txBody>
          <a:bodyPr>
            <a:normAutofit/>
          </a:bodyPr>
          <a:lstStyle/>
          <a:p>
            <a:r>
              <a:rPr lang="en-IN" b="1" i="0" dirty="0">
                <a:solidFill>
                  <a:srgbClr val="0D83D0"/>
                </a:solidFill>
                <a:effectLst/>
                <a:latin typeface="avantgardepro"/>
              </a:rPr>
              <a:t>Basic Modulation types</a:t>
            </a:r>
            <a:endParaRPr lang="en-IN" b="1" dirty="0"/>
          </a:p>
        </p:txBody>
      </p:sp>
      <p:sp>
        <p:nvSpPr>
          <p:cNvPr id="3" name="AutoShape 2" descr="Comparison Between LoRa and Other Wireless Technologies">
            <a:extLst>
              <a:ext uri="{FF2B5EF4-FFF2-40B4-BE49-F238E27FC236}">
                <a16:creationId xmlns:a16="http://schemas.microsoft.com/office/drawing/2014/main" id="{A1E8B723-6CDB-19A2-EEE1-DA212F5296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4C6CF744-F286-C4E3-F700-F033C382FA1E}"/>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2304171E-50BD-64E1-D66E-C03AB1BF0D79}"/>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6A7DD238-F732-AB5D-A79C-2D10902B544A}"/>
              </a:ext>
            </a:extLst>
          </p:cNvPr>
          <p:cNvSpPr>
            <a:spLocks noGrp="1"/>
          </p:cNvSpPr>
          <p:nvPr>
            <p:ph type="sldNum" sz="quarter" idx="12"/>
          </p:nvPr>
        </p:nvSpPr>
        <p:spPr/>
        <p:txBody>
          <a:bodyPr/>
          <a:lstStyle/>
          <a:p>
            <a:fld id="{873F5F97-BAC6-4B68-A64C-E81C15EA068D}" type="slidenum">
              <a:rPr lang="en-IN" smtClean="0"/>
              <a:t>26</a:t>
            </a:fld>
            <a:endParaRPr lang="en-IN"/>
          </a:p>
        </p:txBody>
      </p:sp>
      <p:pic>
        <p:nvPicPr>
          <p:cNvPr id="9" name="Picture 8">
            <a:extLst>
              <a:ext uri="{FF2B5EF4-FFF2-40B4-BE49-F238E27FC236}">
                <a16:creationId xmlns:a16="http://schemas.microsoft.com/office/drawing/2014/main" id="{2DC2C88F-CCD2-5916-4D04-8A4D704C98B8}"/>
              </a:ext>
            </a:extLst>
          </p:cNvPr>
          <p:cNvPicPr>
            <a:picLocks noChangeAspect="1"/>
          </p:cNvPicPr>
          <p:nvPr/>
        </p:nvPicPr>
        <p:blipFill>
          <a:blip r:embed="rId2"/>
          <a:stretch>
            <a:fillRect/>
          </a:stretch>
        </p:blipFill>
        <p:spPr>
          <a:xfrm>
            <a:off x="909135" y="1501080"/>
            <a:ext cx="10678530" cy="3855839"/>
          </a:xfrm>
          <a:prstGeom prst="rect">
            <a:avLst/>
          </a:prstGeom>
        </p:spPr>
      </p:pic>
    </p:spTree>
    <p:extLst>
      <p:ext uri="{BB962C8B-B14F-4D97-AF65-F5344CB8AC3E}">
        <p14:creationId xmlns:p14="http://schemas.microsoft.com/office/powerpoint/2010/main" val="2263262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94945-9941-C7B6-2E5C-EA2F68C42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EADCD-C7C3-7D5C-FB53-26D2446A99C3}"/>
              </a:ext>
            </a:extLst>
          </p:cNvPr>
          <p:cNvSpPr>
            <a:spLocks noGrp="1"/>
          </p:cNvSpPr>
          <p:nvPr>
            <p:ph type="title"/>
          </p:nvPr>
        </p:nvSpPr>
        <p:spPr>
          <a:xfrm>
            <a:off x="838200" y="296671"/>
            <a:ext cx="10515600" cy="768731"/>
          </a:xfrm>
        </p:spPr>
        <p:txBody>
          <a:bodyPr>
            <a:normAutofit/>
          </a:bodyPr>
          <a:lstStyle/>
          <a:p>
            <a:r>
              <a:rPr lang="en-IN" b="1" i="0" dirty="0">
                <a:solidFill>
                  <a:srgbClr val="0D83D0"/>
                </a:solidFill>
                <a:effectLst/>
                <a:latin typeface="avantgardepro"/>
              </a:rPr>
              <a:t>Basic Modulation types</a:t>
            </a:r>
            <a:endParaRPr lang="en-IN" b="1" dirty="0"/>
          </a:p>
        </p:txBody>
      </p:sp>
      <p:sp>
        <p:nvSpPr>
          <p:cNvPr id="3" name="AutoShape 2" descr="Comparison Between LoRa and Other Wireless Technologies">
            <a:extLst>
              <a:ext uri="{FF2B5EF4-FFF2-40B4-BE49-F238E27FC236}">
                <a16:creationId xmlns:a16="http://schemas.microsoft.com/office/drawing/2014/main" id="{0E3AFD8B-426A-7D1D-97F3-3D6367E891F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3DBC546E-6451-31A1-4391-C4CB9493BF13}"/>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F0ACF626-6CF7-8C0E-A453-60CB4FA32773}"/>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FDE350BE-5D60-C83A-216C-EE2338A08EB2}"/>
              </a:ext>
            </a:extLst>
          </p:cNvPr>
          <p:cNvSpPr>
            <a:spLocks noGrp="1"/>
          </p:cNvSpPr>
          <p:nvPr>
            <p:ph type="sldNum" sz="quarter" idx="12"/>
          </p:nvPr>
        </p:nvSpPr>
        <p:spPr/>
        <p:txBody>
          <a:bodyPr/>
          <a:lstStyle/>
          <a:p>
            <a:fld id="{873F5F97-BAC6-4B68-A64C-E81C15EA068D}" type="slidenum">
              <a:rPr lang="en-IN" smtClean="0"/>
              <a:t>27</a:t>
            </a:fld>
            <a:endParaRPr lang="en-IN"/>
          </a:p>
        </p:txBody>
      </p:sp>
      <p:pic>
        <p:nvPicPr>
          <p:cNvPr id="8" name="Picture 7">
            <a:extLst>
              <a:ext uri="{FF2B5EF4-FFF2-40B4-BE49-F238E27FC236}">
                <a16:creationId xmlns:a16="http://schemas.microsoft.com/office/drawing/2014/main" id="{2E3A4D60-C321-5B42-0E5B-04F8D5E2CB68}"/>
              </a:ext>
            </a:extLst>
          </p:cNvPr>
          <p:cNvPicPr>
            <a:picLocks noChangeAspect="1"/>
          </p:cNvPicPr>
          <p:nvPr/>
        </p:nvPicPr>
        <p:blipFill>
          <a:blip r:embed="rId2"/>
          <a:stretch>
            <a:fillRect/>
          </a:stretch>
        </p:blipFill>
        <p:spPr>
          <a:xfrm>
            <a:off x="1003761" y="1430295"/>
            <a:ext cx="10489277" cy="4244825"/>
          </a:xfrm>
          <a:prstGeom prst="rect">
            <a:avLst/>
          </a:prstGeom>
        </p:spPr>
      </p:pic>
    </p:spTree>
    <p:extLst>
      <p:ext uri="{BB962C8B-B14F-4D97-AF65-F5344CB8AC3E}">
        <p14:creationId xmlns:p14="http://schemas.microsoft.com/office/powerpoint/2010/main" val="1561052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98300-8A33-9BDE-090C-83AAA14EFC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E138FD-042D-2F47-7D78-FA72CF8E3496}"/>
              </a:ext>
            </a:extLst>
          </p:cNvPr>
          <p:cNvSpPr>
            <a:spLocks noGrp="1"/>
          </p:cNvSpPr>
          <p:nvPr>
            <p:ph type="title"/>
          </p:nvPr>
        </p:nvSpPr>
        <p:spPr>
          <a:xfrm>
            <a:off x="838200" y="296671"/>
            <a:ext cx="10515600" cy="768731"/>
          </a:xfrm>
        </p:spPr>
        <p:txBody>
          <a:bodyPr>
            <a:normAutofit/>
          </a:bodyPr>
          <a:lstStyle/>
          <a:p>
            <a:r>
              <a:rPr lang="en-IN" b="1" i="0" dirty="0">
                <a:solidFill>
                  <a:srgbClr val="0D83D0"/>
                </a:solidFill>
                <a:effectLst/>
                <a:latin typeface="avantgardepro"/>
              </a:rPr>
              <a:t>Basic Modulation types</a:t>
            </a:r>
            <a:endParaRPr lang="en-IN" b="1" dirty="0"/>
          </a:p>
        </p:txBody>
      </p:sp>
      <p:sp>
        <p:nvSpPr>
          <p:cNvPr id="3" name="AutoShape 2" descr="Comparison Between LoRa and Other Wireless Technologies">
            <a:extLst>
              <a:ext uri="{FF2B5EF4-FFF2-40B4-BE49-F238E27FC236}">
                <a16:creationId xmlns:a16="http://schemas.microsoft.com/office/drawing/2014/main" id="{920FC9BB-EDCC-D0AB-DFB6-0EFA79E07F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700840FA-8F87-D4CF-13A8-38FD7A73A66B}"/>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5636F2E9-710D-5593-01FF-958645F58D8A}"/>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AA3B6501-3F00-C029-0045-56D41A09D6EC}"/>
              </a:ext>
            </a:extLst>
          </p:cNvPr>
          <p:cNvSpPr>
            <a:spLocks noGrp="1"/>
          </p:cNvSpPr>
          <p:nvPr>
            <p:ph type="sldNum" sz="quarter" idx="12"/>
          </p:nvPr>
        </p:nvSpPr>
        <p:spPr/>
        <p:txBody>
          <a:bodyPr/>
          <a:lstStyle/>
          <a:p>
            <a:fld id="{873F5F97-BAC6-4B68-A64C-E81C15EA068D}" type="slidenum">
              <a:rPr lang="en-IN" smtClean="0"/>
              <a:t>28</a:t>
            </a:fld>
            <a:endParaRPr lang="en-IN"/>
          </a:p>
        </p:txBody>
      </p:sp>
      <p:pic>
        <p:nvPicPr>
          <p:cNvPr id="9" name="Picture 8">
            <a:extLst>
              <a:ext uri="{FF2B5EF4-FFF2-40B4-BE49-F238E27FC236}">
                <a16:creationId xmlns:a16="http://schemas.microsoft.com/office/drawing/2014/main" id="{49C53B5E-AFA8-B31C-1794-695D4CD77BA9}"/>
              </a:ext>
            </a:extLst>
          </p:cNvPr>
          <p:cNvPicPr>
            <a:picLocks noChangeAspect="1"/>
          </p:cNvPicPr>
          <p:nvPr/>
        </p:nvPicPr>
        <p:blipFill>
          <a:blip r:embed="rId2"/>
          <a:stretch>
            <a:fillRect/>
          </a:stretch>
        </p:blipFill>
        <p:spPr>
          <a:xfrm>
            <a:off x="2116958" y="1373179"/>
            <a:ext cx="7653284" cy="4478801"/>
          </a:xfrm>
          <a:prstGeom prst="rect">
            <a:avLst/>
          </a:prstGeom>
        </p:spPr>
      </p:pic>
    </p:spTree>
    <p:extLst>
      <p:ext uri="{BB962C8B-B14F-4D97-AF65-F5344CB8AC3E}">
        <p14:creationId xmlns:p14="http://schemas.microsoft.com/office/powerpoint/2010/main" val="2322505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9BF45-7E0F-A2EB-C3F7-969F91055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9B4A3-A9B1-855A-F625-0BDEE2F40F81}"/>
              </a:ext>
            </a:extLst>
          </p:cNvPr>
          <p:cNvSpPr>
            <a:spLocks noGrp="1"/>
          </p:cNvSpPr>
          <p:nvPr>
            <p:ph type="title"/>
          </p:nvPr>
        </p:nvSpPr>
        <p:spPr>
          <a:xfrm>
            <a:off x="838200" y="296671"/>
            <a:ext cx="10515600" cy="768731"/>
          </a:xfrm>
        </p:spPr>
        <p:txBody>
          <a:bodyPr>
            <a:normAutofit/>
          </a:bodyPr>
          <a:lstStyle/>
          <a:p>
            <a:r>
              <a:rPr lang="en-IN" b="1" i="0" dirty="0">
                <a:solidFill>
                  <a:srgbClr val="0D83D0"/>
                </a:solidFill>
                <a:effectLst/>
                <a:latin typeface="avantgardepro"/>
              </a:rPr>
              <a:t>Basic Modulation types</a:t>
            </a:r>
            <a:endParaRPr lang="en-IN" b="1" dirty="0"/>
          </a:p>
        </p:txBody>
      </p:sp>
      <p:sp>
        <p:nvSpPr>
          <p:cNvPr id="3" name="AutoShape 2" descr="Comparison Between LoRa and Other Wireless Technologies">
            <a:extLst>
              <a:ext uri="{FF2B5EF4-FFF2-40B4-BE49-F238E27FC236}">
                <a16:creationId xmlns:a16="http://schemas.microsoft.com/office/drawing/2014/main" id="{85279A5D-3C12-652D-BE11-EECF29AE2D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977ACC99-B2CE-9E54-F0F8-F52459C8FDAB}"/>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E86BE0F7-740A-4FDA-589D-31D355AAA981}"/>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A3959190-E5E8-2D2E-A021-19B9EB990D72}"/>
              </a:ext>
            </a:extLst>
          </p:cNvPr>
          <p:cNvSpPr>
            <a:spLocks noGrp="1"/>
          </p:cNvSpPr>
          <p:nvPr>
            <p:ph type="sldNum" sz="quarter" idx="12"/>
          </p:nvPr>
        </p:nvSpPr>
        <p:spPr/>
        <p:txBody>
          <a:bodyPr/>
          <a:lstStyle/>
          <a:p>
            <a:fld id="{873F5F97-BAC6-4B68-A64C-E81C15EA068D}" type="slidenum">
              <a:rPr lang="en-IN" smtClean="0"/>
              <a:t>29</a:t>
            </a:fld>
            <a:endParaRPr lang="en-IN"/>
          </a:p>
        </p:txBody>
      </p:sp>
      <p:pic>
        <p:nvPicPr>
          <p:cNvPr id="11" name="Picture 10">
            <a:extLst>
              <a:ext uri="{FF2B5EF4-FFF2-40B4-BE49-F238E27FC236}">
                <a16:creationId xmlns:a16="http://schemas.microsoft.com/office/drawing/2014/main" id="{BA0839AA-C2B9-C797-0DF6-F8975AF10CBB}"/>
              </a:ext>
            </a:extLst>
          </p:cNvPr>
          <p:cNvPicPr>
            <a:picLocks noChangeAspect="1"/>
          </p:cNvPicPr>
          <p:nvPr/>
        </p:nvPicPr>
        <p:blipFill>
          <a:blip r:embed="rId2"/>
          <a:stretch>
            <a:fillRect/>
          </a:stretch>
        </p:blipFill>
        <p:spPr>
          <a:xfrm>
            <a:off x="2403837" y="1248812"/>
            <a:ext cx="8172723" cy="4616350"/>
          </a:xfrm>
          <a:prstGeom prst="rect">
            <a:avLst/>
          </a:prstGeom>
        </p:spPr>
      </p:pic>
    </p:spTree>
    <p:extLst>
      <p:ext uri="{BB962C8B-B14F-4D97-AF65-F5344CB8AC3E}">
        <p14:creationId xmlns:p14="http://schemas.microsoft.com/office/powerpoint/2010/main" val="84406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8546" y="0"/>
            <a:ext cx="11251374" cy="2062103"/>
          </a:xfrm>
          <a:prstGeom prst="rect">
            <a:avLst/>
          </a:prstGeom>
          <a:noFill/>
        </p:spPr>
        <p:txBody>
          <a:bodyPr wrap="square" rtlCol="0">
            <a:spAutoFit/>
          </a:bodyPr>
          <a:lstStyle/>
          <a:p>
            <a:r>
              <a:rPr lang="en-IN" sz="4400" dirty="0"/>
              <a:t>What is IoT?</a:t>
            </a:r>
          </a:p>
          <a:p>
            <a:pPr algn="just"/>
            <a:r>
              <a:rPr lang="en-IN" sz="2800" dirty="0"/>
              <a:t>“The Internet of Things is the network of physical objects that contain embedded technology to communicate and sense or interact with their internal states or the external environment.” Gartner</a:t>
            </a:r>
          </a:p>
        </p:txBody>
      </p:sp>
      <p:pic>
        <p:nvPicPr>
          <p:cNvPr id="1026" name="Picture 2" descr="3 IoT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480" y="2062103"/>
            <a:ext cx="8798561" cy="465683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3</a:t>
            </a:fld>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82FF6-0106-7803-3CC5-B8B0BEC89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E5977E-CF83-F0DA-D49B-3037FB2B3FE7}"/>
              </a:ext>
            </a:extLst>
          </p:cNvPr>
          <p:cNvSpPr>
            <a:spLocks noGrp="1"/>
          </p:cNvSpPr>
          <p:nvPr>
            <p:ph type="title"/>
          </p:nvPr>
        </p:nvSpPr>
        <p:spPr>
          <a:xfrm>
            <a:off x="838200" y="296671"/>
            <a:ext cx="10515600" cy="768731"/>
          </a:xfrm>
        </p:spPr>
        <p:txBody>
          <a:bodyPr>
            <a:normAutofit/>
          </a:bodyPr>
          <a:lstStyle/>
          <a:p>
            <a:r>
              <a:rPr lang="en-IN" b="1" i="0" dirty="0">
                <a:solidFill>
                  <a:srgbClr val="0D83D0"/>
                </a:solidFill>
                <a:effectLst/>
                <a:latin typeface="avantgardepro"/>
              </a:rPr>
              <a:t>Basic Modulation types</a:t>
            </a:r>
            <a:endParaRPr lang="en-IN" b="1" dirty="0"/>
          </a:p>
        </p:txBody>
      </p:sp>
      <p:sp>
        <p:nvSpPr>
          <p:cNvPr id="3" name="AutoShape 2" descr="Comparison Between LoRa and Other Wireless Technologies">
            <a:extLst>
              <a:ext uri="{FF2B5EF4-FFF2-40B4-BE49-F238E27FC236}">
                <a16:creationId xmlns:a16="http://schemas.microsoft.com/office/drawing/2014/main" id="{B4AFCCD8-74E0-4BA8-8B5E-38B9FE9611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D3E40FD9-A850-C30A-CC71-DEF9D54FB232}"/>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E4A9A077-9A5E-2EC5-E8F0-C9091201921E}"/>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9DEB8522-844E-A4D0-D05F-0775E499AFB4}"/>
              </a:ext>
            </a:extLst>
          </p:cNvPr>
          <p:cNvSpPr>
            <a:spLocks noGrp="1"/>
          </p:cNvSpPr>
          <p:nvPr>
            <p:ph type="sldNum" sz="quarter" idx="12"/>
          </p:nvPr>
        </p:nvSpPr>
        <p:spPr/>
        <p:txBody>
          <a:bodyPr/>
          <a:lstStyle/>
          <a:p>
            <a:fld id="{873F5F97-BAC6-4B68-A64C-E81C15EA068D}" type="slidenum">
              <a:rPr lang="en-IN" smtClean="0"/>
              <a:t>30</a:t>
            </a:fld>
            <a:endParaRPr lang="en-IN"/>
          </a:p>
        </p:txBody>
      </p:sp>
      <p:pic>
        <p:nvPicPr>
          <p:cNvPr id="8" name="Picture 7">
            <a:extLst>
              <a:ext uri="{FF2B5EF4-FFF2-40B4-BE49-F238E27FC236}">
                <a16:creationId xmlns:a16="http://schemas.microsoft.com/office/drawing/2014/main" id="{10223D52-9C6F-6FF8-A1CF-39357AB114CC}"/>
              </a:ext>
            </a:extLst>
          </p:cNvPr>
          <p:cNvPicPr>
            <a:picLocks noChangeAspect="1"/>
          </p:cNvPicPr>
          <p:nvPr/>
        </p:nvPicPr>
        <p:blipFill>
          <a:blip r:embed="rId2"/>
          <a:stretch>
            <a:fillRect/>
          </a:stretch>
        </p:blipFill>
        <p:spPr>
          <a:xfrm>
            <a:off x="2634943" y="1184426"/>
            <a:ext cx="7518051" cy="4437346"/>
          </a:xfrm>
          <a:prstGeom prst="rect">
            <a:avLst/>
          </a:prstGeom>
        </p:spPr>
      </p:pic>
    </p:spTree>
    <p:extLst>
      <p:ext uri="{BB962C8B-B14F-4D97-AF65-F5344CB8AC3E}">
        <p14:creationId xmlns:p14="http://schemas.microsoft.com/office/powerpoint/2010/main" val="237364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537A7-1856-E530-7186-2FDFA31F4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EA46D-EE61-3FC7-6FA3-92C6BE2DF070}"/>
              </a:ext>
            </a:extLst>
          </p:cNvPr>
          <p:cNvSpPr>
            <a:spLocks noGrp="1"/>
          </p:cNvSpPr>
          <p:nvPr>
            <p:ph type="title"/>
          </p:nvPr>
        </p:nvSpPr>
        <p:spPr>
          <a:xfrm>
            <a:off x="838200" y="296671"/>
            <a:ext cx="10515600" cy="768731"/>
          </a:xfrm>
        </p:spPr>
        <p:txBody>
          <a:bodyPr>
            <a:normAutofit/>
          </a:bodyPr>
          <a:lstStyle/>
          <a:p>
            <a:r>
              <a:rPr lang="en-IN" b="1" i="0" dirty="0">
                <a:solidFill>
                  <a:srgbClr val="0D83D0"/>
                </a:solidFill>
                <a:effectLst/>
                <a:latin typeface="avantgardepro"/>
              </a:rPr>
              <a:t>CHIRP SPREAD SPECTRUM</a:t>
            </a:r>
            <a:endParaRPr lang="en-IN" b="1" dirty="0"/>
          </a:p>
        </p:txBody>
      </p:sp>
      <p:sp>
        <p:nvSpPr>
          <p:cNvPr id="3" name="AutoShape 2" descr="Comparison Between LoRa and Other Wireless Technologies">
            <a:extLst>
              <a:ext uri="{FF2B5EF4-FFF2-40B4-BE49-F238E27FC236}">
                <a16:creationId xmlns:a16="http://schemas.microsoft.com/office/drawing/2014/main" id="{53438C74-6ACE-34BD-1B9E-9F5434ACCE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DF36344C-D8DB-A067-B170-606C451975E8}"/>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3EBEF41F-5919-9F7F-1B43-7F8F021CEAF1}"/>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00C42A6E-87DA-C17A-331E-1927C2006BEE}"/>
              </a:ext>
            </a:extLst>
          </p:cNvPr>
          <p:cNvSpPr>
            <a:spLocks noGrp="1"/>
          </p:cNvSpPr>
          <p:nvPr>
            <p:ph type="sldNum" sz="quarter" idx="12"/>
          </p:nvPr>
        </p:nvSpPr>
        <p:spPr/>
        <p:txBody>
          <a:bodyPr/>
          <a:lstStyle/>
          <a:p>
            <a:fld id="{873F5F97-BAC6-4B68-A64C-E81C15EA068D}" type="slidenum">
              <a:rPr lang="en-IN" smtClean="0"/>
              <a:t>31</a:t>
            </a:fld>
            <a:endParaRPr lang="en-IN"/>
          </a:p>
        </p:txBody>
      </p:sp>
      <p:sp>
        <p:nvSpPr>
          <p:cNvPr id="8" name="TextBox 7">
            <a:extLst>
              <a:ext uri="{FF2B5EF4-FFF2-40B4-BE49-F238E27FC236}">
                <a16:creationId xmlns:a16="http://schemas.microsoft.com/office/drawing/2014/main" id="{4E878E17-A457-6975-5763-2DD5937EB113}"/>
              </a:ext>
            </a:extLst>
          </p:cNvPr>
          <p:cNvSpPr txBox="1"/>
          <p:nvPr/>
        </p:nvSpPr>
        <p:spPr>
          <a:xfrm>
            <a:off x="1676400" y="1983938"/>
            <a:ext cx="9306560" cy="313932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Besides the 3 basic modulation types there are many other modulation types. </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 LoRa is a proprietary spread spectrum modulation scheme that is based on Chirp Spread Spectrum modulation (CSS). </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 Chirp Spread Spectrum is a spread spectrum technique that uses wideband linear frequency modulated chirp pulses to encode information. </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 Spread spectrum techniques are methods by which a signal is deliberately spread in the frequency domain. For example a signal is transmitted in short bursts, "hopping' between frequencies in a pseudo random sequence.</a:t>
            </a:r>
          </a:p>
        </p:txBody>
      </p:sp>
    </p:spTree>
    <p:extLst>
      <p:ext uri="{BB962C8B-B14F-4D97-AF65-F5344CB8AC3E}">
        <p14:creationId xmlns:p14="http://schemas.microsoft.com/office/powerpoint/2010/main" val="493402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3BAB9-7A68-E065-10D8-49EE5B0C1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E05AC-C6E2-A793-B6C7-B00C59A18D8F}"/>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a:t>
            </a:r>
            <a:r>
              <a:rPr kumimoji="0" lang="en-US" altLang="en-US" sz="4400" b="1" i="0" u="none" strike="noStrike" cap="none" normalizeH="0" baseline="0" dirty="0">
                <a:ln>
                  <a:noFill/>
                </a:ln>
                <a:solidFill>
                  <a:srgbClr val="0D83D0"/>
                </a:solidFill>
                <a:effectLst/>
                <a:latin typeface="avantgardepro"/>
              </a:rPr>
              <a:t>Frequency</a:t>
            </a:r>
            <a:r>
              <a:rPr lang="en-IN" b="1" dirty="0"/>
              <a:t> </a:t>
            </a:r>
          </a:p>
        </p:txBody>
      </p:sp>
      <p:sp>
        <p:nvSpPr>
          <p:cNvPr id="3" name="AutoShape 2" descr="Comparison Between LoRa and Other Wireless Technologies">
            <a:extLst>
              <a:ext uri="{FF2B5EF4-FFF2-40B4-BE49-F238E27FC236}">
                <a16:creationId xmlns:a16="http://schemas.microsoft.com/office/drawing/2014/main" id="{CDE44A7C-291D-5C0F-178F-D3F7291719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7" name="TextBox 16">
            <a:extLst>
              <a:ext uri="{FF2B5EF4-FFF2-40B4-BE49-F238E27FC236}">
                <a16:creationId xmlns:a16="http://schemas.microsoft.com/office/drawing/2014/main" id="{E030E6EF-F229-B6CF-4799-6092257177B0}"/>
              </a:ext>
            </a:extLst>
          </p:cNvPr>
          <p:cNvSpPr txBox="1"/>
          <p:nvPr/>
        </p:nvSpPr>
        <p:spPr>
          <a:xfrm>
            <a:off x="9982200" y="6048573"/>
            <a:ext cx="2049344" cy="307777"/>
          </a:xfrm>
          <a:prstGeom prst="rect">
            <a:avLst/>
          </a:prstGeom>
          <a:noFill/>
        </p:spPr>
        <p:txBody>
          <a:bodyPr wrap="none" rtlCol="0">
            <a:spAutoFit/>
          </a:bodyPr>
          <a:lstStyle/>
          <a:p>
            <a:r>
              <a:rPr lang="en-IN" sz="1400" dirty="0"/>
              <a:t>Image source : 3GLTE info</a:t>
            </a:r>
          </a:p>
        </p:txBody>
      </p:sp>
      <p:sp>
        <p:nvSpPr>
          <p:cNvPr id="4" name="Date Placeholder 3">
            <a:extLst>
              <a:ext uri="{FF2B5EF4-FFF2-40B4-BE49-F238E27FC236}">
                <a16:creationId xmlns:a16="http://schemas.microsoft.com/office/drawing/2014/main" id="{9DB1BB94-0CD9-598B-6502-E848C8D71A51}"/>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7F52E153-BA79-300A-9944-80FC6F800AA4}"/>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363F1962-034D-6D4A-E9B3-E9167ECF5A71}"/>
              </a:ext>
            </a:extLst>
          </p:cNvPr>
          <p:cNvSpPr>
            <a:spLocks noGrp="1"/>
          </p:cNvSpPr>
          <p:nvPr>
            <p:ph type="sldNum" sz="quarter" idx="12"/>
          </p:nvPr>
        </p:nvSpPr>
        <p:spPr/>
        <p:txBody>
          <a:bodyPr/>
          <a:lstStyle/>
          <a:p>
            <a:fld id="{873F5F97-BAC6-4B68-A64C-E81C15EA068D}" type="slidenum">
              <a:rPr lang="en-IN" smtClean="0"/>
              <a:t>32</a:t>
            </a:fld>
            <a:endParaRPr lang="en-IN"/>
          </a:p>
        </p:txBody>
      </p:sp>
      <p:pic>
        <p:nvPicPr>
          <p:cNvPr id="8" name="Picture 7">
            <a:extLst>
              <a:ext uri="{FF2B5EF4-FFF2-40B4-BE49-F238E27FC236}">
                <a16:creationId xmlns:a16="http://schemas.microsoft.com/office/drawing/2014/main" id="{4302BF22-6EA4-6311-E8D7-12C28D9030AE}"/>
              </a:ext>
            </a:extLst>
          </p:cNvPr>
          <p:cNvPicPr>
            <a:picLocks noChangeAspect="1"/>
          </p:cNvPicPr>
          <p:nvPr/>
        </p:nvPicPr>
        <p:blipFill>
          <a:blip r:embed="rId2"/>
          <a:stretch>
            <a:fillRect/>
          </a:stretch>
        </p:blipFill>
        <p:spPr>
          <a:xfrm>
            <a:off x="1027983" y="1262547"/>
            <a:ext cx="10136034" cy="4332906"/>
          </a:xfrm>
          <a:prstGeom prst="rect">
            <a:avLst/>
          </a:prstGeom>
        </p:spPr>
      </p:pic>
    </p:spTree>
    <p:extLst>
      <p:ext uri="{BB962C8B-B14F-4D97-AF65-F5344CB8AC3E}">
        <p14:creationId xmlns:p14="http://schemas.microsoft.com/office/powerpoint/2010/main" val="3065437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7D5BF-53BC-4A4B-B278-E23664AF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8EA46-5E4D-2320-2421-157D2C1EF4A8}"/>
              </a:ext>
            </a:extLst>
          </p:cNvPr>
          <p:cNvSpPr>
            <a:spLocks noGrp="1"/>
          </p:cNvSpPr>
          <p:nvPr>
            <p:ph type="title"/>
          </p:nvPr>
        </p:nvSpPr>
        <p:spPr>
          <a:xfrm>
            <a:off x="838200" y="296671"/>
            <a:ext cx="10515600" cy="768731"/>
          </a:xfrm>
        </p:spPr>
        <p:txBody>
          <a:bodyPr>
            <a:normAutofit/>
          </a:bodyPr>
          <a:lstStyle/>
          <a:p>
            <a:r>
              <a:rPr lang="en-IN" b="1" i="0" dirty="0">
                <a:solidFill>
                  <a:srgbClr val="0D83D0"/>
                </a:solidFill>
                <a:effectLst/>
                <a:latin typeface="avantgardepro"/>
              </a:rPr>
              <a:t>Chirps</a:t>
            </a:r>
            <a:endParaRPr lang="en-IN" b="1" dirty="0"/>
          </a:p>
        </p:txBody>
      </p:sp>
      <p:sp>
        <p:nvSpPr>
          <p:cNvPr id="3" name="AutoShape 2" descr="Comparison Between LoRa and Other Wireless Technologies">
            <a:extLst>
              <a:ext uri="{FF2B5EF4-FFF2-40B4-BE49-F238E27FC236}">
                <a16:creationId xmlns:a16="http://schemas.microsoft.com/office/drawing/2014/main" id="{D38544EB-002B-C861-C721-02830ADA40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47CB07E5-A16D-AC7B-D2FF-CAFF14C66F0F}"/>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04CA8176-C219-B973-5B03-C58F784C6D0A}"/>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1C8D3FAC-14FD-E99F-ABE6-13368FE837F7}"/>
              </a:ext>
            </a:extLst>
          </p:cNvPr>
          <p:cNvSpPr>
            <a:spLocks noGrp="1"/>
          </p:cNvSpPr>
          <p:nvPr>
            <p:ph type="sldNum" sz="quarter" idx="12"/>
          </p:nvPr>
        </p:nvSpPr>
        <p:spPr/>
        <p:txBody>
          <a:bodyPr/>
          <a:lstStyle/>
          <a:p>
            <a:fld id="{873F5F97-BAC6-4B68-A64C-E81C15EA068D}" type="slidenum">
              <a:rPr lang="en-IN" smtClean="0"/>
              <a:t>33</a:t>
            </a:fld>
            <a:endParaRPr lang="en-IN"/>
          </a:p>
        </p:txBody>
      </p:sp>
      <p:pic>
        <p:nvPicPr>
          <p:cNvPr id="11" name="Picture 10">
            <a:extLst>
              <a:ext uri="{FF2B5EF4-FFF2-40B4-BE49-F238E27FC236}">
                <a16:creationId xmlns:a16="http://schemas.microsoft.com/office/drawing/2014/main" id="{339477A6-B185-6488-6F3E-570B43589256}"/>
              </a:ext>
            </a:extLst>
          </p:cNvPr>
          <p:cNvPicPr>
            <a:picLocks noChangeAspect="1"/>
          </p:cNvPicPr>
          <p:nvPr/>
        </p:nvPicPr>
        <p:blipFill>
          <a:blip r:embed="rId2"/>
          <a:stretch>
            <a:fillRect/>
          </a:stretch>
        </p:blipFill>
        <p:spPr>
          <a:xfrm>
            <a:off x="1523326" y="2351521"/>
            <a:ext cx="8987352" cy="3894157"/>
          </a:xfrm>
          <a:prstGeom prst="rect">
            <a:avLst/>
          </a:prstGeom>
        </p:spPr>
      </p:pic>
      <p:sp>
        <p:nvSpPr>
          <p:cNvPr id="9" name="TextBox 8">
            <a:extLst>
              <a:ext uri="{FF2B5EF4-FFF2-40B4-BE49-F238E27FC236}">
                <a16:creationId xmlns:a16="http://schemas.microsoft.com/office/drawing/2014/main" id="{ACCE7468-A348-C0B2-7CBC-FDFFA4033361}"/>
              </a:ext>
            </a:extLst>
          </p:cNvPr>
          <p:cNvSpPr txBox="1"/>
          <p:nvPr/>
        </p:nvSpPr>
        <p:spPr>
          <a:xfrm>
            <a:off x="990600" y="1246796"/>
            <a:ext cx="10043160" cy="830997"/>
          </a:xfrm>
          <a:prstGeom prst="rect">
            <a:avLst/>
          </a:prstGeom>
          <a:noFill/>
        </p:spPr>
        <p:txBody>
          <a:bodyPr wrap="square">
            <a:spAutoFit/>
          </a:bodyPr>
          <a:lstStyle/>
          <a:p>
            <a:pPr marL="342900" indent="-342900" algn="just">
              <a:buFont typeface="Arial" panose="020B0604020202020204" pitchFamily="34" charset="0"/>
              <a:buChar char="•"/>
            </a:pPr>
            <a:r>
              <a:rPr lang="en-IN" sz="2400" dirty="0"/>
              <a:t>A chirp, often called a sweep signal, is a tone in which the frequency increases (up-chirp) or decreases (down-chirp) with time. </a:t>
            </a:r>
          </a:p>
        </p:txBody>
      </p:sp>
    </p:spTree>
    <p:extLst>
      <p:ext uri="{BB962C8B-B14F-4D97-AF65-F5344CB8AC3E}">
        <p14:creationId xmlns:p14="http://schemas.microsoft.com/office/powerpoint/2010/main" val="842507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8F7BD-99E5-1779-5782-A3A18F8A4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FE78E5-6EF7-9AA4-437F-D04A0F4FB06A}"/>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a:t>
            </a:r>
            <a:r>
              <a:rPr lang="en-IN" b="1" i="0" dirty="0">
                <a:solidFill>
                  <a:srgbClr val="0D83D0"/>
                </a:solidFill>
                <a:effectLst/>
                <a:latin typeface="avantgardepro"/>
              </a:rPr>
              <a:t> Modulation</a:t>
            </a:r>
            <a:endParaRPr lang="en-IN" b="1" dirty="0"/>
          </a:p>
        </p:txBody>
      </p:sp>
      <p:sp>
        <p:nvSpPr>
          <p:cNvPr id="3" name="AutoShape 2" descr="Comparison Between LoRa and Other Wireless Technologies">
            <a:extLst>
              <a:ext uri="{FF2B5EF4-FFF2-40B4-BE49-F238E27FC236}">
                <a16:creationId xmlns:a16="http://schemas.microsoft.com/office/drawing/2014/main" id="{E8EDDA88-9226-02EB-12B4-C5E9A2DDD5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Date Placeholder 3">
            <a:extLst>
              <a:ext uri="{FF2B5EF4-FFF2-40B4-BE49-F238E27FC236}">
                <a16:creationId xmlns:a16="http://schemas.microsoft.com/office/drawing/2014/main" id="{E1E3EA41-6093-E312-DB9C-8F89BE511640}"/>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E0DBB8BA-0902-400E-64A1-B3AB92D47BEF}"/>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8F81938A-E73C-EAE5-C1A2-DF978EFB2E30}"/>
              </a:ext>
            </a:extLst>
          </p:cNvPr>
          <p:cNvSpPr>
            <a:spLocks noGrp="1"/>
          </p:cNvSpPr>
          <p:nvPr>
            <p:ph type="sldNum" sz="quarter" idx="12"/>
          </p:nvPr>
        </p:nvSpPr>
        <p:spPr/>
        <p:txBody>
          <a:bodyPr/>
          <a:lstStyle/>
          <a:p>
            <a:fld id="{873F5F97-BAC6-4B68-A64C-E81C15EA068D}" type="slidenum">
              <a:rPr lang="en-IN" smtClean="0"/>
              <a:t>34</a:t>
            </a:fld>
            <a:endParaRPr lang="en-IN"/>
          </a:p>
        </p:txBody>
      </p:sp>
      <p:pic>
        <p:nvPicPr>
          <p:cNvPr id="9" name="Picture 8">
            <a:extLst>
              <a:ext uri="{FF2B5EF4-FFF2-40B4-BE49-F238E27FC236}">
                <a16:creationId xmlns:a16="http://schemas.microsoft.com/office/drawing/2014/main" id="{D578C8E6-B2DA-ECD9-E443-4B6901F28E6C}"/>
              </a:ext>
            </a:extLst>
          </p:cNvPr>
          <p:cNvPicPr>
            <a:picLocks noChangeAspect="1"/>
          </p:cNvPicPr>
          <p:nvPr/>
        </p:nvPicPr>
        <p:blipFill>
          <a:blip r:embed="rId2"/>
          <a:srcRect t="11893"/>
          <a:stretch/>
        </p:blipFill>
        <p:spPr>
          <a:xfrm>
            <a:off x="1066466" y="1726707"/>
            <a:ext cx="10287334" cy="4136276"/>
          </a:xfrm>
          <a:prstGeom prst="rect">
            <a:avLst/>
          </a:prstGeom>
        </p:spPr>
      </p:pic>
    </p:spTree>
    <p:extLst>
      <p:ext uri="{BB962C8B-B14F-4D97-AF65-F5344CB8AC3E}">
        <p14:creationId xmlns:p14="http://schemas.microsoft.com/office/powerpoint/2010/main" val="1284471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22E13-DB81-D607-FCC8-A421157FA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A52EB-1218-AD67-A89C-4AE10014E887}"/>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a:t>
            </a:r>
            <a:r>
              <a:rPr lang="en-IN" b="1" i="0" dirty="0">
                <a:solidFill>
                  <a:srgbClr val="0D83D0"/>
                </a:solidFill>
                <a:effectLst/>
                <a:latin typeface="avantgardepro"/>
              </a:rPr>
              <a:t> Modulated Signal</a:t>
            </a:r>
            <a:endParaRPr lang="en-IN" b="1" dirty="0"/>
          </a:p>
        </p:txBody>
      </p:sp>
      <p:sp>
        <p:nvSpPr>
          <p:cNvPr id="3" name="AutoShape 2" descr="Comparison Between LoRa and Other Wireless Technologies">
            <a:extLst>
              <a:ext uri="{FF2B5EF4-FFF2-40B4-BE49-F238E27FC236}">
                <a16:creationId xmlns:a16="http://schemas.microsoft.com/office/drawing/2014/main" id="{3B82B763-0815-AAAE-9661-55C58D4310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7" name="TextBox 16">
            <a:extLst>
              <a:ext uri="{FF2B5EF4-FFF2-40B4-BE49-F238E27FC236}">
                <a16:creationId xmlns:a16="http://schemas.microsoft.com/office/drawing/2014/main" id="{51BFFA5F-7888-953E-C0E8-4B9673E4EB70}"/>
              </a:ext>
            </a:extLst>
          </p:cNvPr>
          <p:cNvSpPr txBox="1"/>
          <p:nvPr/>
        </p:nvSpPr>
        <p:spPr>
          <a:xfrm>
            <a:off x="9982200" y="6048573"/>
            <a:ext cx="2049344" cy="307777"/>
          </a:xfrm>
          <a:prstGeom prst="rect">
            <a:avLst/>
          </a:prstGeom>
          <a:noFill/>
        </p:spPr>
        <p:txBody>
          <a:bodyPr wrap="none" rtlCol="0">
            <a:spAutoFit/>
          </a:bodyPr>
          <a:lstStyle/>
          <a:p>
            <a:r>
              <a:rPr lang="en-IN" sz="1400" dirty="0"/>
              <a:t>Image source : 3GLTE info</a:t>
            </a:r>
          </a:p>
        </p:txBody>
      </p:sp>
      <p:sp>
        <p:nvSpPr>
          <p:cNvPr id="4" name="Date Placeholder 3">
            <a:extLst>
              <a:ext uri="{FF2B5EF4-FFF2-40B4-BE49-F238E27FC236}">
                <a16:creationId xmlns:a16="http://schemas.microsoft.com/office/drawing/2014/main" id="{ECF94A30-A636-E5CF-EC70-8445B13322C7}"/>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83DBA060-786E-F594-31A4-B19BB663A313}"/>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73FCA5B4-FD77-F485-B430-5C2DC803A8D6}"/>
              </a:ext>
            </a:extLst>
          </p:cNvPr>
          <p:cNvSpPr>
            <a:spLocks noGrp="1"/>
          </p:cNvSpPr>
          <p:nvPr>
            <p:ph type="sldNum" sz="quarter" idx="12"/>
          </p:nvPr>
        </p:nvSpPr>
        <p:spPr/>
        <p:txBody>
          <a:bodyPr/>
          <a:lstStyle/>
          <a:p>
            <a:fld id="{873F5F97-BAC6-4B68-A64C-E81C15EA068D}" type="slidenum">
              <a:rPr lang="en-IN" smtClean="0"/>
              <a:t>35</a:t>
            </a:fld>
            <a:endParaRPr lang="en-IN"/>
          </a:p>
        </p:txBody>
      </p:sp>
      <p:pic>
        <p:nvPicPr>
          <p:cNvPr id="9" name="Picture 8">
            <a:extLst>
              <a:ext uri="{FF2B5EF4-FFF2-40B4-BE49-F238E27FC236}">
                <a16:creationId xmlns:a16="http://schemas.microsoft.com/office/drawing/2014/main" id="{DAF344F5-B1CA-12B0-32EA-0BFC4C63225D}"/>
              </a:ext>
            </a:extLst>
          </p:cNvPr>
          <p:cNvPicPr>
            <a:picLocks noChangeAspect="1"/>
          </p:cNvPicPr>
          <p:nvPr/>
        </p:nvPicPr>
        <p:blipFill>
          <a:blip r:embed="rId2"/>
          <a:srcRect t="10854"/>
          <a:stretch/>
        </p:blipFill>
        <p:spPr>
          <a:xfrm>
            <a:off x="1479382" y="1539621"/>
            <a:ext cx="8928436" cy="4143827"/>
          </a:xfrm>
          <a:prstGeom prst="rect">
            <a:avLst/>
          </a:prstGeom>
        </p:spPr>
      </p:pic>
    </p:spTree>
    <p:extLst>
      <p:ext uri="{BB962C8B-B14F-4D97-AF65-F5344CB8AC3E}">
        <p14:creationId xmlns:p14="http://schemas.microsoft.com/office/powerpoint/2010/main" val="2270877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246C0-B9ED-5F6F-80A9-0250A1F74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55774-8179-5807-300E-363C15E03CFC}"/>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a:t>
            </a:r>
            <a:r>
              <a:rPr lang="en-IN" b="1" i="0" dirty="0">
                <a:solidFill>
                  <a:srgbClr val="0D83D0"/>
                </a:solidFill>
                <a:effectLst/>
                <a:latin typeface="avantgardepro"/>
              </a:rPr>
              <a:t> Modulated Signal</a:t>
            </a:r>
            <a:endParaRPr lang="en-IN" b="1" dirty="0"/>
          </a:p>
        </p:txBody>
      </p:sp>
      <p:sp>
        <p:nvSpPr>
          <p:cNvPr id="3" name="AutoShape 2" descr="Comparison Between LoRa and Other Wireless Technologies">
            <a:extLst>
              <a:ext uri="{FF2B5EF4-FFF2-40B4-BE49-F238E27FC236}">
                <a16:creationId xmlns:a16="http://schemas.microsoft.com/office/drawing/2014/main" id="{A30DFAF8-5CA4-4C37-2798-7F9B1900E5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7" name="TextBox 16">
            <a:extLst>
              <a:ext uri="{FF2B5EF4-FFF2-40B4-BE49-F238E27FC236}">
                <a16:creationId xmlns:a16="http://schemas.microsoft.com/office/drawing/2014/main" id="{AE4DA65B-1383-156F-C954-CF505F7AEEBC}"/>
              </a:ext>
            </a:extLst>
          </p:cNvPr>
          <p:cNvSpPr txBox="1"/>
          <p:nvPr/>
        </p:nvSpPr>
        <p:spPr>
          <a:xfrm>
            <a:off x="9982200" y="6048573"/>
            <a:ext cx="2049344" cy="307777"/>
          </a:xfrm>
          <a:prstGeom prst="rect">
            <a:avLst/>
          </a:prstGeom>
          <a:noFill/>
        </p:spPr>
        <p:txBody>
          <a:bodyPr wrap="none" rtlCol="0">
            <a:spAutoFit/>
          </a:bodyPr>
          <a:lstStyle/>
          <a:p>
            <a:r>
              <a:rPr lang="en-IN" sz="1400" dirty="0"/>
              <a:t>Image source : 3GLTE info</a:t>
            </a:r>
          </a:p>
        </p:txBody>
      </p:sp>
      <p:sp>
        <p:nvSpPr>
          <p:cNvPr id="4" name="Date Placeholder 3">
            <a:extLst>
              <a:ext uri="{FF2B5EF4-FFF2-40B4-BE49-F238E27FC236}">
                <a16:creationId xmlns:a16="http://schemas.microsoft.com/office/drawing/2014/main" id="{4EDD8980-B6F6-A975-4551-55B2B86BE606}"/>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5329C771-3169-2913-5A4A-25A7E392CE01}"/>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83D582DF-E9DF-6358-AAF8-5C8EB12AA156}"/>
              </a:ext>
            </a:extLst>
          </p:cNvPr>
          <p:cNvSpPr>
            <a:spLocks noGrp="1"/>
          </p:cNvSpPr>
          <p:nvPr>
            <p:ph type="sldNum" sz="quarter" idx="12"/>
          </p:nvPr>
        </p:nvSpPr>
        <p:spPr/>
        <p:txBody>
          <a:bodyPr/>
          <a:lstStyle/>
          <a:p>
            <a:fld id="{873F5F97-BAC6-4B68-A64C-E81C15EA068D}" type="slidenum">
              <a:rPr lang="en-IN" smtClean="0"/>
              <a:t>36</a:t>
            </a:fld>
            <a:endParaRPr lang="en-IN"/>
          </a:p>
        </p:txBody>
      </p:sp>
      <p:pic>
        <p:nvPicPr>
          <p:cNvPr id="8" name="Picture 7">
            <a:extLst>
              <a:ext uri="{FF2B5EF4-FFF2-40B4-BE49-F238E27FC236}">
                <a16:creationId xmlns:a16="http://schemas.microsoft.com/office/drawing/2014/main" id="{6DF5F351-211E-15F3-A85F-F7FC5F32AA22}"/>
              </a:ext>
            </a:extLst>
          </p:cNvPr>
          <p:cNvPicPr>
            <a:picLocks noChangeAspect="1"/>
          </p:cNvPicPr>
          <p:nvPr/>
        </p:nvPicPr>
        <p:blipFill>
          <a:blip r:embed="rId2"/>
          <a:stretch>
            <a:fillRect/>
          </a:stretch>
        </p:blipFill>
        <p:spPr>
          <a:xfrm>
            <a:off x="1670529" y="1373179"/>
            <a:ext cx="8850942" cy="4148586"/>
          </a:xfrm>
          <a:prstGeom prst="rect">
            <a:avLst/>
          </a:prstGeom>
        </p:spPr>
      </p:pic>
    </p:spTree>
    <p:extLst>
      <p:ext uri="{BB962C8B-B14F-4D97-AF65-F5344CB8AC3E}">
        <p14:creationId xmlns:p14="http://schemas.microsoft.com/office/powerpoint/2010/main" val="2878033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410BD-ABFD-BC0C-1549-66B57FFA1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DB54BB-4BF8-6D6F-44C2-3B1C3370575D}"/>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a:t>
            </a:r>
            <a:r>
              <a:rPr lang="en-IN" b="1" i="0" dirty="0">
                <a:solidFill>
                  <a:srgbClr val="0D83D0"/>
                </a:solidFill>
                <a:effectLst/>
                <a:latin typeface="avantgardepro"/>
              </a:rPr>
              <a:t> Modulated Signal</a:t>
            </a:r>
            <a:endParaRPr lang="en-IN" b="1" dirty="0"/>
          </a:p>
        </p:txBody>
      </p:sp>
      <p:sp>
        <p:nvSpPr>
          <p:cNvPr id="3" name="AutoShape 2" descr="Comparison Between LoRa and Other Wireless Technologies">
            <a:extLst>
              <a:ext uri="{FF2B5EF4-FFF2-40B4-BE49-F238E27FC236}">
                <a16:creationId xmlns:a16="http://schemas.microsoft.com/office/drawing/2014/main" id="{ED10A4EA-CF2E-89B8-27A1-D123762882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7" name="TextBox 16">
            <a:extLst>
              <a:ext uri="{FF2B5EF4-FFF2-40B4-BE49-F238E27FC236}">
                <a16:creationId xmlns:a16="http://schemas.microsoft.com/office/drawing/2014/main" id="{BAC1A203-DE3C-CAD9-BD71-0F0B1970E87A}"/>
              </a:ext>
            </a:extLst>
          </p:cNvPr>
          <p:cNvSpPr txBox="1"/>
          <p:nvPr/>
        </p:nvSpPr>
        <p:spPr>
          <a:xfrm>
            <a:off x="9982200" y="6048573"/>
            <a:ext cx="2049344" cy="307777"/>
          </a:xfrm>
          <a:prstGeom prst="rect">
            <a:avLst/>
          </a:prstGeom>
          <a:noFill/>
        </p:spPr>
        <p:txBody>
          <a:bodyPr wrap="none" rtlCol="0">
            <a:spAutoFit/>
          </a:bodyPr>
          <a:lstStyle/>
          <a:p>
            <a:r>
              <a:rPr lang="en-IN" sz="1400" dirty="0"/>
              <a:t>Image source : 3GLTE info</a:t>
            </a:r>
          </a:p>
        </p:txBody>
      </p:sp>
      <p:sp>
        <p:nvSpPr>
          <p:cNvPr id="4" name="Date Placeholder 3">
            <a:extLst>
              <a:ext uri="{FF2B5EF4-FFF2-40B4-BE49-F238E27FC236}">
                <a16:creationId xmlns:a16="http://schemas.microsoft.com/office/drawing/2014/main" id="{F168F47C-1FA2-9202-00C1-A3F0EE9AE12E}"/>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EDEE475D-1DB9-CB2F-8908-F224F141ABE5}"/>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3EDCEE8A-8354-A2EF-ED85-CC0FB632CF21}"/>
              </a:ext>
            </a:extLst>
          </p:cNvPr>
          <p:cNvSpPr>
            <a:spLocks noGrp="1"/>
          </p:cNvSpPr>
          <p:nvPr>
            <p:ph type="sldNum" sz="quarter" idx="12"/>
          </p:nvPr>
        </p:nvSpPr>
        <p:spPr/>
        <p:txBody>
          <a:bodyPr/>
          <a:lstStyle/>
          <a:p>
            <a:fld id="{873F5F97-BAC6-4B68-A64C-E81C15EA068D}" type="slidenum">
              <a:rPr lang="en-IN" smtClean="0"/>
              <a:t>37</a:t>
            </a:fld>
            <a:endParaRPr lang="en-IN"/>
          </a:p>
        </p:txBody>
      </p:sp>
      <p:pic>
        <p:nvPicPr>
          <p:cNvPr id="9" name="LoRaCHIRP-ezgif.com-video-to-gif-conver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81400" y="1809532"/>
            <a:ext cx="5206436" cy="2928620"/>
          </a:xfrm>
          <a:prstGeom prst="rect">
            <a:avLst/>
          </a:prstGeom>
        </p:spPr>
      </p:pic>
    </p:spTree>
    <p:extLst>
      <p:ext uri="{BB962C8B-B14F-4D97-AF65-F5344CB8AC3E}">
        <p14:creationId xmlns:p14="http://schemas.microsoft.com/office/powerpoint/2010/main" val="11038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solidFill>
                  <a:srgbClr val="1D1D1D"/>
                </a:solidFill>
              </a:rPr>
              <a:t>Lo</a:t>
            </a:r>
            <a:r>
              <a:rPr spc="-182" dirty="0">
                <a:solidFill>
                  <a:srgbClr val="1D1D1D"/>
                </a:solidFill>
              </a:rPr>
              <a:t>R</a:t>
            </a:r>
            <a:r>
              <a:rPr spc="-247" dirty="0">
                <a:solidFill>
                  <a:srgbClr val="1D1D1D"/>
                </a:solidFill>
              </a:rPr>
              <a:t>aWAN:</a:t>
            </a:r>
            <a:r>
              <a:rPr spc="223" dirty="0">
                <a:solidFill>
                  <a:srgbClr val="1D1D1D"/>
                </a:solidFill>
              </a:rPr>
              <a:t> </a:t>
            </a:r>
            <a:r>
              <a:rPr spc="-8" dirty="0">
                <a:solidFill>
                  <a:srgbClr val="1D1D1D"/>
                </a:solidFill>
              </a:rPr>
              <a:t>C</a:t>
            </a:r>
            <a:r>
              <a:rPr spc="-295" dirty="0">
                <a:solidFill>
                  <a:srgbClr val="1D1D1D"/>
                </a:solidFill>
              </a:rPr>
              <a:t>h</a:t>
            </a:r>
            <a:r>
              <a:rPr spc="-247" dirty="0">
                <a:solidFill>
                  <a:srgbClr val="1D1D1D"/>
                </a:solidFill>
              </a:rPr>
              <a:t>irp</a:t>
            </a:r>
            <a:r>
              <a:rPr spc="-136" dirty="0">
                <a:solidFill>
                  <a:srgbClr val="1D1D1D"/>
                </a:solidFill>
              </a:rPr>
              <a:t> </a:t>
            </a:r>
            <a:r>
              <a:rPr spc="-48" dirty="0">
                <a:solidFill>
                  <a:srgbClr val="1D1D1D"/>
                </a:solidFill>
              </a:rPr>
              <a:t>S</a:t>
            </a:r>
            <a:r>
              <a:rPr spc="-191" dirty="0">
                <a:solidFill>
                  <a:srgbClr val="1D1D1D"/>
                </a:solidFill>
              </a:rPr>
              <a:t>pr</a:t>
            </a:r>
            <a:r>
              <a:rPr spc="-383" dirty="0">
                <a:solidFill>
                  <a:srgbClr val="1D1D1D"/>
                </a:solidFill>
              </a:rPr>
              <a:t>e</a:t>
            </a:r>
            <a:r>
              <a:rPr spc="-40" dirty="0">
                <a:solidFill>
                  <a:srgbClr val="1D1D1D"/>
                </a:solidFill>
              </a:rPr>
              <a:t>a</a:t>
            </a:r>
            <a:r>
              <a:rPr spc="-160" dirty="0">
                <a:solidFill>
                  <a:srgbClr val="1D1D1D"/>
                </a:solidFill>
              </a:rPr>
              <a:t>d</a:t>
            </a:r>
            <a:r>
              <a:rPr spc="32" dirty="0">
                <a:solidFill>
                  <a:srgbClr val="1D1D1D"/>
                </a:solidFill>
              </a:rPr>
              <a:t> </a:t>
            </a:r>
            <a:r>
              <a:rPr spc="-239" dirty="0">
                <a:solidFill>
                  <a:srgbClr val="1D1D1D"/>
                </a:solidFill>
              </a:rPr>
              <a:t>Spectrum</a:t>
            </a:r>
          </a:p>
        </p:txBody>
      </p:sp>
      <p:sp>
        <p:nvSpPr>
          <p:cNvPr id="5" name="object 5"/>
          <p:cNvSpPr txBox="1"/>
          <p:nvPr/>
        </p:nvSpPr>
        <p:spPr>
          <a:xfrm>
            <a:off x="447604" y="1542288"/>
            <a:ext cx="7365436" cy="3337837"/>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55600" indent="-342900" eaLnBrk="1" hangingPunct="1">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Three Bandwidths Used:</a:t>
            </a:r>
          </a:p>
          <a:p>
            <a:pPr marL="469900" indent="-457200">
              <a:spcBef>
                <a:spcPts val="1615"/>
              </a:spcBef>
              <a:buFont typeface="Arial" panose="020B0604020202020204" pitchFamily="34" charset="0"/>
              <a:buChar char="•"/>
            </a:pPr>
            <a:r>
              <a:rPr lang="en-US" altLang="en-US" sz="2550" dirty="0">
                <a:latin typeface="Arial" panose="020B0604020202020204" pitchFamily="34" charset="0"/>
                <a:cs typeface="Arial" panose="020B0604020202020204" pitchFamily="34" charset="0"/>
              </a:rPr>
              <a:t>125 </a:t>
            </a:r>
            <a:r>
              <a:rPr lang="en-US" altLang="en-US" sz="2550" dirty="0" err="1">
                <a:latin typeface="Arial" panose="020B0604020202020204" pitchFamily="34" charset="0"/>
                <a:cs typeface="Arial" panose="020B0604020202020204" pitchFamily="34" charset="0"/>
              </a:rPr>
              <a:t>KHz</a:t>
            </a:r>
            <a:endParaRPr lang="en-US" altLang="en-US" sz="2550" dirty="0">
              <a:latin typeface="Arial" panose="020B0604020202020204" pitchFamily="34" charset="0"/>
              <a:cs typeface="Arial" panose="020B0604020202020204" pitchFamily="34" charset="0"/>
            </a:endParaRPr>
          </a:p>
          <a:p>
            <a:pPr marL="469900" indent="-457200">
              <a:spcBef>
                <a:spcPts val="1595"/>
              </a:spcBef>
              <a:buFont typeface="Arial" panose="020B0604020202020204" pitchFamily="34" charset="0"/>
              <a:buChar char="•"/>
            </a:pPr>
            <a:r>
              <a:rPr lang="en-US" altLang="en-US" sz="2550" dirty="0">
                <a:latin typeface="Arial" panose="020B0604020202020204" pitchFamily="34" charset="0"/>
                <a:cs typeface="Arial" panose="020B0604020202020204" pitchFamily="34" charset="0"/>
              </a:rPr>
              <a:t>250 </a:t>
            </a:r>
            <a:r>
              <a:rPr lang="en-US" altLang="en-US" sz="2550" dirty="0" err="1">
                <a:latin typeface="Arial" panose="020B0604020202020204" pitchFamily="34" charset="0"/>
                <a:cs typeface="Arial" panose="020B0604020202020204" pitchFamily="34" charset="0"/>
              </a:rPr>
              <a:t>KHz</a:t>
            </a:r>
            <a:endParaRPr lang="en-US" altLang="en-US" sz="2550" dirty="0">
              <a:latin typeface="Arial" panose="020B0604020202020204" pitchFamily="34" charset="0"/>
              <a:cs typeface="Arial" panose="020B0604020202020204" pitchFamily="34" charset="0"/>
            </a:endParaRPr>
          </a:p>
          <a:p>
            <a:pPr marL="469900" indent="-457200">
              <a:spcBef>
                <a:spcPts val="1475"/>
              </a:spcBef>
              <a:buFont typeface="Arial" panose="020B0604020202020204" pitchFamily="34" charset="0"/>
              <a:buChar char="•"/>
            </a:pPr>
            <a:r>
              <a:rPr lang="en-US" altLang="en-US" sz="2550" dirty="0">
                <a:latin typeface="Arial" panose="020B0604020202020204" pitchFamily="34" charset="0"/>
                <a:cs typeface="Arial" panose="020B0604020202020204" pitchFamily="34" charset="0"/>
              </a:rPr>
              <a:t>500 </a:t>
            </a:r>
            <a:r>
              <a:rPr lang="en-US" altLang="en-US" sz="2550" dirty="0" err="1">
                <a:latin typeface="Arial" panose="020B0604020202020204" pitchFamily="34" charset="0"/>
                <a:cs typeface="Arial" panose="020B0604020202020204" pitchFamily="34" charset="0"/>
              </a:rPr>
              <a:t>KHz</a:t>
            </a:r>
            <a:endParaRPr lang="en-US" altLang="en-US" sz="2550" dirty="0">
              <a:latin typeface="Arial" panose="020B0604020202020204" pitchFamily="34" charset="0"/>
              <a:cs typeface="Arial" panose="020B0604020202020204" pitchFamily="34" charset="0"/>
            </a:endParaRPr>
          </a:p>
          <a:p>
            <a:pPr marL="355600" indent="-342900">
              <a:lnSpc>
                <a:spcPts val="4665"/>
              </a:lnSpc>
              <a:spcBef>
                <a:spcPts val="420"/>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Six Spreading Factors (SF) Used: SF7 - SF12</a:t>
            </a:r>
          </a:p>
          <a:p>
            <a:pPr>
              <a:spcBef>
                <a:spcPts val="1255"/>
              </a:spcBef>
              <a:buClr>
                <a:srgbClr val="777B77"/>
              </a:buClr>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Each SF step increases air-time by twice</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38</a:t>
            </a:fld>
            <a:endParaRPr lang="en-IN"/>
          </a:p>
        </p:txBody>
      </p:sp>
    </p:spTree>
    <p:extLst>
      <p:ext uri="{BB962C8B-B14F-4D97-AF65-F5344CB8AC3E}">
        <p14:creationId xmlns:p14="http://schemas.microsoft.com/office/powerpoint/2010/main" val="3807813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fontScale="90000"/>
          </a:bodyPr>
          <a:lstStyle/>
          <a:p>
            <a:r>
              <a:rPr lang="en-IN" b="1" i="0" dirty="0" err="1">
                <a:solidFill>
                  <a:srgbClr val="0D83D0"/>
                </a:solidFill>
                <a:effectLst/>
                <a:latin typeface="avantgardepro"/>
              </a:rPr>
              <a:t>LoRaWAN</a:t>
            </a:r>
            <a:r>
              <a:rPr lang="en-IN" b="1" i="0" dirty="0">
                <a:solidFill>
                  <a:srgbClr val="0D83D0"/>
                </a:solidFill>
                <a:effectLst/>
                <a:latin typeface="avantgardepro"/>
              </a:rPr>
              <a:t> Spreading Factors</a:t>
            </a:r>
            <a:br>
              <a:rPr lang="en-IN" b="1" i="0" dirty="0">
                <a:solidFill>
                  <a:srgbClr val="0D83D0"/>
                </a:solidFill>
                <a:effectLst/>
                <a:latin typeface="avantgardepro"/>
              </a:rPr>
            </a:br>
            <a:endParaRPr lang="en-IN" b="1" dirty="0"/>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39</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8" name="Rectangle 2"/>
          <p:cNvSpPr>
            <a:spLocks noChangeArrowheads="1"/>
          </p:cNvSpPr>
          <p:nvPr/>
        </p:nvSpPr>
        <p:spPr bwMode="auto">
          <a:xfrm rot="10800000" flipV="1">
            <a:off x="712694" y="751345"/>
            <a:ext cx="11071412"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LoRa Technology:</a:t>
            </a:r>
            <a:r>
              <a:rPr kumimoji="0" lang="en-US" altLang="en-US" sz="1800" b="0" i="0" u="none" strike="noStrike" cap="none" normalizeH="0" baseline="0" dirty="0">
                <a:ln>
                  <a:noFill/>
                </a:ln>
                <a:solidFill>
                  <a:schemeClr val="tx1"/>
                </a:solidFill>
                <a:effectLst/>
                <a:latin typeface="Arial" panose="020B0604020202020204" pitchFamily="34" charset="0"/>
              </a:rPr>
              <a:t> Based on Chirp Spread Spectrum (CSS), where chirps (symbols) carry data.</a:t>
            </a:r>
          </a:p>
          <a:p>
            <a:pPr marL="0" marR="0" lvl="0" indent="0" algn="just" defTabSz="914400" rtl="0" eaLnBrk="0" fontAlgn="base" latinLnBrk="0"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Spreading Factor (SF):</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Controls chirp rate and data transmission speed.</a:t>
            </a:r>
          </a:p>
          <a:p>
            <a:pPr lvl="1" algn="just"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Lower SF = faster chirps, higher data rate, but reduced range.</a:t>
            </a:r>
          </a:p>
          <a:p>
            <a:pPr lvl="1" algn="just"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Higher SF = slower chirps, lower data rate, but increased range.</a:t>
            </a:r>
          </a:p>
          <a:p>
            <a:pPr lvl="1" algn="just"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Range and Data Rate:</a:t>
            </a:r>
            <a:r>
              <a:rPr kumimoji="0" lang="en-US" altLang="en-US" sz="1800" b="0" i="0" u="none" strike="noStrike" cap="none" normalizeH="0" baseline="0" dirty="0">
                <a:ln>
                  <a:noFill/>
                </a:ln>
                <a:solidFill>
                  <a:schemeClr val="tx1"/>
                </a:solidFill>
                <a:effectLst/>
                <a:latin typeface="Arial" panose="020B0604020202020204" pitchFamily="34" charset="0"/>
              </a:rPr>
              <a:t> Adjusting SF balances range and data rate, impacting transmission distance and processing gain.</a:t>
            </a:r>
          </a:p>
          <a:p>
            <a:pPr marL="0" marR="0" lvl="0" indent="0" algn="just" defTabSz="914400" rtl="0" eaLnBrk="0" fontAlgn="base" latinLnBrk="0"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Congestion Control:</a:t>
            </a:r>
            <a:r>
              <a:rPr kumimoji="0" lang="en-US" altLang="en-US" sz="1800" b="0" i="0" u="none" strike="noStrike" cap="none" normalizeH="0" baseline="0" dirty="0">
                <a:ln>
                  <a:noFill/>
                </a:ln>
                <a:solidFill>
                  <a:schemeClr val="tx1"/>
                </a:solidFill>
                <a:effectLst/>
                <a:latin typeface="Arial" panose="020B0604020202020204" pitchFamily="34" charset="0"/>
              </a:rPr>
              <a:t> Orthogonal SFs prevent interference on the same frequency, allowing multiple transmissions without conflict. </a:t>
            </a:r>
          </a:p>
          <a:p>
            <a:pPr marL="0" marR="0" lvl="0" indent="0" algn="just" defTabSz="914400" rtl="0" eaLnBrk="0" fontAlgn="base" latinLnBrk="0"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Spreading Factor (SF) and Bit Rate:</a:t>
            </a:r>
            <a:r>
              <a:rPr kumimoji="0" lang="en-US" altLang="en-US" sz="1800" b="0" i="0" u="none" strike="noStrike" cap="none" normalizeH="0" baseline="0" dirty="0">
                <a:ln>
                  <a:noFill/>
                </a:ln>
                <a:solidFill>
                  <a:schemeClr val="tx1"/>
                </a:solidFill>
                <a:effectLst/>
                <a:latin typeface="Arial" panose="020B0604020202020204" pitchFamily="34" charset="0"/>
              </a:rPr>
              <a:t> Lower SF provides a higher bit rate at fixed bandwidth and coding rate. Example: SF7 has a higher bit rate than SF12.</a:t>
            </a:r>
          </a:p>
          <a:p>
            <a:pPr marL="0" marR="0" lvl="0" indent="0" algn="just" defTabSz="914400" rtl="0" eaLnBrk="0" fontAlgn="base" latinLnBrk="0" hangingPunct="0">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Bandwidth and Bit Rate:</a:t>
            </a:r>
            <a:r>
              <a:rPr kumimoji="0" lang="en-US" altLang="en-US" sz="1800" b="0" i="0" u="none" strike="noStrike" cap="none" normalizeH="0" baseline="0" dirty="0">
                <a:ln>
                  <a:noFill/>
                </a:ln>
                <a:solidFill>
                  <a:schemeClr val="tx1"/>
                </a:solidFill>
                <a:effectLst/>
                <a:latin typeface="Arial" panose="020B0604020202020204" pitchFamily="34" charset="0"/>
              </a:rPr>
              <a:t> Doubling the bandwidth doubles the bit rate for a fixed SF and coding rate.</a:t>
            </a:r>
          </a:p>
          <a:p>
            <a:pPr marL="0" marR="0" lvl="0" indent="0" algn="just" defTabSz="914400" rtl="0" eaLnBrk="0" fontAlgn="base" latinLnBrk="0" hangingPunct="0">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Example Bit Rates with SF7 and CR = 1:</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125 kHz:</a:t>
            </a:r>
            <a:r>
              <a:rPr kumimoji="0" lang="en-US" altLang="en-US" b="0" i="0" u="none" strike="noStrike" cap="none" normalizeH="0" baseline="0" dirty="0">
                <a:ln>
                  <a:noFill/>
                </a:ln>
                <a:solidFill>
                  <a:schemeClr val="tx1"/>
                </a:solidFill>
                <a:effectLst/>
                <a:latin typeface="Arial" panose="020B0604020202020204" pitchFamily="34" charset="0"/>
              </a:rPr>
              <a:t> 5.5 kbit/s</a:t>
            </a:r>
          </a:p>
          <a:p>
            <a:pPr lvl="1" algn="just"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250 kHz:</a:t>
            </a:r>
            <a:r>
              <a:rPr kumimoji="0" lang="en-US" altLang="en-US" b="0" i="0" u="none" strike="noStrike" cap="none" normalizeH="0" baseline="0" dirty="0">
                <a:ln>
                  <a:noFill/>
                </a:ln>
                <a:solidFill>
                  <a:schemeClr val="tx1"/>
                </a:solidFill>
                <a:effectLst/>
                <a:latin typeface="Arial" panose="020B0604020202020204" pitchFamily="34" charset="0"/>
              </a:rPr>
              <a:t> 10.9 kbit/s</a:t>
            </a:r>
          </a:p>
          <a:p>
            <a:pPr lvl="1" algn="just"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500 kHz:</a:t>
            </a:r>
            <a:r>
              <a:rPr kumimoji="0" lang="en-US" altLang="en-US" b="0" i="0" u="none" strike="noStrike" cap="none" normalizeH="0" baseline="0" dirty="0">
                <a:ln>
                  <a:noFill/>
                </a:ln>
                <a:solidFill>
                  <a:schemeClr val="tx1"/>
                </a:solidFill>
                <a:effectLst/>
                <a:latin typeface="Arial" panose="020B0604020202020204" pitchFamily="34" charset="0"/>
              </a:rPr>
              <a:t> 21.9 kbit/s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313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owth in the Internet of Things Infograph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29" t="8083" r="4835" b="9931"/>
          <a:stretch>
            <a:fillRect/>
          </a:stretch>
        </p:blipFill>
        <p:spPr bwMode="auto">
          <a:xfrm>
            <a:off x="1661160" y="304800"/>
            <a:ext cx="8915400" cy="602850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4" name="Slide Number Placeholder 3"/>
          <p:cNvSpPr>
            <a:spLocks noGrp="1"/>
          </p:cNvSpPr>
          <p:nvPr>
            <p:ph type="sldNum" sz="quarter" idx="12"/>
          </p:nvPr>
        </p:nvSpPr>
        <p:spPr/>
        <p:txBody>
          <a:bodyPr/>
          <a:lstStyle/>
          <a:p>
            <a:fld id="{873F5F97-BAC6-4B68-A64C-E81C15EA068D}" type="slidenum">
              <a:rPr lang="en-IN" smtClean="0"/>
              <a:t>4</a:t>
            </a:fld>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lstStyle/>
          <a:p>
            <a:pPr marL="20320">
              <a:spcBef>
                <a:spcPts val="0"/>
              </a:spcBef>
              <a:defRPr/>
            </a:pPr>
            <a:r>
              <a:rPr spc="-534" dirty="0">
                <a:solidFill>
                  <a:srgbClr val="0F0F0F"/>
                </a:solidFill>
              </a:rPr>
              <a:t>L</a:t>
            </a:r>
            <a:r>
              <a:rPr spc="-279" dirty="0">
                <a:solidFill>
                  <a:srgbClr val="0F0F0F"/>
                </a:solidFill>
              </a:rPr>
              <a:t>o</a:t>
            </a:r>
            <a:r>
              <a:rPr spc="-48" dirty="0">
                <a:solidFill>
                  <a:srgbClr val="0F0F0F"/>
                </a:solidFill>
              </a:rPr>
              <a:t>R</a:t>
            </a:r>
            <a:r>
              <a:rPr spc="-247" dirty="0">
                <a:solidFill>
                  <a:srgbClr val="0F0F0F"/>
                </a:solidFill>
              </a:rPr>
              <a:t>aWAN:</a:t>
            </a:r>
            <a:r>
              <a:rPr spc="223" dirty="0">
                <a:solidFill>
                  <a:srgbClr val="0F0F0F"/>
                </a:solidFill>
              </a:rPr>
              <a:t> </a:t>
            </a:r>
            <a:r>
              <a:rPr spc="-207" dirty="0">
                <a:solidFill>
                  <a:srgbClr val="212121"/>
                </a:solidFill>
              </a:rPr>
              <a:t>Spr</a:t>
            </a:r>
            <a:r>
              <a:rPr spc="-199" dirty="0">
                <a:solidFill>
                  <a:srgbClr val="212121"/>
                </a:solidFill>
              </a:rPr>
              <a:t>e</a:t>
            </a:r>
            <a:r>
              <a:rPr spc="-40" dirty="0">
                <a:solidFill>
                  <a:srgbClr val="212121"/>
                </a:solidFill>
              </a:rPr>
              <a:t>a</a:t>
            </a:r>
            <a:r>
              <a:rPr spc="-263" dirty="0">
                <a:solidFill>
                  <a:srgbClr val="212121"/>
                </a:solidFill>
              </a:rPr>
              <a:t>di</a:t>
            </a:r>
            <a:r>
              <a:rPr spc="-383" dirty="0">
                <a:solidFill>
                  <a:srgbClr val="212121"/>
                </a:solidFill>
              </a:rPr>
              <a:t>n</a:t>
            </a:r>
            <a:r>
              <a:rPr spc="-160" dirty="0">
                <a:solidFill>
                  <a:srgbClr val="212121"/>
                </a:solidFill>
              </a:rPr>
              <a:t>g</a:t>
            </a:r>
            <a:r>
              <a:rPr spc="152" dirty="0">
                <a:solidFill>
                  <a:srgbClr val="212121"/>
                </a:solidFill>
              </a:rPr>
              <a:t> </a:t>
            </a:r>
            <a:r>
              <a:rPr spc="-526" dirty="0">
                <a:solidFill>
                  <a:srgbClr val="0F0F0F"/>
                </a:solidFill>
              </a:rPr>
              <a:t>F</a:t>
            </a:r>
            <a:r>
              <a:rPr spc="-40" dirty="0">
                <a:solidFill>
                  <a:srgbClr val="0F0F0F"/>
                </a:solidFill>
              </a:rPr>
              <a:t>a</a:t>
            </a:r>
            <a:r>
              <a:rPr spc="-247" dirty="0">
                <a:solidFill>
                  <a:srgbClr val="0F0F0F"/>
                </a:solidFill>
              </a:rPr>
              <a:t>ctors</a:t>
            </a:r>
          </a:p>
        </p:txBody>
      </p:sp>
      <p:pic>
        <p:nvPicPr>
          <p:cNvPr id="7" name="Picture 6"/>
          <p:cNvPicPr>
            <a:picLocks noChangeAspect="1"/>
          </p:cNvPicPr>
          <p:nvPr/>
        </p:nvPicPr>
        <p:blipFill>
          <a:blip r:embed="rId3"/>
          <a:stretch>
            <a:fillRect/>
          </a:stretch>
        </p:blipFill>
        <p:spPr>
          <a:xfrm>
            <a:off x="1961884" y="1420667"/>
            <a:ext cx="8698412" cy="4732800"/>
          </a:xfrm>
          <a:prstGeom prst="rect">
            <a:avLst/>
          </a:prstGeom>
        </p:spPr>
      </p:pic>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40</a:t>
            </a:fld>
            <a:endParaRPr lang="en-IN"/>
          </a:p>
        </p:txBody>
      </p:sp>
    </p:spTree>
    <p:extLst>
      <p:ext uri="{BB962C8B-B14F-4D97-AF65-F5344CB8AC3E}">
        <p14:creationId xmlns:p14="http://schemas.microsoft.com/office/powerpoint/2010/main" val="920214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978162" y="600202"/>
            <a:ext cx="9776958" cy="1359346"/>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4425"/>
              </a:lnSpc>
            </a:pPr>
            <a:r>
              <a:rPr lang="en-US" altLang="en-US" sz="4150" b="1" dirty="0" err="1">
                <a:solidFill>
                  <a:srgbClr val="111111"/>
                </a:solidFill>
                <a:latin typeface="Arial" panose="020B0604020202020204" pitchFamily="34" charset="0"/>
                <a:cs typeface="Arial" panose="020B0604020202020204" pitchFamily="34" charset="0"/>
              </a:rPr>
              <a:t>LoRaWAN</a:t>
            </a:r>
            <a:r>
              <a:rPr lang="en-US" altLang="en-US" sz="4150" b="1" dirty="0">
                <a:solidFill>
                  <a:srgbClr val="111111"/>
                </a:solidFill>
                <a:latin typeface="Arial" panose="020B0604020202020204" pitchFamily="34" charset="0"/>
                <a:cs typeface="Arial" panose="020B0604020202020204" pitchFamily="34" charset="0"/>
              </a:rPr>
              <a:t>: Physical Layer Message</a:t>
            </a:r>
            <a:endParaRPr lang="en-US" altLang="en-US" sz="4150" dirty="0">
              <a:latin typeface="Arial" panose="020B0604020202020204" pitchFamily="34" charset="0"/>
              <a:cs typeface="Arial" panose="020B0604020202020204" pitchFamily="34" charset="0"/>
            </a:endParaRPr>
          </a:p>
          <a:p>
            <a:pPr algn="r">
              <a:lnSpc>
                <a:spcPts val="6240"/>
              </a:lnSpc>
            </a:pPr>
            <a:r>
              <a:rPr lang="en-US" altLang="en-US" sz="5585" dirty="0">
                <a:solidFill>
                  <a:srgbClr val="B5B5B5"/>
                </a:solidFill>
                <a:latin typeface="Times New Roman" panose="02020603050405020304" pitchFamily="18" charset="0"/>
                <a:cs typeface="Times New Roman" panose="02020603050405020304" pitchFamily="18" charset="0"/>
              </a:rPr>
              <a:t>..</a:t>
            </a:r>
            <a:endParaRPr lang="en-US" altLang="en-US" sz="5585"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177791" y="1473055"/>
            <a:ext cx="8855969" cy="4931293"/>
          </a:xfrm>
          <a:prstGeom prst="rect">
            <a:avLst/>
          </a:prstGeom>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41</a:t>
            </a:fld>
            <a:endParaRPr lang="en-IN"/>
          </a:p>
        </p:txBody>
      </p:sp>
    </p:spTree>
    <p:extLst>
      <p:ext uri="{BB962C8B-B14F-4D97-AF65-F5344CB8AC3E}">
        <p14:creationId xmlns:p14="http://schemas.microsoft.com/office/powerpoint/2010/main" val="1534643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983723" y="1851660"/>
            <a:ext cx="1343025" cy="3982720"/>
          </a:xfrm>
          <a:custGeom>
            <a:avLst/>
            <a:gdLst/>
            <a:ahLst/>
            <a:cxnLst/>
            <a:rect l="l" t="t" r="r" b="b"/>
            <a:pathLst>
              <a:path w="1343025" h="3982720">
                <a:moveTo>
                  <a:pt x="0" y="3982212"/>
                </a:moveTo>
                <a:lnTo>
                  <a:pt x="1342644" y="3982212"/>
                </a:lnTo>
                <a:lnTo>
                  <a:pt x="1342644" y="0"/>
                </a:lnTo>
                <a:lnTo>
                  <a:pt x="0" y="0"/>
                </a:lnTo>
                <a:lnTo>
                  <a:pt x="0" y="3982212"/>
                </a:lnTo>
                <a:close/>
              </a:path>
            </a:pathLst>
          </a:custGeom>
          <a:solidFill>
            <a:srgbClr val="F1F1F1">
              <a:alpha val="59999"/>
            </a:srgbClr>
          </a:solidFill>
        </p:spPr>
        <p:txBody>
          <a:bodyPr wrap="square" lIns="0" tIns="0" rIns="0" bIns="0" rtlCol="0"/>
          <a:lstStyle/>
          <a:p>
            <a:endParaRPr dirty="0"/>
          </a:p>
        </p:txBody>
      </p:sp>
      <p:sp>
        <p:nvSpPr>
          <p:cNvPr id="4" name="object 4"/>
          <p:cNvSpPr/>
          <p:nvPr/>
        </p:nvSpPr>
        <p:spPr>
          <a:xfrm>
            <a:off x="751331" y="1854707"/>
            <a:ext cx="1343025" cy="3982720"/>
          </a:xfrm>
          <a:custGeom>
            <a:avLst/>
            <a:gdLst/>
            <a:ahLst/>
            <a:cxnLst/>
            <a:rect l="l" t="t" r="r" b="b"/>
            <a:pathLst>
              <a:path w="1343025" h="3982720">
                <a:moveTo>
                  <a:pt x="0" y="3982212"/>
                </a:moveTo>
                <a:lnTo>
                  <a:pt x="1342644" y="3982212"/>
                </a:lnTo>
                <a:lnTo>
                  <a:pt x="1342644" y="0"/>
                </a:lnTo>
                <a:lnTo>
                  <a:pt x="0" y="0"/>
                </a:lnTo>
                <a:lnTo>
                  <a:pt x="0" y="3982212"/>
                </a:lnTo>
                <a:close/>
              </a:path>
            </a:pathLst>
          </a:custGeom>
          <a:solidFill>
            <a:srgbClr val="F1F1F1">
              <a:alpha val="59999"/>
            </a:srgbClr>
          </a:solidFill>
        </p:spPr>
        <p:txBody>
          <a:bodyPr wrap="square" lIns="0" tIns="0" rIns="0" bIns="0" rtlCol="0"/>
          <a:lstStyle/>
          <a:p>
            <a:endParaRPr dirty="0"/>
          </a:p>
        </p:txBody>
      </p:sp>
      <p:sp>
        <p:nvSpPr>
          <p:cNvPr id="5" name="object 5"/>
          <p:cNvSpPr/>
          <p:nvPr/>
        </p:nvSpPr>
        <p:spPr>
          <a:xfrm>
            <a:off x="751331" y="1069257"/>
            <a:ext cx="10562844" cy="1574800"/>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2101595" y="1828800"/>
            <a:ext cx="1036319" cy="3982720"/>
          </a:xfrm>
          <a:custGeom>
            <a:avLst/>
            <a:gdLst/>
            <a:ahLst/>
            <a:cxnLst/>
            <a:rect l="l" t="t" r="r" b="b"/>
            <a:pathLst>
              <a:path w="1036319" h="3982720">
                <a:moveTo>
                  <a:pt x="0" y="3982212"/>
                </a:moveTo>
                <a:lnTo>
                  <a:pt x="1036319" y="3982212"/>
                </a:lnTo>
                <a:lnTo>
                  <a:pt x="1036319" y="0"/>
                </a:lnTo>
                <a:lnTo>
                  <a:pt x="0" y="0"/>
                </a:lnTo>
                <a:lnTo>
                  <a:pt x="0" y="3982212"/>
                </a:lnTo>
                <a:close/>
              </a:path>
            </a:pathLst>
          </a:custGeom>
          <a:solidFill>
            <a:srgbClr val="D9D9D9">
              <a:alpha val="59999"/>
            </a:srgbClr>
          </a:solidFill>
        </p:spPr>
        <p:txBody>
          <a:bodyPr wrap="square" lIns="0" tIns="0" rIns="0" bIns="0" rtlCol="0"/>
          <a:lstStyle/>
          <a:p>
            <a:endParaRPr dirty="0"/>
          </a:p>
        </p:txBody>
      </p:sp>
      <p:sp>
        <p:nvSpPr>
          <p:cNvPr id="7" name="object 7"/>
          <p:cNvSpPr/>
          <p:nvPr/>
        </p:nvSpPr>
        <p:spPr>
          <a:xfrm>
            <a:off x="8907780" y="1845564"/>
            <a:ext cx="1064260" cy="3982720"/>
          </a:xfrm>
          <a:custGeom>
            <a:avLst/>
            <a:gdLst/>
            <a:ahLst/>
            <a:cxnLst/>
            <a:rect l="l" t="t" r="r" b="b"/>
            <a:pathLst>
              <a:path w="1064259" h="3982720">
                <a:moveTo>
                  <a:pt x="0" y="3982212"/>
                </a:moveTo>
                <a:lnTo>
                  <a:pt x="1063752" y="3982212"/>
                </a:lnTo>
                <a:lnTo>
                  <a:pt x="1063752" y="0"/>
                </a:lnTo>
                <a:lnTo>
                  <a:pt x="0" y="0"/>
                </a:lnTo>
                <a:lnTo>
                  <a:pt x="0" y="3982212"/>
                </a:lnTo>
                <a:close/>
              </a:path>
            </a:pathLst>
          </a:custGeom>
          <a:solidFill>
            <a:srgbClr val="D9D9D9">
              <a:alpha val="59999"/>
            </a:srgbClr>
          </a:solidFill>
        </p:spPr>
        <p:txBody>
          <a:bodyPr wrap="square" lIns="0" tIns="0" rIns="0" bIns="0" rtlCol="0"/>
          <a:lstStyle/>
          <a:p>
            <a:endParaRPr dirty="0"/>
          </a:p>
        </p:txBody>
      </p:sp>
      <p:sp>
        <p:nvSpPr>
          <p:cNvPr id="8" name="object 8"/>
          <p:cNvSpPr/>
          <p:nvPr/>
        </p:nvSpPr>
        <p:spPr>
          <a:xfrm>
            <a:off x="3131820" y="1854707"/>
            <a:ext cx="754380" cy="3982720"/>
          </a:xfrm>
          <a:custGeom>
            <a:avLst/>
            <a:gdLst/>
            <a:ahLst/>
            <a:cxnLst/>
            <a:rect l="l" t="t" r="r" b="b"/>
            <a:pathLst>
              <a:path w="754379" h="3982720">
                <a:moveTo>
                  <a:pt x="0" y="3982212"/>
                </a:moveTo>
                <a:lnTo>
                  <a:pt x="754380" y="3982212"/>
                </a:lnTo>
                <a:lnTo>
                  <a:pt x="754380" y="0"/>
                </a:lnTo>
                <a:lnTo>
                  <a:pt x="0" y="0"/>
                </a:lnTo>
                <a:lnTo>
                  <a:pt x="0" y="3982212"/>
                </a:lnTo>
                <a:close/>
              </a:path>
            </a:pathLst>
          </a:custGeom>
          <a:solidFill>
            <a:srgbClr val="BEBEBE">
              <a:alpha val="59999"/>
            </a:srgbClr>
          </a:solidFill>
        </p:spPr>
        <p:txBody>
          <a:bodyPr wrap="square" lIns="0" tIns="0" rIns="0" bIns="0" rtlCol="0"/>
          <a:lstStyle/>
          <a:p>
            <a:endParaRPr dirty="0"/>
          </a:p>
        </p:txBody>
      </p:sp>
      <p:sp>
        <p:nvSpPr>
          <p:cNvPr id="9" name="object 9"/>
          <p:cNvSpPr/>
          <p:nvPr/>
        </p:nvSpPr>
        <p:spPr>
          <a:xfrm>
            <a:off x="8148828" y="1837944"/>
            <a:ext cx="759460" cy="3980815"/>
          </a:xfrm>
          <a:custGeom>
            <a:avLst/>
            <a:gdLst/>
            <a:ahLst/>
            <a:cxnLst/>
            <a:rect l="l" t="t" r="r" b="b"/>
            <a:pathLst>
              <a:path w="759459" h="3980815">
                <a:moveTo>
                  <a:pt x="0" y="3980687"/>
                </a:moveTo>
                <a:lnTo>
                  <a:pt x="758951" y="3980687"/>
                </a:lnTo>
                <a:lnTo>
                  <a:pt x="758951" y="0"/>
                </a:lnTo>
                <a:lnTo>
                  <a:pt x="0" y="0"/>
                </a:lnTo>
                <a:lnTo>
                  <a:pt x="0" y="3980687"/>
                </a:lnTo>
                <a:close/>
              </a:path>
            </a:pathLst>
          </a:custGeom>
          <a:solidFill>
            <a:srgbClr val="BEBEBE">
              <a:alpha val="59999"/>
            </a:srgbClr>
          </a:solidFill>
        </p:spPr>
        <p:txBody>
          <a:bodyPr wrap="square" lIns="0" tIns="0" rIns="0" bIns="0" rtlCol="0"/>
          <a:lstStyle/>
          <a:p>
            <a:endParaRPr dirty="0"/>
          </a:p>
        </p:txBody>
      </p:sp>
      <p:sp>
        <p:nvSpPr>
          <p:cNvPr id="10" name="object 10"/>
          <p:cNvSpPr/>
          <p:nvPr/>
        </p:nvSpPr>
        <p:spPr>
          <a:xfrm>
            <a:off x="3884676" y="1828800"/>
            <a:ext cx="546100" cy="3982720"/>
          </a:xfrm>
          <a:custGeom>
            <a:avLst/>
            <a:gdLst/>
            <a:ahLst/>
            <a:cxnLst/>
            <a:rect l="l" t="t" r="r" b="b"/>
            <a:pathLst>
              <a:path w="546100" h="3982720">
                <a:moveTo>
                  <a:pt x="0" y="3982212"/>
                </a:moveTo>
                <a:lnTo>
                  <a:pt x="545591" y="3982212"/>
                </a:lnTo>
                <a:lnTo>
                  <a:pt x="545591" y="0"/>
                </a:lnTo>
                <a:lnTo>
                  <a:pt x="0" y="0"/>
                </a:lnTo>
                <a:lnTo>
                  <a:pt x="0" y="3982212"/>
                </a:lnTo>
                <a:close/>
              </a:path>
            </a:pathLst>
          </a:custGeom>
          <a:solidFill>
            <a:srgbClr val="A6A6A6">
              <a:alpha val="59999"/>
            </a:srgbClr>
          </a:solidFill>
        </p:spPr>
        <p:txBody>
          <a:bodyPr wrap="square" lIns="0" tIns="0" rIns="0" bIns="0" rtlCol="0"/>
          <a:lstStyle/>
          <a:p>
            <a:endParaRPr dirty="0"/>
          </a:p>
        </p:txBody>
      </p:sp>
      <p:sp>
        <p:nvSpPr>
          <p:cNvPr id="11" name="object 11"/>
          <p:cNvSpPr/>
          <p:nvPr/>
        </p:nvSpPr>
        <p:spPr>
          <a:xfrm>
            <a:off x="7613904" y="1854707"/>
            <a:ext cx="550545" cy="3982720"/>
          </a:xfrm>
          <a:custGeom>
            <a:avLst/>
            <a:gdLst/>
            <a:ahLst/>
            <a:cxnLst/>
            <a:rect l="l" t="t" r="r" b="b"/>
            <a:pathLst>
              <a:path w="550545" h="3982720">
                <a:moveTo>
                  <a:pt x="0" y="3982212"/>
                </a:moveTo>
                <a:lnTo>
                  <a:pt x="550164" y="3982212"/>
                </a:lnTo>
                <a:lnTo>
                  <a:pt x="550164" y="0"/>
                </a:lnTo>
                <a:lnTo>
                  <a:pt x="0" y="0"/>
                </a:lnTo>
                <a:lnTo>
                  <a:pt x="0" y="3982212"/>
                </a:lnTo>
                <a:close/>
              </a:path>
            </a:pathLst>
          </a:custGeom>
          <a:solidFill>
            <a:srgbClr val="A6A6A6">
              <a:alpha val="59999"/>
            </a:srgbClr>
          </a:solidFill>
        </p:spPr>
        <p:txBody>
          <a:bodyPr wrap="square" lIns="0" tIns="0" rIns="0" bIns="0" rtlCol="0"/>
          <a:lstStyle/>
          <a:p>
            <a:endParaRPr dirty="0"/>
          </a:p>
        </p:txBody>
      </p:sp>
      <p:sp>
        <p:nvSpPr>
          <p:cNvPr id="12" name="object 12"/>
          <p:cNvSpPr/>
          <p:nvPr/>
        </p:nvSpPr>
        <p:spPr>
          <a:xfrm>
            <a:off x="4425696" y="1825751"/>
            <a:ext cx="433070" cy="3982720"/>
          </a:xfrm>
          <a:custGeom>
            <a:avLst/>
            <a:gdLst/>
            <a:ahLst/>
            <a:cxnLst/>
            <a:rect l="l" t="t" r="r" b="b"/>
            <a:pathLst>
              <a:path w="433070" h="3982720">
                <a:moveTo>
                  <a:pt x="0" y="3982212"/>
                </a:moveTo>
                <a:lnTo>
                  <a:pt x="432815" y="3982212"/>
                </a:lnTo>
                <a:lnTo>
                  <a:pt x="432815" y="0"/>
                </a:lnTo>
                <a:lnTo>
                  <a:pt x="0" y="0"/>
                </a:lnTo>
                <a:lnTo>
                  <a:pt x="0" y="3982212"/>
                </a:lnTo>
                <a:close/>
              </a:path>
            </a:pathLst>
          </a:custGeom>
          <a:solidFill>
            <a:srgbClr val="7E7E7E">
              <a:alpha val="59999"/>
            </a:srgbClr>
          </a:solidFill>
        </p:spPr>
        <p:txBody>
          <a:bodyPr wrap="square" lIns="0" tIns="0" rIns="0" bIns="0" rtlCol="0"/>
          <a:lstStyle/>
          <a:p>
            <a:endParaRPr dirty="0"/>
          </a:p>
        </p:txBody>
      </p:sp>
      <p:sp>
        <p:nvSpPr>
          <p:cNvPr id="13" name="object 13"/>
          <p:cNvSpPr/>
          <p:nvPr/>
        </p:nvSpPr>
        <p:spPr>
          <a:xfrm>
            <a:off x="7211568" y="1842516"/>
            <a:ext cx="402590" cy="3982720"/>
          </a:xfrm>
          <a:custGeom>
            <a:avLst/>
            <a:gdLst/>
            <a:ahLst/>
            <a:cxnLst/>
            <a:rect l="l" t="t" r="r" b="b"/>
            <a:pathLst>
              <a:path w="402590" h="3982720">
                <a:moveTo>
                  <a:pt x="0" y="3982212"/>
                </a:moveTo>
                <a:lnTo>
                  <a:pt x="402335" y="3982212"/>
                </a:lnTo>
                <a:lnTo>
                  <a:pt x="402335" y="0"/>
                </a:lnTo>
                <a:lnTo>
                  <a:pt x="0" y="0"/>
                </a:lnTo>
                <a:lnTo>
                  <a:pt x="0" y="3982212"/>
                </a:lnTo>
                <a:close/>
              </a:path>
            </a:pathLst>
          </a:custGeom>
          <a:solidFill>
            <a:srgbClr val="7E7E7E">
              <a:alpha val="59999"/>
            </a:srgbClr>
          </a:solidFill>
        </p:spPr>
        <p:txBody>
          <a:bodyPr wrap="square" lIns="0" tIns="0" rIns="0" bIns="0" rtlCol="0"/>
          <a:lstStyle/>
          <a:p>
            <a:endParaRPr dirty="0"/>
          </a:p>
        </p:txBody>
      </p:sp>
      <p:sp>
        <p:nvSpPr>
          <p:cNvPr id="14" name="object 14"/>
          <p:cNvSpPr/>
          <p:nvPr/>
        </p:nvSpPr>
        <p:spPr>
          <a:xfrm>
            <a:off x="4858511" y="1831848"/>
            <a:ext cx="349250" cy="3982720"/>
          </a:xfrm>
          <a:custGeom>
            <a:avLst/>
            <a:gdLst/>
            <a:ahLst/>
            <a:cxnLst/>
            <a:rect l="l" t="t" r="r" b="b"/>
            <a:pathLst>
              <a:path w="349250" h="3982720">
                <a:moveTo>
                  <a:pt x="0" y="3982212"/>
                </a:moveTo>
                <a:lnTo>
                  <a:pt x="348996" y="3982212"/>
                </a:lnTo>
                <a:lnTo>
                  <a:pt x="348996" y="0"/>
                </a:lnTo>
                <a:lnTo>
                  <a:pt x="0" y="0"/>
                </a:lnTo>
                <a:lnTo>
                  <a:pt x="0" y="3982212"/>
                </a:lnTo>
                <a:close/>
              </a:path>
            </a:pathLst>
          </a:custGeom>
          <a:solidFill>
            <a:srgbClr val="585858">
              <a:alpha val="59999"/>
            </a:srgbClr>
          </a:solidFill>
        </p:spPr>
        <p:txBody>
          <a:bodyPr wrap="square" lIns="0" tIns="0" rIns="0" bIns="0" rtlCol="0"/>
          <a:lstStyle/>
          <a:p>
            <a:endParaRPr dirty="0"/>
          </a:p>
        </p:txBody>
      </p:sp>
      <p:sp>
        <p:nvSpPr>
          <p:cNvPr id="15" name="object 15"/>
          <p:cNvSpPr/>
          <p:nvPr/>
        </p:nvSpPr>
        <p:spPr>
          <a:xfrm>
            <a:off x="6844283" y="1845564"/>
            <a:ext cx="367665" cy="3982720"/>
          </a:xfrm>
          <a:custGeom>
            <a:avLst/>
            <a:gdLst/>
            <a:ahLst/>
            <a:cxnLst/>
            <a:rect l="l" t="t" r="r" b="b"/>
            <a:pathLst>
              <a:path w="367665" h="3982720">
                <a:moveTo>
                  <a:pt x="0" y="3982212"/>
                </a:moveTo>
                <a:lnTo>
                  <a:pt x="367283" y="3982212"/>
                </a:lnTo>
                <a:lnTo>
                  <a:pt x="367283" y="0"/>
                </a:lnTo>
                <a:lnTo>
                  <a:pt x="0" y="0"/>
                </a:lnTo>
                <a:lnTo>
                  <a:pt x="0" y="3982212"/>
                </a:lnTo>
                <a:close/>
              </a:path>
            </a:pathLst>
          </a:custGeom>
          <a:solidFill>
            <a:srgbClr val="585858">
              <a:alpha val="59999"/>
            </a:srgbClr>
          </a:solidFill>
        </p:spPr>
        <p:txBody>
          <a:bodyPr wrap="square" lIns="0" tIns="0" rIns="0" bIns="0" rtlCol="0"/>
          <a:lstStyle/>
          <a:p>
            <a:endParaRPr dirty="0"/>
          </a:p>
        </p:txBody>
      </p:sp>
      <p:sp>
        <p:nvSpPr>
          <p:cNvPr id="16" name="object 16"/>
          <p:cNvSpPr/>
          <p:nvPr/>
        </p:nvSpPr>
        <p:spPr>
          <a:xfrm>
            <a:off x="5205984" y="1825751"/>
            <a:ext cx="466725" cy="3982720"/>
          </a:xfrm>
          <a:custGeom>
            <a:avLst/>
            <a:gdLst/>
            <a:ahLst/>
            <a:cxnLst/>
            <a:rect l="l" t="t" r="r" b="b"/>
            <a:pathLst>
              <a:path w="466725" h="3982720">
                <a:moveTo>
                  <a:pt x="0" y="3982212"/>
                </a:moveTo>
                <a:lnTo>
                  <a:pt x="466343" y="3982212"/>
                </a:lnTo>
                <a:lnTo>
                  <a:pt x="466343" y="0"/>
                </a:lnTo>
                <a:lnTo>
                  <a:pt x="0" y="0"/>
                </a:lnTo>
                <a:lnTo>
                  <a:pt x="0" y="3982212"/>
                </a:lnTo>
                <a:close/>
              </a:path>
            </a:pathLst>
          </a:custGeom>
          <a:solidFill>
            <a:srgbClr val="404040">
              <a:alpha val="59999"/>
            </a:srgbClr>
          </a:solidFill>
        </p:spPr>
        <p:txBody>
          <a:bodyPr wrap="square" lIns="0" tIns="0" rIns="0" bIns="0" rtlCol="0"/>
          <a:lstStyle/>
          <a:p>
            <a:endParaRPr dirty="0"/>
          </a:p>
        </p:txBody>
      </p:sp>
      <p:sp>
        <p:nvSpPr>
          <p:cNvPr id="17" name="object 17"/>
          <p:cNvSpPr/>
          <p:nvPr/>
        </p:nvSpPr>
        <p:spPr>
          <a:xfrm>
            <a:off x="6388608" y="1840992"/>
            <a:ext cx="455930" cy="3982720"/>
          </a:xfrm>
          <a:custGeom>
            <a:avLst/>
            <a:gdLst/>
            <a:ahLst/>
            <a:cxnLst/>
            <a:rect l="l" t="t" r="r" b="b"/>
            <a:pathLst>
              <a:path w="455929" h="3982720">
                <a:moveTo>
                  <a:pt x="0" y="3982212"/>
                </a:moveTo>
                <a:lnTo>
                  <a:pt x="455676" y="3982212"/>
                </a:lnTo>
                <a:lnTo>
                  <a:pt x="455676" y="0"/>
                </a:lnTo>
                <a:lnTo>
                  <a:pt x="0" y="0"/>
                </a:lnTo>
                <a:lnTo>
                  <a:pt x="0" y="3982212"/>
                </a:lnTo>
                <a:close/>
              </a:path>
            </a:pathLst>
          </a:custGeom>
          <a:solidFill>
            <a:srgbClr val="404040">
              <a:alpha val="59999"/>
            </a:srgbClr>
          </a:solidFill>
        </p:spPr>
        <p:txBody>
          <a:bodyPr wrap="square" lIns="0" tIns="0" rIns="0" bIns="0" rtlCol="0"/>
          <a:lstStyle/>
          <a:p>
            <a:endParaRPr dirty="0"/>
          </a:p>
        </p:txBody>
      </p:sp>
      <p:sp>
        <p:nvSpPr>
          <p:cNvPr id="18" name="object 18"/>
          <p:cNvSpPr/>
          <p:nvPr/>
        </p:nvSpPr>
        <p:spPr>
          <a:xfrm>
            <a:off x="5669279" y="1837944"/>
            <a:ext cx="722630" cy="3965575"/>
          </a:xfrm>
          <a:custGeom>
            <a:avLst/>
            <a:gdLst/>
            <a:ahLst/>
            <a:cxnLst/>
            <a:rect l="l" t="t" r="r" b="b"/>
            <a:pathLst>
              <a:path w="722629" h="3965575">
                <a:moveTo>
                  <a:pt x="0" y="3965448"/>
                </a:moveTo>
                <a:lnTo>
                  <a:pt x="722376" y="3965448"/>
                </a:lnTo>
                <a:lnTo>
                  <a:pt x="722376" y="0"/>
                </a:lnTo>
                <a:lnTo>
                  <a:pt x="0" y="0"/>
                </a:lnTo>
                <a:lnTo>
                  <a:pt x="0" y="3965448"/>
                </a:lnTo>
                <a:close/>
              </a:path>
            </a:pathLst>
          </a:custGeom>
          <a:solidFill>
            <a:srgbClr val="252525">
              <a:alpha val="59999"/>
            </a:srgbClr>
          </a:solidFill>
        </p:spPr>
        <p:txBody>
          <a:bodyPr wrap="square" lIns="0" tIns="0" rIns="0" bIns="0" rtlCol="0"/>
          <a:lstStyle/>
          <a:p>
            <a:endParaRPr dirty="0"/>
          </a:p>
        </p:txBody>
      </p:sp>
      <p:sp>
        <p:nvSpPr>
          <p:cNvPr id="19" name="object 20"/>
          <p:cNvSpPr/>
          <p:nvPr/>
        </p:nvSpPr>
        <p:spPr>
          <a:xfrm>
            <a:off x="6027420" y="3488435"/>
            <a:ext cx="5287010" cy="2291080"/>
          </a:xfrm>
          <a:custGeom>
            <a:avLst/>
            <a:gdLst/>
            <a:ahLst/>
            <a:cxnLst/>
            <a:rect l="l" t="t" r="r" b="b"/>
            <a:pathLst>
              <a:path w="5287009" h="2291079">
                <a:moveTo>
                  <a:pt x="5286756" y="0"/>
                </a:moveTo>
                <a:lnTo>
                  <a:pt x="3925824" y="5968"/>
                </a:lnTo>
                <a:lnTo>
                  <a:pt x="3925824" y="1024001"/>
                </a:lnTo>
                <a:lnTo>
                  <a:pt x="2891154" y="1035812"/>
                </a:lnTo>
                <a:lnTo>
                  <a:pt x="2891154" y="1598040"/>
                </a:lnTo>
                <a:lnTo>
                  <a:pt x="2125979" y="1598040"/>
                </a:lnTo>
                <a:lnTo>
                  <a:pt x="2125979" y="1905889"/>
                </a:lnTo>
                <a:lnTo>
                  <a:pt x="1605406" y="1905889"/>
                </a:lnTo>
                <a:lnTo>
                  <a:pt x="1599183" y="2065654"/>
                </a:lnTo>
                <a:lnTo>
                  <a:pt x="1210309" y="2065654"/>
                </a:lnTo>
                <a:lnTo>
                  <a:pt x="1210309" y="2160358"/>
                </a:lnTo>
                <a:lnTo>
                  <a:pt x="896747" y="2166277"/>
                </a:lnTo>
                <a:lnTo>
                  <a:pt x="903097" y="2219540"/>
                </a:lnTo>
                <a:lnTo>
                  <a:pt x="401319" y="2231390"/>
                </a:lnTo>
                <a:lnTo>
                  <a:pt x="401319" y="2290572"/>
                </a:lnTo>
                <a:lnTo>
                  <a:pt x="0" y="2290572"/>
                </a:lnTo>
              </a:path>
            </a:pathLst>
          </a:custGeom>
          <a:ln w="57912">
            <a:solidFill>
              <a:srgbClr val="2C6495"/>
            </a:solidFill>
          </a:ln>
        </p:spPr>
        <p:txBody>
          <a:bodyPr wrap="square" lIns="0" tIns="0" rIns="0" bIns="0" rtlCol="0"/>
          <a:lstStyle/>
          <a:p>
            <a:endParaRPr dirty="0"/>
          </a:p>
        </p:txBody>
      </p:sp>
      <p:sp>
        <p:nvSpPr>
          <p:cNvPr id="20" name="object 21"/>
          <p:cNvSpPr/>
          <p:nvPr/>
        </p:nvSpPr>
        <p:spPr>
          <a:xfrm>
            <a:off x="751331" y="3488435"/>
            <a:ext cx="5288280" cy="2291080"/>
          </a:xfrm>
          <a:custGeom>
            <a:avLst/>
            <a:gdLst/>
            <a:ahLst/>
            <a:cxnLst/>
            <a:rect l="l" t="t" r="r" b="b"/>
            <a:pathLst>
              <a:path w="5288280" h="2291079">
                <a:moveTo>
                  <a:pt x="0" y="0"/>
                </a:moveTo>
                <a:lnTo>
                  <a:pt x="1361313" y="5968"/>
                </a:lnTo>
                <a:lnTo>
                  <a:pt x="1361313" y="1024001"/>
                </a:lnTo>
                <a:lnTo>
                  <a:pt x="2396363" y="1035812"/>
                </a:lnTo>
                <a:lnTo>
                  <a:pt x="2396363" y="1598040"/>
                </a:lnTo>
                <a:lnTo>
                  <a:pt x="3161665" y="1598040"/>
                </a:lnTo>
                <a:lnTo>
                  <a:pt x="3161665" y="1905889"/>
                </a:lnTo>
                <a:lnTo>
                  <a:pt x="3682365" y="1905889"/>
                </a:lnTo>
                <a:lnTo>
                  <a:pt x="3688588" y="2065654"/>
                </a:lnTo>
                <a:lnTo>
                  <a:pt x="4077589" y="2065654"/>
                </a:lnTo>
                <a:lnTo>
                  <a:pt x="4077589" y="2160358"/>
                </a:lnTo>
                <a:lnTo>
                  <a:pt x="4391279" y="2166277"/>
                </a:lnTo>
                <a:lnTo>
                  <a:pt x="4384929" y="2219540"/>
                </a:lnTo>
                <a:lnTo>
                  <a:pt x="4886833" y="2231390"/>
                </a:lnTo>
                <a:lnTo>
                  <a:pt x="4886833" y="2290572"/>
                </a:lnTo>
                <a:lnTo>
                  <a:pt x="5288280" y="2290572"/>
                </a:lnTo>
              </a:path>
            </a:pathLst>
          </a:custGeom>
          <a:ln w="57912">
            <a:solidFill>
              <a:srgbClr val="2C6495"/>
            </a:solidFill>
          </a:ln>
        </p:spPr>
        <p:txBody>
          <a:bodyPr wrap="square" lIns="0" tIns="0" rIns="0" bIns="0" rtlCol="0"/>
          <a:lstStyle/>
          <a:p>
            <a:endParaRPr dirty="0"/>
          </a:p>
        </p:txBody>
      </p:sp>
      <p:sp>
        <p:nvSpPr>
          <p:cNvPr id="21" name="object 22"/>
          <p:cNvSpPr/>
          <p:nvPr/>
        </p:nvSpPr>
        <p:spPr>
          <a:xfrm>
            <a:off x="6345935" y="3092195"/>
            <a:ext cx="5104130" cy="2668905"/>
          </a:xfrm>
          <a:custGeom>
            <a:avLst/>
            <a:gdLst/>
            <a:ahLst/>
            <a:cxnLst/>
            <a:rect l="l" t="t" r="r" b="b"/>
            <a:pathLst>
              <a:path w="5104130" h="2668904">
                <a:moveTo>
                  <a:pt x="5103875" y="2668523"/>
                </a:moveTo>
                <a:lnTo>
                  <a:pt x="3655441" y="2668523"/>
                </a:lnTo>
                <a:lnTo>
                  <a:pt x="3655441" y="2618562"/>
                </a:lnTo>
                <a:lnTo>
                  <a:pt x="2608325" y="2610243"/>
                </a:lnTo>
                <a:lnTo>
                  <a:pt x="2608325" y="2535301"/>
                </a:lnTo>
                <a:lnTo>
                  <a:pt x="1787016" y="2531148"/>
                </a:lnTo>
                <a:lnTo>
                  <a:pt x="1787016" y="2385441"/>
                </a:lnTo>
                <a:lnTo>
                  <a:pt x="1253997" y="2385441"/>
                </a:lnTo>
                <a:lnTo>
                  <a:pt x="1252765" y="2331325"/>
                </a:lnTo>
                <a:lnTo>
                  <a:pt x="1251514" y="2277192"/>
                </a:lnTo>
                <a:lnTo>
                  <a:pt x="1250258" y="2223052"/>
                </a:lnTo>
                <a:lnTo>
                  <a:pt x="1249007" y="2168919"/>
                </a:lnTo>
                <a:lnTo>
                  <a:pt x="1247774" y="2114804"/>
                </a:lnTo>
                <a:lnTo>
                  <a:pt x="846455" y="2110612"/>
                </a:lnTo>
                <a:lnTo>
                  <a:pt x="833882" y="1665223"/>
                </a:lnTo>
                <a:lnTo>
                  <a:pt x="507872" y="1665223"/>
                </a:lnTo>
                <a:lnTo>
                  <a:pt x="489077" y="795146"/>
                </a:lnTo>
                <a:lnTo>
                  <a:pt x="6223" y="795146"/>
                </a:lnTo>
                <a:lnTo>
                  <a:pt x="5840" y="745450"/>
                </a:lnTo>
                <a:lnTo>
                  <a:pt x="5455" y="695753"/>
                </a:lnTo>
                <a:lnTo>
                  <a:pt x="5068" y="646056"/>
                </a:lnTo>
                <a:lnTo>
                  <a:pt x="4679" y="596360"/>
                </a:lnTo>
                <a:lnTo>
                  <a:pt x="4288" y="546663"/>
                </a:lnTo>
                <a:lnTo>
                  <a:pt x="3896" y="496966"/>
                </a:lnTo>
                <a:lnTo>
                  <a:pt x="3504" y="447270"/>
                </a:lnTo>
                <a:lnTo>
                  <a:pt x="3111" y="397573"/>
                </a:lnTo>
                <a:lnTo>
                  <a:pt x="2718" y="347876"/>
                </a:lnTo>
                <a:lnTo>
                  <a:pt x="2326" y="298180"/>
                </a:lnTo>
                <a:lnTo>
                  <a:pt x="1934" y="248483"/>
                </a:lnTo>
                <a:lnTo>
                  <a:pt x="1543" y="198786"/>
                </a:lnTo>
                <a:lnTo>
                  <a:pt x="1154" y="149090"/>
                </a:lnTo>
                <a:lnTo>
                  <a:pt x="767" y="99393"/>
                </a:lnTo>
                <a:lnTo>
                  <a:pt x="382" y="49696"/>
                </a:lnTo>
                <a:lnTo>
                  <a:pt x="0" y="0"/>
                </a:lnTo>
              </a:path>
            </a:pathLst>
          </a:custGeom>
          <a:ln w="57912">
            <a:solidFill>
              <a:srgbClr val="8AB6DD"/>
            </a:solidFill>
          </a:ln>
        </p:spPr>
        <p:txBody>
          <a:bodyPr wrap="square" lIns="0" tIns="0" rIns="0" bIns="0" rtlCol="0"/>
          <a:lstStyle/>
          <a:p>
            <a:endParaRPr dirty="0"/>
          </a:p>
        </p:txBody>
      </p:sp>
      <p:sp>
        <p:nvSpPr>
          <p:cNvPr id="22" name="object 23"/>
          <p:cNvSpPr/>
          <p:nvPr/>
        </p:nvSpPr>
        <p:spPr>
          <a:xfrm>
            <a:off x="588263" y="3095244"/>
            <a:ext cx="5105400" cy="2668905"/>
          </a:xfrm>
          <a:custGeom>
            <a:avLst/>
            <a:gdLst/>
            <a:ahLst/>
            <a:cxnLst/>
            <a:rect l="l" t="t" r="r" b="b"/>
            <a:pathLst>
              <a:path w="5105400" h="2668904">
                <a:moveTo>
                  <a:pt x="0" y="2668523"/>
                </a:moveTo>
                <a:lnTo>
                  <a:pt x="1448816" y="2668523"/>
                </a:lnTo>
                <a:lnTo>
                  <a:pt x="1448816" y="2618562"/>
                </a:lnTo>
                <a:lnTo>
                  <a:pt x="2496312" y="2610243"/>
                </a:lnTo>
                <a:lnTo>
                  <a:pt x="2496312" y="2535300"/>
                </a:lnTo>
                <a:lnTo>
                  <a:pt x="3317875" y="2531148"/>
                </a:lnTo>
                <a:lnTo>
                  <a:pt x="3317875" y="2385441"/>
                </a:lnTo>
                <a:lnTo>
                  <a:pt x="3851021" y="2385441"/>
                </a:lnTo>
                <a:lnTo>
                  <a:pt x="3852253" y="2331325"/>
                </a:lnTo>
                <a:lnTo>
                  <a:pt x="3853504" y="2277192"/>
                </a:lnTo>
                <a:lnTo>
                  <a:pt x="3854760" y="2223052"/>
                </a:lnTo>
                <a:lnTo>
                  <a:pt x="3856011" y="2168919"/>
                </a:lnTo>
                <a:lnTo>
                  <a:pt x="3857244" y="2114804"/>
                </a:lnTo>
                <a:lnTo>
                  <a:pt x="4258691" y="2110612"/>
                </a:lnTo>
                <a:lnTo>
                  <a:pt x="4271264" y="1665223"/>
                </a:lnTo>
                <a:lnTo>
                  <a:pt x="4597400" y="1665223"/>
                </a:lnTo>
                <a:lnTo>
                  <a:pt x="4616196" y="795146"/>
                </a:lnTo>
                <a:lnTo>
                  <a:pt x="5099177" y="795146"/>
                </a:lnTo>
                <a:lnTo>
                  <a:pt x="5099559" y="745450"/>
                </a:lnTo>
                <a:lnTo>
                  <a:pt x="5099944" y="695753"/>
                </a:lnTo>
                <a:lnTo>
                  <a:pt x="5100331" y="646056"/>
                </a:lnTo>
                <a:lnTo>
                  <a:pt x="5100720" y="596360"/>
                </a:lnTo>
                <a:lnTo>
                  <a:pt x="5101111" y="546663"/>
                </a:lnTo>
                <a:lnTo>
                  <a:pt x="5101503" y="496966"/>
                </a:lnTo>
                <a:lnTo>
                  <a:pt x="5101895" y="447270"/>
                </a:lnTo>
                <a:lnTo>
                  <a:pt x="5102288" y="397573"/>
                </a:lnTo>
                <a:lnTo>
                  <a:pt x="5102681" y="347876"/>
                </a:lnTo>
                <a:lnTo>
                  <a:pt x="5103073" y="298180"/>
                </a:lnTo>
                <a:lnTo>
                  <a:pt x="5103465" y="248483"/>
                </a:lnTo>
                <a:lnTo>
                  <a:pt x="5103856" y="198786"/>
                </a:lnTo>
                <a:lnTo>
                  <a:pt x="5104245" y="149090"/>
                </a:lnTo>
                <a:lnTo>
                  <a:pt x="5104632" y="99393"/>
                </a:lnTo>
                <a:lnTo>
                  <a:pt x="5105017" y="49696"/>
                </a:lnTo>
                <a:lnTo>
                  <a:pt x="5105400" y="0"/>
                </a:lnTo>
              </a:path>
            </a:pathLst>
          </a:custGeom>
          <a:ln w="57912">
            <a:solidFill>
              <a:srgbClr val="8AB6DD"/>
            </a:solidFill>
          </a:ln>
        </p:spPr>
        <p:txBody>
          <a:bodyPr wrap="square" lIns="0" tIns="0" rIns="0" bIns="0" rtlCol="0"/>
          <a:lstStyle/>
          <a:p>
            <a:endParaRPr dirty="0"/>
          </a:p>
        </p:txBody>
      </p:sp>
      <p:sp>
        <p:nvSpPr>
          <p:cNvPr id="23" name="object 24"/>
          <p:cNvSpPr/>
          <p:nvPr/>
        </p:nvSpPr>
        <p:spPr>
          <a:xfrm>
            <a:off x="6007608" y="5739384"/>
            <a:ext cx="5734050" cy="173990"/>
          </a:xfrm>
          <a:custGeom>
            <a:avLst/>
            <a:gdLst/>
            <a:ahLst/>
            <a:cxnLst/>
            <a:rect l="l" t="t" r="r" b="b"/>
            <a:pathLst>
              <a:path w="5734050" h="173989">
                <a:moveTo>
                  <a:pt x="5560060" y="0"/>
                </a:moveTo>
                <a:lnTo>
                  <a:pt x="5560060" y="173735"/>
                </a:lnTo>
                <a:lnTo>
                  <a:pt x="5675884" y="115823"/>
                </a:lnTo>
                <a:lnTo>
                  <a:pt x="5589016" y="115823"/>
                </a:lnTo>
                <a:lnTo>
                  <a:pt x="5589016" y="57911"/>
                </a:lnTo>
                <a:lnTo>
                  <a:pt x="5675884" y="57911"/>
                </a:lnTo>
                <a:lnTo>
                  <a:pt x="5560060" y="0"/>
                </a:lnTo>
                <a:close/>
              </a:path>
              <a:path w="5734050" h="173989">
                <a:moveTo>
                  <a:pt x="5560060" y="57911"/>
                </a:moveTo>
                <a:lnTo>
                  <a:pt x="0" y="57911"/>
                </a:lnTo>
                <a:lnTo>
                  <a:pt x="0" y="115823"/>
                </a:lnTo>
                <a:lnTo>
                  <a:pt x="5560060" y="115823"/>
                </a:lnTo>
                <a:lnTo>
                  <a:pt x="5560060" y="57911"/>
                </a:lnTo>
                <a:close/>
              </a:path>
              <a:path w="5734050" h="173989">
                <a:moveTo>
                  <a:pt x="5675884" y="57911"/>
                </a:moveTo>
                <a:lnTo>
                  <a:pt x="5589016" y="57911"/>
                </a:lnTo>
                <a:lnTo>
                  <a:pt x="5589016" y="115823"/>
                </a:lnTo>
                <a:lnTo>
                  <a:pt x="5675884" y="115823"/>
                </a:lnTo>
                <a:lnTo>
                  <a:pt x="5733795" y="86867"/>
                </a:lnTo>
                <a:lnTo>
                  <a:pt x="5675884" y="57911"/>
                </a:lnTo>
                <a:close/>
              </a:path>
            </a:pathLst>
          </a:custGeom>
          <a:solidFill>
            <a:srgbClr val="000000"/>
          </a:solidFill>
        </p:spPr>
        <p:txBody>
          <a:bodyPr wrap="square" lIns="0" tIns="0" rIns="0" bIns="0" rtlCol="0"/>
          <a:lstStyle/>
          <a:p>
            <a:endParaRPr dirty="0"/>
          </a:p>
        </p:txBody>
      </p:sp>
      <p:sp>
        <p:nvSpPr>
          <p:cNvPr id="24" name="object 25"/>
          <p:cNvSpPr txBox="1"/>
          <p:nvPr/>
        </p:nvSpPr>
        <p:spPr>
          <a:xfrm>
            <a:off x="10132821" y="5315203"/>
            <a:ext cx="655955" cy="261620"/>
          </a:xfrm>
          <a:prstGeom prst="rect">
            <a:avLst/>
          </a:prstGeom>
        </p:spPr>
        <p:txBody>
          <a:bodyPr vert="horz" wrap="square" lIns="0" tIns="0" rIns="0" bIns="0" rtlCol="0">
            <a:spAutoFit/>
          </a:bodyPr>
          <a:lstStyle/>
          <a:p>
            <a:pPr marL="12700">
              <a:lnSpc>
                <a:spcPct val="100000"/>
              </a:lnSpc>
            </a:pPr>
            <a:r>
              <a:rPr sz="1600" spc="-5" dirty="0">
                <a:latin typeface="Trebuchet MS" panose="020B0603020202020204"/>
                <a:cs typeface="Trebuchet MS" panose="020B0603020202020204"/>
              </a:rPr>
              <a:t>Bitrate</a:t>
            </a:r>
            <a:endParaRPr sz="1600" dirty="0">
              <a:latin typeface="Trebuchet MS" panose="020B0603020202020204"/>
              <a:cs typeface="Trebuchet MS" panose="020B0603020202020204"/>
            </a:endParaRPr>
          </a:p>
        </p:txBody>
      </p:sp>
      <p:sp>
        <p:nvSpPr>
          <p:cNvPr id="25" name="object 26"/>
          <p:cNvSpPr txBox="1"/>
          <p:nvPr/>
        </p:nvSpPr>
        <p:spPr>
          <a:xfrm>
            <a:off x="941324" y="5904788"/>
            <a:ext cx="223520" cy="228600"/>
          </a:xfrm>
          <a:prstGeom prst="rect">
            <a:avLst/>
          </a:prstGeom>
        </p:spPr>
        <p:txBody>
          <a:bodyPr vert="horz" wrap="square" lIns="0" tIns="0" rIns="0" bIns="0" rtlCol="0">
            <a:spAutoFit/>
          </a:bodyPr>
          <a:lstStyle/>
          <a:p>
            <a:pPr marL="12700">
              <a:lnSpc>
                <a:spcPct val="100000"/>
              </a:lnSpc>
            </a:pPr>
            <a:r>
              <a:rPr sz="1400" b="1" spc="-5" dirty="0">
                <a:latin typeface="Arial" panose="020B0604020202020204"/>
                <a:cs typeface="Arial" panose="020B0604020202020204"/>
              </a:rPr>
              <a:t>12</a:t>
            </a:r>
            <a:endParaRPr sz="1400" dirty="0">
              <a:latin typeface="Arial" panose="020B0604020202020204"/>
              <a:cs typeface="Arial" panose="020B0604020202020204"/>
            </a:endParaRPr>
          </a:p>
        </p:txBody>
      </p:sp>
      <p:sp>
        <p:nvSpPr>
          <p:cNvPr id="26" name="object 27"/>
          <p:cNvSpPr txBox="1"/>
          <p:nvPr/>
        </p:nvSpPr>
        <p:spPr>
          <a:xfrm>
            <a:off x="2344927" y="5904788"/>
            <a:ext cx="223520" cy="228600"/>
          </a:xfrm>
          <a:prstGeom prst="rect">
            <a:avLst/>
          </a:prstGeom>
        </p:spPr>
        <p:txBody>
          <a:bodyPr vert="horz" wrap="square" lIns="0" tIns="0" rIns="0" bIns="0" rtlCol="0">
            <a:spAutoFit/>
          </a:bodyPr>
          <a:lstStyle/>
          <a:p>
            <a:pPr marL="12700">
              <a:lnSpc>
                <a:spcPct val="100000"/>
              </a:lnSpc>
            </a:pPr>
            <a:r>
              <a:rPr sz="1400" b="1" spc="-5" dirty="0">
                <a:latin typeface="Arial" panose="020B0604020202020204"/>
                <a:cs typeface="Arial" panose="020B0604020202020204"/>
              </a:rPr>
              <a:t>11</a:t>
            </a:r>
            <a:endParaRPr sz="1400" dirty="0">
              <a:latin typeface="Arial" panose="020B0604020202020204"/>
              <a:cs typeface="Arial" panose="020B0604020202020204"/>
            </a:endParaRPr>
          </a:p>
        </p:txBody>
      </p:sp>
      <p:sp>
        <p:nvSpPr>
          <p:cNvPr id="27" name="object 28"/>
          <p:cNvSpPr txBox="1"/>
          <p:nvPr/>
        </p:nvSpPr>
        <p:spPr>
          <a:xfrm>
            <a:off x="3268217" y="5904788"/>
            <a:ext cx="223520" cy="228600"/>
          </a:xfrm>
          <a:prstGeom prst="rect">
            <a:avLst/>
          </a:prstGeom>
        </p:spPr>
        <p:txBody>
          <a:bodyPr vert="horz" wrap="square" lIns="0" tIns="0" rIns="0" bIns="0" rtlCol="0">
            <a:spAutoFit/>
          </a:bodyPr>
          <a:lstStyle/>
          <a:p>
            <a:pPr marL="12700">
              <a:lnSpc>
                <a:spcPct val="100000"/>
              </a:lnSpc>
            </a:pPr>
            <a:r>
              <a:rPr sz="1400" b="1" spc="-5" dirty="0">
                <a:latin typeface="Arial" panose="020B0604020202020204"/>
                <a:cs typeface="Arial" panose="020B0604020202020204"/>
              </a:rPr>
              <a:t>10</a:t>
            </a:r>
            <a:endParaRPr sz="1400" dirty="0">
              <a:latin typeface="Arial" panose="020B0604020202020204"/>
              <a:cs typeface="Arial" panose="020B0604020202020204"/>
            </a:endParaRPr>
          </a:p>
        </p:txBody>
      </p:sp>
      <p:sp>
        <p:nvSpPr>
          <p:cNvPr id="28" name="object 29"/>
          <p:cNvSpPr txBox="1"/>
          <p:nvPr/>
        </p:nvSpPr>
        <p:spPr>
          <a:xfrm>
            <a:off x="4021073" y="5904788"/>
            <a:ext cx="125095" cy="228600"/>
          </a:xfrm>
          <a:prstGeom prst="rect">
            <a:avLst/>
          </a:prstGeom>
        </p:spPr>
        <p:txBody>
          <a:bodyPr vert="horz" wrap="square" lIns="0" tIns="0" rIns="0" bIns="0" rtlCol="0">
            <a:spAutoFit/>
          </a:bodyPr>
          <a:lstStyle/>
          <a:p>
            <a:pPr marL="12700">
              <a:lnSpc>
                <a:spcPct val="100000"/>
              </a:lnSpc>
            </a:pPr>
            <a:r>
              <a:rPr sz="1400" b="1" dirty="0">
                <a:latin typeface="Arial" panose="020B0604020202020204"/>
                <a:cs typeface="Arial" panose="020B0604020202020204"/>
              </a:rPr>
              <a:t>9</a:t>
            </a:r>
            <a:endParaRPr sz="1400" dirty="0">
              <a:latin typeface="Arial" panose="020B0604020202020204"/>
              <a:cs typeface="Arial" panose="020B0604020202020204"/>
            </a:endParaRPr>
          </a:p>
        </p:txBody>
      </p:sp>
      <p:sp>
        <p:nvSpPr>
          <p:cNvPr id="29" name="object 30"/>
          <p:cNvSpPr txBox="1"/>
          <p:nvPr/>
        </p:nvSpPr>
        <p:spPr>
          <a:xfrm>
            <a:off x="398170" y="1605915"/>
            <a:ext cx="509270" cy="228600"/>
          </a:xfrm>
          <a:prstGeom prst="rect">
            <a:avLst/>
          </a:prstGeom>
        </p:spPr>
        <p:txBody>
          <a:bodyPr vert="horz" wrap="square" lIns="0" tIns="0" rIns="0" bIns="0" rtlCol="0">
            <a:spAutoFit/>
          </a:bodyPr>
          <a:lstStyle/>
          <a:p>
            <a:pPr marL="12700">
              <a:lnSpc>
                <a:spcPct val="100000"/>
              </a:lnSpc>
            </a:pPr>
            <a:r>
              <a:rPr sz="1400" dirty="0">
                <a:latin typeface="Arial" panose="020B0604020202020204"/>
                <a:cs typeface="Arial" panose="020B0604020202020204"/>
              </a:rPr>
              <a:t>14</a:t>
            </a:r>
            <a:r>
              <a:rPr sz="1400" spc="-114" dirty="0">
                <a:latin typeface="Arial" panose="020B0604020202020204"/>
                <a:cs typeface="Arial" panose="020B0604020202020204"/>
              </a:rPr>
              <a:t> </a:t>
            </a:r>
            <a:r>
              <a:rPr sz="1400" dirty="0">
                <a:latin typeface="Arial" panose="020B0604020202020204"/>
                <a:cs typeface="Arial" panose="020B0604020202020204"/>
              </a:rPr>
              <a:t>km</a:t>
            </a:r>
          </a:p>
        </p:txBody>
      </p:sp>
      <p:sp>
        <p:nvSpPr>
          <p:cNvPr id="30" name="object 31"/>
          <p:cNvSpPr txBox="1"/>
          <p:nvPr/>
        </p:nvSpPr>
        <p:spPr>
          <a:xfrm>
            <a:off x="1811527" y="1605915"/>
            <a:ext cx="509905" cy="228600"/>
          </a:xfrm>
          <a:prstGeom prst="rect">
            <a:avLst/>
          </a:prstGeom>
        </p:spPr>
        <p:txBody>
          <a:bodyPr vert="horz" wrap="square" lIns="0" tIns="0" rIns="0" bIns="0" rtlCol="0">
            <a:spAutoFit/>
          </a:bodyPr>
          <a:lstStyle/>
          <a:p>
            <a:pPr marL="12700">
              <a:lnSpc>
                <a:spcPct val="100000"/>
              </a:lnSpc>
            </a:pPr>
            <a:r>
              <a:rPr sz="1400" dirty="0">
                <a:latin typeface="Arial" panose="020B0604020202020204"/>
                <a:cs typeface="Arial" panose="020B0604020202020204"/>
              </a:rPr>
              <a:t>10</a:t>
            </a:r>
            <a:r>
              <a:rPr sz="1400" spc="-114" dirty="0">
                <a:latin typeface="Arial" panose="020B0604020202020204"/>
                <a:cs typeface="Arial" panose="020B0604020202020204"/>
              </a:rPr>
              <a:t> </a:t>
            </a:r>
            <a:r>
              <a:rPr sz="1400" spc="5" dirty="0">
                <a:latin typeface="Arial" panose="020B0604020202020204"/>
                <a:cs typeface="Arial" panose="020B0604020202020204"/>
              </a:rPr>
              <a:t>km</a:t>
            </a:r>
            <a:endParaRPr sz="1400" dirty="0">
              <a:latin typeface="Arial" panose="020B0604020202020204"/>
              <a:cs typeface="Arial" panose="020B0604020202020204"/>
            </a:endParaRPr>
          </a:p>
        </p:txBody>
      </p:sp>
      <p:sp>
        <p:nvSpPr>
          <p:cNvPr id="31" name="object 32"/>
          <p:cNvSpPr txBox="1"/>
          <p:nvPr/>
        </p:nvSpPr>
        <p:spPr>
          <a:xfrm>
            <a:off x="1042212" y="5496559"/>
            <a:ext cx="454659" cy="168275"/>
          </a:xfrm>
          <a:prstGeom prst="rect">
            <a:avLst/>
          </a:prstGeom>
        </p:spPr>
        <p:txBody>
          <a:bodyPr vert="horz" wrap="square" lIns="0" tIns="0" rIns="0" bIns="0" rtlCol="0">
            <a:spAutoFit/>
          </a:bodyPr>
          <a:lstStyle/>
          <a:p>
            <a:pPr marL="12700">
              <a:lnSpc>
                <a:spcPct val="100000"/>
              </a:lnSpc>
            </a:pPr>
            <a:r>
              <a:rPr sz="1000" spc="-5" dirty="0">
                <a:latin typeface="Trebuchet MS" panose="020B0603020202020204"/>
                <a:cs typeface="Trebuchet MS" panose="020B0603020202020204"/>
              </a:rPr>
              <a:t>290</a:t>
            </a:r>
            <a:r>
              <a:rPr sz="1000" spc="-95" dirty="0">
                <a:latin typeface="Trebuchet MS" panose="020B0603020202020204"/>
                <a:cs typeface="Trebuchet MS" panose="020B0603020202020204"/>
              </a:rPr>
              <a:t> </a:t>
            </a:r>
            <a:r>
              <a:rPr sz="1000" spc="-10" dirty="0">
                <a:latin typeface="Trebuchet MS" panose="020B0603020202020204"/>
                <a:cs typeface="Trebuchet MS" panose="020B0603020202020204"/>
              </a:rPr>
              <a:t>bps</a:t>
            </a:r>
            <a:endParaRPr sz="1000" dirty="0">
              <a:latin typeface="Trebuchet MS" panose="020B0603020202020204"/>
              <a:cs typeface="Trebuchet MS" panose="020B0603020202020204"/>
            </a:endParaRPr>
          </a:p>
        </p:txBody>
      </p:sp>
      <p:sp>
        <p:nvSpPr>
          <p:cNvPr id="32" name="object 33"/>
          <p:cNvSpPr txBox="1"/>
          <p:nvPr/>
        </p:nvSpPr>
        <p:spPr>
          <a:xfrm>
            <a:off x="2245232" y="5397753"/>
            <a:ext cx="454659" cy="168275"/>
          </a:xfrm>
          <a:prstGeom prst="rect">
            <a:avLst/>
          </a:prstGeom>
        </p:spPr>
        <p:txBody>
          <a:bodyPr vert="horz" wrap="square" lIns="0" tIns="0" rIns="0" bIns="0" rtlCol="0">
            <a:spAutoFit/>
          </a:bodyPr>
          <a:lstStyle/>
          <a:p>
            <a:pPr marL="12700">
              <a:lnSpc>
                <a:spcPct val="100000"/>
              </a:lnSpc>
            </a:pPr>
            <a:r>
              <a:rPr sz="1000" spc="-5" dirty="0">
                <a:latin typeface="Trebuchet MS" panose="020B0603020202020204"/>
                <a:cs typeface="Trebuchet MS" panose="020B0603020202020204"/>
              </a:rPr>
              <a:t>530</a:t>
            </a:r>
            <a:r>
              <a:rPr sz="1000" spc="-95" dirty="0">
                <a:latin typeface="Trebuchet MS" panose="020B0603020202020204"/>
                <a:cs typeface="Trebuchet MS" panose="020B0603020202020204"/>
              </a:rPr>
              <a:t> </a:t>
            </a:r>
            <a:r>
              <a:rPr sz="1000" spc="-10" dirty="0">
                <a:latin typeface="Trebuchet MS" panose="020B0603020202020204"/>
                <a:cs typeface="Trebuchet MS" panose="020B0603020202020204"/>
              </a:rPr>
              <a:t>bps</a:t>
            </a:r>
            <a:endParaRPr sz="1000" dirty="0">
              <a:latin typeface="Trebuchet MS" panose="020B0603020202020204"/>
              <a:cs typeface="Trebuchet MS" panose="020B0603020202020204"/>
            </a:endParaRPr>
          </a:p>
        </p:txBody>
      </p:sp>
      <p:sp>
        <p:nvSpPr>
          <p:cNvPr id="33" name="object 34"/>
          <p:cNvSpPr txBox="1"/>
          <p:nvPr/>
        </p:nvSpPr>
        <p:spPr>
          <a:xfrm>
            <a:off x="3155695" y="5299075"/>
            <a:ext cx="454659" cy="168275"/>
          </a:xfrm>
          <a:prstGeom prst="rect">
            <a:avLst/>
          </a:prstGeom>
        </p:spPr>
        <p:txBody>
          <a:bodyPr vert="horz" wrap="square" lIns="0" tIns="0" rIns="0" bIns="0" rtlCol="0">
            <a:spAutoFit/>
          </a:bodyPr>
          <a:lstStyle/>
          <a:p>
            <a:pPr marL="12700">
              <a:lnSpc>
                <a:spcPct val="100000"/>
              </a:lnSpc>
            </a:pPr>
            <a:r>
              <a:rPr sz="1000" spc="-5" dirty="0">
                <a:latin typeface="Trebuchet MS" panose="020B0603020202020204"/>
                <a:cs typeface="Trebuchet MS" panose="020B0603020202020204"/>
              </a:rPr>
              <a:t>970</a:t>
            </a:r>
            <a:r>
              <a:rPr sz="1000" spc="-100" dirty="0">
                <a:latin typeface="Trebuchet MS" panose="020B0603020202020204"/>
                <a:cs typeface="Trebuchet MS" panose="020B0603020202020204"/>
              </a:rPr>
              <a:t> </a:t>
            </a:r>
            <a:r>
              <a:rPr sz="1000" spc="-5" dirty="0">
                <a:latin typeface="Trebuchet MS" panose="020B0603020202020204"/>
                <a:cs typeface="Trebuchet MS" panose="020B0603020202020204"/>
              </a:rPr>
              <a:t>bps</a:t>
            </a:r>
            <a:endParaRPr sz="1000" dirty="0">
              <a:latin typeface="Trebuchet MS" panose="020B0603020202020204"/>
              <a:cs typeface="Trebuchet MS" panose="020B0603020202020204"/>
            </a:endParaRPr>
          </a:p>
        </p:txBody>
      </p:sp>
      <p:sp>
        <p:nvSpPr>
          <p:cNvPr id="34" name="object 35"/>
          <p:cNvSpPr txBox="1"/>
          <p:nvPr/>
        </p:nvSpPr>
        <p:spPr>
          <a:xfrm>
            <a:off x="1086408" y="3248025"/>
            <a:ext cx="426720" cy="168275"/>
          </a:xfrm>
          <a:prstGeom prst="rect">
            <a:avLst/>
          </a:prstGeom>
        </p:spPr>
        <p:txBody>
          <a:bodyPr vert="horz" wrap="square" lIns="0" tIns="0" rIns="0" bIns="0" rtlCol="0">
            <a:spAutoFit/>
          </a:bodyPr>
          <a:lstStyle/>
          <a:p>
            <a:pPr marL="12700">
              <a:lnSpc>
                <a:spcPct val="100000"/>
              </a:lnSpc>
            </a:pPr>
            <a:r>
              <a:rPr sz="1000" spc="-10" dirty="0">
                <a:latin typeface="Trebuchet MS" panose="020B0603020202020204"/>
                <a:cs typeface="Trebuchet MS" panose="020B0603020202020204"/>
              </a:rPr>
              <a:t>1,4</a:t>
            </a:r>
            <a:r>
              <a:rPr sz="1000" spc="-75" dirty="0">
                <a:latin typeface="Trebuchet MS" panose="020B0603020202020204"/>
                <a:cs typeface="Trebuchet MS" panose="020B0603020202020204"/>
              </a:rPr>
              <a:t> </a:t>
            </a:r>
            <a:r>
              <a:rPr sz="1000" spc="-10" dirty="0">
                <a:latin typeface="Trebuchet MS" panose="020B0603020202020204"/>
                <a:cs typeface="Trebuchet MS" panose="020B0603020202020204"/>
              </a:rPr>
              <a:t>sec</a:t>
            </a:r>
            <a:endParaRPr sz="1000" dirty="0">
              <a:latin typeface="Trebuchet MS" panose="020B0603020202020204"/>
              <a:cs typeface="Trebuchet MS" panose="020B0603020202020204"/>
            </a:endParaRPr>
          </a:p>
        </p:txBody>
      </p:sp>
      <p:sp>
        <p:nvSpPr>
          <p:cNvPr id="35" name="object 36"/>
          <p:cNvSpPr txBox="1"/>
          <p:nvPr/>
        </p:nvSpPr>
        <p:spPr>
          <a:xfrm>
            <a:off x="3890517" y="2557907"/>
            <a:ext cx="3549650" cy="292100"/>
          </a:xfrm>
          <a:prstGeom prst="rect">
            <a:avLst/>
          </a:prstGeom>
        </p:spPr>
        <p:txBody>
          <a:bodyPr vert="horz" wrap="square" lIns="0" tIns="0" rIns="0" bIns="0" rtlCol="0">
            <a:spAutoFit/>
          </a:bodyPr>
          <a:lstStyle/>
          <a:p>
            <a:pPr marL="12700">
              <a:lnSpc>
                <a:spcPct val="100000"/>
              </a:lnSpc>
            </a:pPr>
            <a:r>
              <a:rPr sz="1800" spc="-5" dirty="0">
                <a:latin typeface="Trebuchet MS" panose="020B0603020202020204"/>
                <a:cs typeface="Trebuchet MS" panose="020B0603020202020204"/>
              </a:rPr>
              <a:t>Message </a:t>
            </a:r>
            <a:r>
              <a:rPr sz="1800" dirty="0">
                <a:latin typeface="Trebuchet MS" panose="020B0603020202020204"/>
                <a:cs typeface="Trebuchet MS" panose="020B0603020202020204"/>
              </a:rPr>
              <a:t>size </a:t>
            </a:r>
            <a:r>
              <a:rPr sz="1800" spc="-5" dirty="0">
                <a:latin typeface="Trebuchet MS" panose="020B0603020202020204"/>
                <a:cs typeface="Trebuchet MS" panose="020B0603020202020204"/>
              </a:rPr>
              <a:t>of 10 bytes</a:t>
            </a:r>
            <a:r>
              <a:rPr sz="1800" spc="-85" dirty="0">
                <a:latin typeface="Trebuchet MS" panose="020B0603020202020204"/>
                <a:cs typeface="Trebuchet MS" panose="020B0603020202020204"/>
              </a:rPr>
              <a:t> </a:t>
            </a:r>
            <a:r>
              <a:rPr sz="1800" spc="-5" dirty="0">
                <a:latin typeface="Trebuchet MS" panose="020B0603020202020204"/>
                <a:cs typeface="Trebuchet MS" panose="020B0603020202020204"/>
              </a:rPr>
              <a:t>(payload)</a:t>
            </a:r>
            <a:endParaRPr sz="1800" dirty="0">
              <a:latin typeface="Trebuchet MS" panose="020B0603020202020204"/>
              <a:cs typeface="Trebuchet MS" panose="020B0603020202020204"/>
            </a:endParaRPr>
          </a:p>
        </p:txBody>
      </p:sp>
      <p:sp>
        <p:nvSpPr>
          <p:cNvPr id="36" name="object 37"/>
          <p:cNvSpPr txBox="1"/>
          <p:nvPr/>
        </p:nvSpPr>
        <p:spPr>
          <a:xfrm>
            <a:off x="2279650" y="4213986"/>
            <a:ext cx="492125" cy="168275"/>
          </a:xfrm>
          <a:prstGeom prst="rect">
            <a:avLst/>
          </a:prstGeom>
        </p:spPr>
        <p:txBody>
          <a:bodyPr vert="horz" wrap="square" lIns="0" tIns="0" rIns="0" bIns="0" rtlCol="0">
            <a:spAutoFit/>
          </a:bodyPr>
          <a:lstStyle/>
          <a:p>
            <a:pPr marL="12700">
              <a:lnSpc>
                <a:spcPct val="100000"/>
              </a:lnSpc>
            </a:pPr>
            <a:r>
              <a:rPr sz="1000" spc="-5" dirty="0">
                <a:latin typeface="Trebuchet MS" panose="020B0603020202020204"/>
                <a:cs typeface="Trebuchet MS" panose="020B0603020202020204"/>
              </a:rPr>
              <a:t>0,74</a:t>
            </a:r>
            <a:r>
              <a:rPr sz="1000" spc="-105" dirty="0">
                <a:latin typeface="Trebuchet MS" panose="020B0603020202020204"/>
                <a:cs typeface="Trebuchet MS" panose="020B0603020202020204"/>
              </a:rPr>
              <a:t> </a:t>
            </a:r>
            <a:r>
              <a:rPr sz="1000" spc="-5" dirty="0">
                <a:latin typeface="Trebuchet MS" panose="020B0603020202020204"/>
                <a:cs typeface="Trebuchet MS" panose="020B0603020202020204"/>
              </a:rPr>
              <a:t>sec</a:t>
            </a:r>
            <a:endParaRPr sz="1000" dirty="0">
              <a:latin typeface="Trebuchet MS" panose="020B0603020202020204"/>
              <a:cs typeface="Trebuchet MS" panose="020B0603020202020204"/>
            </a:endParaRPr>
          </a:p>
        </p:txBody>
      </p:sp>
      <p:sp>
        <p:nvSpPr>
          <p:cNvPr id="37" name="object 38"/>
          <p:cNvSpPr txBox="1"/>
          <p:nvPr/>
        </p:nvSpPr>
        <p:spPr>
          <a:xfrm>
            <a:off x="3154426" y="4805933"/>
            <a:ext cx="1037590" cy="464184"/>
          </a:xfrm>
          <a:prstGeom prst="rect">
            <a:avLst/>
          </a:prstGeom>
        </p:spPr>
        <p:txBody>
          <a:bodyPr vert="horz" wrap="square" lIns="0" tIns="0" rIns="0" bIns="0" rtlCol="0">
            <a:spAutoFit/>
          </a:bodyPr>
          <a:lstStyle/>
          <a:p>
            <a:pPr marL="12700">
              <a:lnSpc>
                <a:spcPct val="100000"/>
              </a:lnSpc>
            </a:pPr>
            <a:r>
              <a:rPr sz="1000" spc="-5" dirty="0">
                <a:latin typeface="Trebuchet MS" panose="020B0603020202020204"/>
                <a:cs typeface="Trebuchet MS" panose="020B0603020202020204"/>
              </a:rPr>
              <a:t>0,37</a:t>
            </a:r>
            <a:r>
              <a:rPr sz="1000" spc="-95" dirty="0">
                <a:latin typeface="Trebuchet MS" panose="020B0603020202020204"/>
                <a:cs typeface="Trebuchet MS" panose="020B0603020202020204"/>
              </a:rPr>
              <a:t> </a:t>
            </a:r>
            <a:r>
              <a:rPr sz="1000" spc="-10" dirty="0">
                <a:latin typeface="Trebuchet MS" panose="020B0603020202020204"/>
                <a:cs typeface="Trebuchet MS" panose="020B0603020202020204"/>
              </a:rPr>
              <a:t>sec</a:t>
            </a:r>
            <a:endParaRPr sz="1000" dirty="0">
              <a:latin typeface="Trebuchet MS" panose="020B0603020202020204"/>
              <a:cs typeface="Trebuchet MS" panose="020B0603020202020204"/>
            </a:endParaRPr>
          </a:p>
          <a:p>
            <a:pPr>
              <a:lnSpc>
                <a:spcPct val="100000"/>
              </a:lnSpc>
              <a:spcBef>
                <a:spcPts val="35"/>
              </a:spcBef>
            </a:pPr>
            <a:endParaRPr sz="950" dirty="0">
              <a:latin typeface="Times New Roman" panose="02020603050405020304"/>
              <a:cs typeface="Times New Roman" panose="02020603050405020304"/>
            </a:endParaRPr>
          </a:p>
          <a:p>
            <a:pPr marL="623570">
              <a:lnSpc>
                <a:spcPct val="100000"/>
              </a:lnSpc>
            </a:pPr>
            <a:r>
              <a:rPr sz="1000" spc="-10" dirty="0">
                <a:latin typeface="Trebuchet MS" panose="020B0603020202020204"/>
                <a:cs typeface="Trebuchet MS" panose="020B0603020202020204"/>
              </a:rPr>
              <a:t>0,2</a:t>
            </a:r>
            <a:r>
              <a:rPr sz="1000" spc="-75" dirty="0">
                <a:latin typeface="Trebuchet MS" panose="020B0603020202020204"/>
                <a:cs typeface="Trebuchet MS" panose="020B0603020202020204"/>
              </a:rPr>
              <a:t> </a:t>
            </a:r>
            <a:r>
              <a:rPr sz="1000" spc="-10" dirty="0">
                <a:latin typeface="Trebuchet MS" panose="020B0603020202020204"/>
                <a:cs typeface="Trebuchet MS" panose="020B0603020202020204"/>
              </a:rPr>
              <a:t>sec</a:t>
            </a:r>
            <a:endParaRPr sz="1000" dirty="0">
              <a:latin typeface="Trebuchet MS" panose="020B0603020202020204"/>
              <a:cs typeface="Trebuchet MS" panose="020B0603020202020204"/>
            </a:endParaRPr>
          </a:p>
        </p:txBody>
      </p:sp>
      <p:sp>
        <p:nvSpPr>
          <p:cNvPr id="38" name="object 39"/>
          <p:cNvSpPr/>
          <p:nvPr/>
        </p:nvSpPr>
        <p:spPr>
          <a:xfrm>
            <a:off x="269747" y="5739384"/>
            <a:ext cx="5734050" cy="173990"/>
          </a:xfrm>
          <a:custGeom>
            <a:avLst/>
            <a:gdLst/>
            <a:ahLst/>
            <a:cxnLst/>
            <a:rect l="l" t="t" r="r" b="b"/>
            <a:pathLst>
              <a:path w="5734050" h="173989">
                <a:moveTo>
                  <a:pt x="173736" y="0"/>
                </a:moveTo>
                <a:lnTo>
                  <a:pt x="0" y="86867"/>
                </a:lnTo>
                <a:lnTo>
                  <a:pt x="173736" y="173735"/>
                </a:lnTo>
                <a:lnTo>
                  <a:pt x="173736" y="115823"/>
                </a:lnTo>
                <a:lnTo>
                  <a:pt x="144767" y="115823"/>
                </a:lnTo>
                <a:lnTo>
                  <a:pt x="144767" y="57911"/>
                </a:lnTo>
                <a:lnTo>
                  <a:pt x="173736" y="57911"/>
                </a:lnTo>
                <a:lnTo>
                  <a:pt x="173736" y="0"/>
                </a:lnTo>
                <a:close/>
              </a:path>
              <a:path w="5734050" h="173989">
                <a:moveTo>
                  <a:pt x="173736" y="57911"/>
                </a:moveTo>
                <a:lnTo>
                  <a:pt x="144767" y="57911"/>
                </a:lnTo>
                <a:lnTo>
                  <a:pt x="144767" y="115823"/>
                </a:lnTo>
                <a:lnTo>
                  <a:pt x="173736" y="115823"/>
                </a:lnTo>
                <a:lnTo>
                  <a:pt x="173736" y="57911"/>
                </a:lnTo>
                <a:close/>
              </a:path>
              <a:path w="5734050" h="173989">
                <a:moveTo>
                  <a:pt x="5733796" y="57911"/>
                </a:moveTo>
                <a:lnTo>
                  <a:pt x="173736" y="57911"/>
                </a:lnTo>
                <a:lnTo>
                  <a:pt x="173736" y="115823"/>
                </a:lnTo>
                <a:lnTo>
                  <a:pt x="5733796" y="115823"/>
                </a:lnTo>
                <a:lnTo>
                  <a:pt x="5733796" y="57911"/>
                </a:lnTo>
                <a:close/>
              </a:path>
            </a:pathLst>
          </a:custGeom>
          <a:solidFill>
            <a:srgbClr val="000000"/>
          </a:solidFill>
        </p:spPr>
        <p:txBody>
          <a:bodyPr wrap="square" lIns="0" tIns="0" rIns="0" bIns="0" rtlCol="0"/>
          <a:lstStyle/>
          <a:p>
            <a:endParaRPr dirty="0"/>
          </a:p>
        </p:txBody>
      </p:sp>
      <p:sp>
        <p:nvSpPr>
          <p:cNvPr id="39" name="object 40"/>
          <p:cNvSpPr txBox="1"/>
          <p:nvPr/>
        </p:nvSpPr>
        <p:spPr>
          <a:xfrm>
            <a:off x="2905505" y="1605915"/>
            <a:ext cx="2376805" cy="228600"/>
          </a:xfrm>
          <a:prstGeom prst="rect">
            <a:avLst/>
          </a:prstGeom>
        </p:spPr>
        <p:txBody>
          <a:bodyPr vert="horz" wrap="square" lIns="0" tIns="0" rIns="0" bIns="0" rtlCol="0">
            <a:spAutoFit/>
          </a:bodyPr>
          <a:lstStyle/>
          <a:p>
            <a:pPr marL="12700">
              <a:lnSpc>
                <a:spcPct val="100000"/>
              </a:lnSpc>
              <a:tabLst>
                <a:tab pos="721995" algn="l"/>
                <a:tab pos="1325880" algn="l"/>
                <a:tab pos="1976755" algn="l"/>
              </a:tabLst>
            </a:pPr>
            <a:r>
              <a:rPr sz="1400" dirty="0">
                <a:latin typeface="Arial" panose="020B0604020202020204"/>
                <a:cs typeface="Arial" panose="020B0604020202020204"/>
              </a:rPr>
              <a:t>8</a:t>
            </a:r>
            <a:r>
              <a:rPr sz="1400" spc="-5" dirty="0">
                <a:latin typeface="Arial" panose="020B0604020202020204"/>
                <a:cs typeface="Arial" panose="020B0604020202020204"/>
              </a:rPr>
              <a:t> </a:t>
            </a:r>
            <a:r>
              <a:rPr sz="1400" spc="5" dirty="0">
                <a:latin typeface="Arial" panose="020B0604020202020204"/>
                <a:cs typeface="Arial" panose="020B0604020202020204"/>
              </a:rPr>
              <a:t>km	</a:t>
            </a:r>
            <a:r>
              <a:rPr sz="1400" dirty="0">
                <a:latin typeface="Arial" panose="020B0604020202020204"/>
                <a:cs typeface="Arial" panose="020B0604020202020204"/>
              </a:rPr>
              <a:t>6</a:t>
            </a:r>
            <a:r>
              <a:rPr sz="1400" spc="-10" dirty="0">
                <a:latin typeface="Arial" panose="020B0604020202020204"/>
                <a:cs typeface="Arial" panose="020B0604020202020204"/>
              </a:rPr>
              <a:t> </a:t>
            </a:r>
            <a:r>
              <a:rPr sz="1400" dirty="0">
                <a:latin typeface="Arial" panose="020B0604020202020204"/>
                <a:cs typeface="Arial" panose="020B0604020202020204"/>
              </a:rPr>
              <a:t>km	4</a:t>
            </a:r>
            <a:r>
              <a:rPr sz="1400" spc="-10" dirty="0">
                <a:latin typeface="Arial" panose="020B0604020202020204"/>
                <a:cs typeface="Arial" panose="020B0604020202020204"/>
              </a:rPr>
              <a:t> </a:t>
            </a:r>
            <a:r>
              <a:rPr sz="1400" dirty="0">
                <a:latin typeface="Arial" panose="020B0604020202020204"/>
                <a:cs typeface="Arial" panose="020B0604020202020204"/>
              </a:rPr>
              <a:t>km	</a:t>
            </a:r>
            <a:r>
              <a:rPr sz="2100" baseline="2000" dirty="0">
                <a:latin typeface="Arial" panose="020B0604020202020204"/>
                <a:cs typeface="Arial" panose="020B0604020202020204"/>
              </a:rPr>
              <a:t>2</a:t>
            </a:r>
            <a:r>
              <a:rPr sz="2100" spc="-157" baseline="2000" dirty="0">
                <a:latin typeface="Arial" panose="020B0604020202020204"/>
                <a:cs typeface="Arial" panose="020B0604020202020204"/>
              </a:rPr>
              <a:t> </a:t>
            </a:r>
            <a:r>
              <a:rPr sz="2100" baseline="2000" dirty="0">
                <a:latin typeface="Arial" panose="020B0604020202020204"/>
                <a:cs typeface="Arial" panose="020B0604020202020204"/>
              </a:rPr>
              <a:t>km</a:t>
            </a:r>
          </a:p>
        </p:txBody>
      </p:sp>
      <p:sp>
        <p:nvSpPr>
          <p:cNvPr id="40" name="object 41"/>
          <p:cNvSpPr txBox="1"/>
          <p:nvPr/>
        </p:nvSpPr>
        <p:spPr>
          <a:xfrm>
            <a:off x="6241160" y="5883452"/>
            <a:ext cx="1488440" cy="228600"/>
          </a:xfrm>
          <a:prstGeom prst="rect">
            <a:avLst/>
          </a:prstGeom>
        </p:spPr>
        <p:txBody>
          <a:bodyPr vert="horz" wrap="square" lIns="0" tIns="0" rIns="0" bIns="0" rtlCol="0">
            <a:spAutoFit/>
          </a:bodyPr>
          <a:lstStyle/>
          <a:p>
            <a:pPr marL="12700">
              <a:lnSpc>
                <a:spcPct val="100000"/>
              </a:lnSpc>
            </a:pPr>
            <a:r>
              <a:rPr sz="1400" b="1" dirty="0">
                <a:latin typeface="Arial" panose="020B0604020202020204"/>
                <a:cs typeface="Arial" panose="020B0604020202020204"/>
              </a:rPr>
              <a:t>Spreading</a:t>
            </a:r>
            <a:r>
              <a:rPr sz="1400" b="1" spc="-110" dirty="0">
                <a:latin typeface="Arial" panose="020B0604020202020204"/>
                <a:cs typeface="Arial" panose="020B0604020202020204"/>
              </a:rPr>
              <a:t> </a:t>
            </a:r>
            <a:r>
              <a:rPr sz="1400" b="1" dirty="0">
                <a:latin typeface="Arial" panose="020B0604020202020204"/>
                <a:cs typeface="Arial" panose="020B0604020202020204"/>
              </a:rPr>
              <a:t>Factor</a:t>
            </a:r>
            <a:endParaRPr sz="1400" dirty="0">
              <a:latin typeface="Arial" panose="020B0604020202020204"/>
              <a:cs typeface="Arial" panose="020B0604020202020204"/>
            </a:endParaRPr>
          </a:p>
        </p:txBody>
      </p:sp>
      <p:sp>
        <p:nvSpPr>
          <p:cNvPr id="41" name="object 42"/>
          <p:cNvSpPr txBox="1"/>
          <p:nvPr/>
        </p:nvSpPr>
        <p:spPr>
          <a:xfrm>
            <a:off x="4517263" y="5904788"/>
            <a:ext cx="913765" cy="228600"/>
          </a:xfrm>
          <a:prstGeom prst="rect">
            <a:avLst/>
          </a:prstGeom>
        </p:spPr>
        <p:txBody>
          <a:bodyPr vert="horz" wrap="square" lIns="0" tIns="0" rIns="0" bIns="0" rtlCol="0">
            <a:spAutoFit/>
          </a:bodyPr>
          <a:lstStyle/>
          <a:p>
            <a:pPr marL="12700">
              <a:lnSpc>
                <a:spcPct val="100000"/>
              </a:lnSpc>
              <a:tabLst>
                <a:tab pos="402590" algn="l"/>
                <a:tab pos="801370" algn="l"/>
              </a:tabLst>
            </a:pPr>
            <a:r>
              <a:rPr sz="1400" b="1" dirty="0">
                <a:latin typeface="Arial" panose="020B0604020202020204"/>
                <a:cs typeface="Arial" panose="020B0604020202020204"/>
              </a:rPr>
              <a:t>8	7	6</a:t>
            </a:r>
            <a:endParaRPr sz="1400" dirty="0">
              <a:latin typeface="Arial" panose="020B0604020202020204"/>
              <a:cs typeface="Arial" panose="020B0604020202020204"/>
            </a:endParaRPr>
          </a:p>
        </p:txBody>
      </p:sp>
      <p:sp>
        <p:nvSpPr>
          <p:cNvPr id="42" name="object 43"/>
          <p:cNvSpPr txBox="1"/>
          <p:nvPr/>
        </p:nvSpPr>
        <p:spPr>
          <a:xfrm>
            <a:off x="6762368" y="1123822"/>
            <a:ext cx="3555365" cy="708660"/>
          </a:xfrm>
          <a:prstGeom prst="rect">
            <a:avLst/>
          </a:prstGeom>
        </p:spPr>
        <p:txBody>
          <a:bodyPr vert="horz" wrap="square" lIns="0" tIns="0" rIns="0" bIns="0" rtlCol="0">
            <a:spAutoFit/>
          </a:bodyPr>
          <a:lstStyle/>
          <a:p>
            <a:pPr marL="321310">
              <a:lnSpc>
                <a:spcPct val="100000"/>
              </a:lnSpc>
            </a:pPr>
            <a:r>
              <a:rPr sz="1800" i="1" spc="-5" dirty="0">
                <a:latin typeface="Arial" panose="020B0604020202020204"/>
                <a:cs typeface="Arial" panose="020B0604020202020204"/>
              </a:rPr>
              <a:t>2D simulation </a:t>
            </a:r>
            <a:r>
              <a:rPr sz="1800" i="1" dirty="0">
                <a:latin typeface="Arial" panose="020B0604020202020204"/>
                <a:cs typeface="Arial" panose="020B0604020202020204"/>
              </a:rPr>
              <a:t>(flat</a:t>
            </a:r>
            <a:r>
              <a:rPr sz="1800" i="1" spc="-40" dirty="0">
                <a:latin typeface="Arial" panose="020B0604020202020204"/>
                <a:cs typeface="Arial" panose="020B0604020202020204"/>
              </a:rPr>
              <a:t> </a:t>
            </a:r>
            <a:r>
              <a:rPr sz="1800" i="1" spc="-5" dirty="0">
                <a:latin typeface="Arial" panose="020B0604020202020204"/>
                <a:cs typeface="Arial" panose="020B0604020202020204"/>
              </a:rPr>
              <a:t>environment)</a:t>
            </a:r>
            <a:endParaRPr sz="1800" dirty="0">
              <a:latin typeface="Arial" panose="020B0604020202020204"/>
              <a:cs typeface="Arial" panose="020B0604020202020204"/>
            </a:endParaRPr>
          </a:p>
          <a:p>
            <a:pPr marL="12700">
              <a:lnSpc>
                <a:spcPct val="100000"/>
              </a:lnSpc>
              <a:spcBef>
                <a:spcPts val="1605"/>
              </a:spcBef>
            </a:pPr>
            <a:r>
              <a:rPr sz="1400" spc="-5" dirty="0">
                <a:latin typeface="Trebuchet MS" panose="020B0603020202020204"/>
                <a:cs typeface="Trebuchet MS" panose="020B0603020202020204"/>
              </a:rPr>
              <a:t>Distance between base station and</a:t>
            </a:r>
            <a:r>
              <a:rPr sz="1400" spc="-55" dirty="0">
                <a:latin typeface="Trebuchet MS" panose="020B0603020202020204"/>
                <a:cs typeface="Trebuchet MS" panose="020B0603020202020204"/>
              </a:rPr>
              <a:t> </a:t>
            </a:r>
            <a:r>
              <a:rPr sz="1400" spc="-5" dirty="0">
                <a:latin typeface="Trebuchet MS" panose="020B0603020202020204"/>
                <a:cs typeface="Trebuchet MS" panose="020B0603020202020204"/>
              </a:rPr>
              <a:t>sensor</a:t>
            </a:r>
            <a:endParaRPr sz="1400" dirty="0">
              <a:latin typeface="Trebuchet MS" panose="020B0603020202020204"/>
              <a:cs typeface="Trebuchet MS" panose="020B0603020202020204"/>
            </a:endParaRPr>
          </a:p>
        </p:txBody>
      </p:sp>
      <p:sp>
        <p:nvSpPr>
          <p:cNvPr id="43" name="object 44"/>
          <p:cNvSpPr/>
          <p:nvPr/>
        </p:nvSpPr>
        <p:spPr>
          <a:xfrm>
            <a:off x="5550408" y="1721357"/>
            <a:ext cx="610870" cy="103505"/>
          </a:xfrm>
          <a:custGeom>
            <a:avLst/>
            <a:gdLst/>
            <a:ahLst/>
            <a:cxnLst/>
            <a:rect l="l" t="t" r="r" b="b"/>
            <a:pathLst>
              <a:path w="610870" h="103505">
                <a:moveTo>
                  <a:pt x="89026" y="0"/>
                </a:moveTo>
                <a:lnTo>
                  <a:pt x="85978" y="1777"/>
                </a:lnTo>
                <a:lnTo>
                  <a:pt x="0" y="51053"/>
                </a:lnTo>
                <a:lnTo>
                  <a:pt x="85216" y="101726"/>
                </a:lnTo>
                <a:lnTo>
                  <a:pt x="88137" y="103504"/>
                </a:lnTo>
                <a:lnTo>
                  <a:pt x="92075" y="102488"/>
                </a:lnTo>
                <a:lnTo>
                  <a:pt x="95630" y="96392"/>
                </a:lnTo>
                <a:lnTo>
                  <a:pt x="94614" y="92582"/>
                </a:lnTo>
                <a:lnTo>
                  <a:pt x="91693" y="90804"/>
                </a:lnTo>
                <a:lnTo>
                  <a:pt x="36047" y="57715"/>
                </a:lnTo>
                <a:lnTo>
                  <a:pt x="12572" y="57530"/>
                </a:lnTo>
                <a:lnTo>
                  <a:pt x="12572" y="44830"/>
                </a:lnTo>
                <a:lnTo>
                  <a:pt x="36391" y="44830"/>
                </a:lnTo>
                <a:lnTo>
                  <a:pt x="92328" y="12826"/>
                </a:lnTo>
                <a:lnTo>
                  <a:pt x="95376" y="11049"/>
                </a:lnTo>
                <a:lnTo>
                  <a:pt x="96392" y="7238"/>
                </a:lnTo>
                <a:lnTo>
                  <a:pt x="92837" y="1142"/>
                </a:lnTo>
                <a:lnTo>
                  <a:pt x="89026" y="0"/>
                </a:lnTo>
                <a:close/>
              </a:path>
              <a:path w="610870" h="103505">
                <a:moveTo>
                  <a:pt x="36068" y="45015"/>
                </a:moveTo>
                <a:lnTo>
                  <a:pt x="25173" y="51249"/>
                </a:lnTo>
                <a:lnTo>
                  <a:pt x="36047" y="57715"/>
                </a:lnTo>
                <a:lnTo>
                  <a:pt x="610742" y="62229"/>
                </a:lnTo>
                <a:lnTo>
                  <a:pt x="610742" y="49529"/>
                </a:lnTo>
                <a:lnTo>
                  <a:pt x="36068" y="45015"/>
                </a:lnTo>
                <a:close/>
              </a:path>
              <a:path w="610870" h="103505">
                <a:moveTo>
                  <a:pt x="12572" y="44830"/>
                </a:moveTo>
                <a:lnTo>
                  <a:pt x="12572" y="57530"/>
                </a:lnTo>
                <a:lnTo>
                  <a:pt x="36047" y="57715"/>
                </a:lnTo>
                <a:lnTo>
                  <a:pt x="34242" y="56641"/>
                </a:lnTo>
                <a:lnTo>
                  <a:pt x="15747" y="56641"/>
                </a:lnTo>
                <a:lnTo>
                  <a:pt x="15875" y="45719"/>
                </a:lnTo>
                <a:lnTo>
                  <a:pt x="34837" y="45719"/>
                </a:lnTo>
                <a:lnTo>
                  <a:pt x="36068" y="45015"/>
                </a:lnTo>
                <a:lnTo>
                  <a:pt x="12572" y="44830"/>
                </a:lnTo>
                <a:close/>
              </a:path>
              <a:path w="610870" h="103505">
                <a:moveTo>
                  <a:pt x="15875" y="45719"/>
                </a:moveTo>
                <a:lnTo>
                  <a:pt x="15747" y="56641"/>
                </a:lnTo>
                <a:lnTo>
                  <a:pt x="25173" y="51249"/>
                </a:lnTo>
                <a:lnTo>
                  <a:pt x="15875" y="45719"/>
                </a:lnTo>
                <a:close/>
              </a:path>
              <a:path w="610870" h="103505">
                <a:moveTo>
                  <a:pt x="25173" y="51249"/>
                </a:moveTo>
                <a:lnTo>
                  <a:pt x="15747" y="56641"/>
                </a:lnTo>
                <a:lnTo>
                  <a:pt x="34242" y="56641"/>
                </a:lnTo>
                <a:lnTo>
                  <a:pt x="25173" y="51249"/>
                </a:lnTo>
                <a:close/>
              </a:path>
              <a:path w="610870" h="103505">
                <a:moveTo>
                  <a:pt x="34837" y="45719"/>
                </a:moveTo>
                <a:lnTo>
                  <a:pt x="15875" y="45719"/>
                </a:lnTo>
                <a:lnTo>
                  <a:pt x="25173" y="51249"/>
                </a:lnTo>
                <a:lnTo>
                  <a:pt x="34837" y="45719"/>
                </a:lnTo>
                <a:close/>
              </a:path>
              <a:path w="610870" h="103505">
                <a:moveTo>
                  <a:pt x="36391" y="44830"/>
                </a:moveTo>
                <a:lnTo>
                  <a:pt x="12572" y="44830"/>
                </a:lnTo>
                <a:lnTo>
                  <a:pt x="36068" y="45015"/>
                </a:lnTo>
                <a:lnTo>
                  <a:pt x="36391" y="44830"/>
                </a:lnTo>
                <a:close/>
              </a:path>
            </a:pathLst>
          </a:custGeom>
          <a:solidFill>
            <a:srgbClr val="000000"/>
          </a:solidFill>
        </p:spPr>
        <p:txBody>
          <a:bodyPr wrap="square" lIns="0" tIns="0" rIns="0" bIns="0" rtlCol="0"/>
          <a:lstStyle/>
          <a:p>
            <a:endParaRPr dirty="0"/>
          </a:p>
        </p:txBody>
      </p:sp>
      <p:sp>
        <p:nvSpPr>
          <p:cNvPr id="44" name="object 45"/>
          <p:cNvSpPr/>
          <p:nvPr/>
        </p:nvSpPr>
        <p:spPr>
          <a:xfrm>
            <a:off x="5603747" y="5977242"/>
            <a:ext cx="610870" cy="103505"/>
          </a:xfrm>
          <a:custGeom>
            <a:avLst/>
            <a:gdLst/>
            <a:ahLst/>
            <a:cxnLst/>
            <a:rect l="l" t="t" r="r" b="b"/>
            <a:pathLst>
              <a:path w="610870" h="103504">
                <a:moveTo>
                  <a:pt x="88646" y="0"/>
                </a:moveTo>
                <a:lnTo>
                  <a:pt x="0" y="51701"/>
                </a:lnTo>
                <a:lnTo>
                  <a:pt x="88646" y="103403"/>
                </a:lnTo>
                <a:lnTo>
                  <a:pt x="92455" y="102374"/>
                </a:lnTo>
                <a:lnTo>
                  <a:pt x="96012" y="96316"/>
                </a:lnTo>
                <a:lnTo>
                  <a:pt x="94996" y="92430"/>
                </a:lnTo>
                <a:lnTo>
                  <a:pt x="36044" y="58051"/>
                </a:lnTo>
                <a:lnTo>
                  <a:pt x="12573" y="58051"/>
                </a:lnTo>
                <a:lnTo>
                  <a:pt x="12573" y="45351"/>
                </a:lnTo>
                <a:lnTo>
                  <a:pt x="36044" y="45351"/>
                </a:lnTo>
                <a:lnTo>
                  <a:pt x="94996" y="10972"/>
                </a:lnTo>
                <a:lnTo>
                  <a:pt x="96012" y="7073"/>
                </a:lnTo>
                <a:lnTo>
                  <a:pt x="92455" y="1015"/>
                </a:lnTo>
                <a:lnTo>
                  <a:pt x="88646" y="0"/>
                </a:lnTo>
                <a:close/>
              </a:path>
              <a:path w="610870" h="103504">
                <a:moveTo>
                  <a:pt x="36044" y="45351"/>
                </a:moveTo>
                <a:lnTo>
                  <a:pt x="12573" y="45351"/>
                </a:lnTo>
                <a:lnTo>
                  <a:pt x="12573" y="58051"/>
                </a:lnTo>
                <a:lnTo>
                  <a:pt x="36044" y="58051"/>
                </a:lnTo>
                <a:lnTo>
                  <a:pt x="34563" y="57188"/>
                </a:lnTo>
                <a:lnTo>
                  <a:pt x="15748" y="57188"/>
                </a:lnTo>
                <a:lnTo>
                  <a:pt x="15748" y="46215"/>
                </a:lnTo>
                <a:lnTo>
                  <a:pt x="34563" y="46215"/>
                </a:lnTo>
                <a:lnTo>
                  <a:pt x="36044" y="45351"/>
                </a:lnTo>
                <a:close/>
              </a:path>
              <a:path w="610870" h="103504">
                <a:moveTo>
                  <a:pt x="610742" y="45351"/>
                </a:moveTo>
                <a:lnTo>
                  <a:pt x="36044" y="45351"/>
                </a:lnTo>
                <a:lnTo>
                  <a:pt x="25155" y="51701"/>
                </a:lnTo>
                <a:lnTo>
                  <a:pt x="36044" y="58051"/>
                </a:lnTo>
                <a:lnTo>
                  <a:pt x="610742" y="58051"/>
                </a:lnTo>
                <a:lnTo>
                  <a:pt x="610742" y="45351"/>
                </a:lnTo>
                <a:close/>
              </a:path>
              <a:path w="610870" h="103504">
                <a:moveTo>
                  <a:pt x="15748" y="46215"/>
                </a:moveTo>
                <a:lnTo>
                  <a:pt x="15748" y="57188"/>
                </a:lnTo>
                <a:lnTo>
                  <a:pt x="25155" y="51701"/>
                </a:lnTo>
                <a:lnTo>
                  <a:pt x="15748" y="46215"/>
                </a:lnTo>
                <a:close/>
              </a:path>
              <a:path w="610870" h="103504">
                <a:moveTo>
                  <a:pt x="25155" y="51701"/>
                </a:moveTo>
                <a:lnTo>
                  <a:pt x="15748" y="57188"/>
                </a:lnTo>
                <a:lnTo>
                  <a:pt x="34563" y="57188"/>
                </a:lnTo>
                <a:lnTo>
                  <a:pt x="25155" y="51701"/>
                </a:lnTo>
                <a:close/>
              </a:path>
              <a:path w="610870" h="103504">
                <a:moveTo>
                  <a:pt x="34563" y="46215"/>
                </a:moveTo>
                <a:lnTo>
                  <a:pt x="15748" y="46215"/>
                </a:lnTo>
                <a:lnTo>
                  <a:pt x="25155" y="51701"/>
                </a:lnTo>
                <a:lnTo>
                  <a:pt x="34563" y="46215"/>
                </a:lnTo>
                <a:close/>
              </a:path>
            </a:pathLst>
          </a:custGeom>
          <a:solidFill>
            <a:srgbClr val="000000"/>
          </a:solidFill>
        </p:spPr>
        <p:txBody>
          <a:bodyPr wrap="square" lIns="0" tIns="0" rIns="0" bIns="0" rtlCol="0"/>
          <a:lstStyle/>
          <a:p>
            <a:endParaRPr dirty="0"/>
          </a:p>
        </p:txBody>
      </p:sp>
      <p:sp>
        <p:nvSpPr>
          <p:cNvPr id="2" name="Date Placeholder 1"/>
          <p:cNvSpPr>
            <a:spLocks noGrp="1"/>
          </p:cNvSpPr>
          <p:nvPr>
            <p:ph type="dt" sz="half" idx="10"/>
          </p:nvPr>
        </p:nvSpPr>
        <p:spPr/>
        <p:txBody>
          <a:bodyPr/>
          <a:lstStyle/>
          <a:p>
            <a:r>
              <a:rPr lang="en-US"/>
              <a:t>06-11-2024</a:t>
            </a:r>
            <a:endParaRPr lang="en-IN"/>
          </a:p>
        </p:txBody>
      </p:sp>
      <p:sp>
        <p:nvSpPr>
          <p:cNvPr id="45" name="Footer Placeholder 4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46" name="Slide Number Placeholder 45"/>
          <p:cNvSpPr>
            <a:spLocks noGrp="1"/>
          </p:cNvSpPr>
          <p:nvPr>
            <p:ph type="sldNum" sz="quarter" idx="12"/>
          </p:nvPr>
        </p:nvSpPr>
        <p:spPr/>
        <p:txBody>
          <a:bodyPr/>
          <a:lstStyle/>
          <a:p>
            <a:fld id="{873F5F97-BAC6-4B68-A64C-E81C15EA068D}" type="slidenum">
              <a:rPr lang="en-IN" smtClean="0"/>
              <a:t>42</a:t>
            </a:fld>
            <a:endParaRPr lang="en-IN"/>
          </a:p>
        </p:txBody>
      </p:sp>
    </p:spTree>
    <p:extLst>
      <p:ext uri="{BB962C8B-B14F-4D97-AF65-F5344CB8AC3E}">
        <p14:creationId xmlns:p14="http://schemas.microsoft.com/office/powerpoint/2010/main" val="1013243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t>Lo</a:t>
            </a:r>
            <a:r>
              <a:rPr spc="-182" dirty="0"/>
              <a:t>R</a:t>
            </a:r>
            <a:r>
              <a:rPr spc="-247" dirty="0"/>
              <a:t>aWAN:</a:t>
            </a:r>
            <a:r>
              <a:rPr spc="343" dirty="0"/>
              <a:t> </a:t>
            </a:r>
            <a:r>
              <a:rPr spc="-32" dirty="0"/>
              <a:t>D</a:t>
            </a:r>
            <a:r>
              <a:rPr spc="-487" dirty="0"/>
              <a:t>a</a:t>
            </a:r>
            <a:r>
              <a:rPr spc="-40" dirty="0"/>
              <a:t>ta</a:t>
            </a:r>
            <a:r>
              <a:rPr spc="136" dirty="0"/>
              <a:t> </a:t>
            </a:r>
            <a:r>
              <a:rPr spc="-96" dirty="0"/>
              <a:t>R</a:t>
            </a:r>
            <a:r>
              <a:rPr spc="-431" dirty="0"/>
              <a:t>a</a:t>
            </a:r>
            <a:r>
              <a:rPr spc="-168" dirty="0"/>
              <a:t>tes</a:t>
            </a:r>
          </a:p>
        </p:txBody>
      </p:sp>
      <p:sp>
        <p:nvSpPr>
          <p:cNvPr id="5" name="object 5"/>
          <p:cNvSpPr txBox="1"/>
          <p:nvPr/>
        </p:nvSpPr>
        <p:spPr>
          <a:xfrm>
            <a:off x="2282060" y="1608136"/>
            <a:ext cx="8342043" cy="2300630"/>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469900" indent="-457200" eaLnBrk="1" hangingPunct="1">
              <a:lnSpc>
                <a:spcPct val="119000"/>
              </a:lnSpc>
              <a:buFont typeface="Arial" panose="020B0604020202020204" pitchFamily="34" charset="0"/>
              <a:buChar char="•"/>
            </a:pPr>
            <a:r>
              <a:rPr lang="en-US" altLang="en-US" sz="2550" dirty="0">
                <a:latin typeface="Arial" panose="020B0604020202020204" pitchFamily="34" charset="0"/>
                <a:cs typeface="Arial" panose="020B0604020202020204" pitchFamily="34" charset="0"/>
              </a:rPr>
              <a:t>From Channel Bandwidth * Spreading Factor </a:t>
            </a:r>
          </a:p>
          <a:p>
            <a:pPr marL="469900" indent="-457200" eaLnBrk="1" hangingPunct="1">
              <a:lnSpc>
                <a:spcPct val="119000"/>
              </a:lnSpc>
              <a:buFont typeface="Arial" panose="020B0604020202020204" pitchFamily="34" charset="0"/>
              <a:buChar char="•"/>
            </a:pPr>
            <a:r>
              <a:rPr lang="en-US" altLang="en-US" sz="2550" dirty="0">
                <a:latin typeface="Arial" panose="020B0604020202020204" pitchFamily="34" charset="0"/>
                <a:cs typeface="Arial" panose="020B0604020202020204" pitchFamily="34" charset="0"/>
              </a:rPr>
              <a:t>Lowest </a:t>
            </a:r>
            <a:r>
              <a:rPr lang="en-US" altLang="en-US" sz="3670" i="1" dirty="0">
                <a:latin typeface="Times New Roman" panose="02020603050405020304" pitchFamily="18" charset="0"/>
                <a:cs typeface="Times New Roman" panose="02020603050405020304" pitchFamily="18" charset="0"/>
              </a:rPr>
              <a:t>= </a:t>
            </a:r>
            <a:r>
              <a:rPr lang="en-US" altLang="en-US" sz="2550" dirty="0">
                <a:latin typeface="Arial" panose="020B0604020202020204" pitchFamily="34" charset="0"/>
                <a:cs typeface="Arial" panose="020B0604020202020204" pitchFamily="34" charset="0"/>
              </a:rPr>
              <a:t>SF 12 * 125 </a:t>
            </a:r>
            <a:r>
              <a:rPr lang="en-US" altLang="en-US" sz="2550" dirty="0" err="1">
                <a:latin typeface="Arial" panose="020B0604020202020204" pitchFamily="34" charset="0"/>
                <a:cs typeface="Arial" panose="020B0604020202020204" pitchFamily="34" charset="0"/>
              </a:rPr>
              <a:t>KHz</a:t>
            </a:r>
            <a:r>
              <a:rPr lang="en-US" altLang="en-US" sz="2550" dirty="0">
                <a:latin typeface="Arial" panose="020B0604020202020204" pitchFamily="34" charset="0"/>
                <a:cs typeface="Arial" panose="020B0604020202020204" pitchFamily="34" charset="0"/>
              </a:rPr>
              <a:t> </a:t>
            </a:r>
            <a:r>
              <a:rPr lang="en-US" altLang="en-US" sz="3670" i="1" dirty="0">
                <a:latin typeface="Times New Roman" panose="02020603050405020304" pitchFamily="18" charset="0"/>
                <a:cs typeface="Times New Roman" panose="02020603050405020304" pitchFamily="18" charset="0"/>
              </a:rPr>
              <a:t>= </a:t>
            </a:r>
            <a:r>
              <a:rPr lang="en-US" altLang="en-US" sz="2550" dirty="0">
                <a:latin typeface="Arial" panose="020B0604020202020204" pitchFamily="34" charset="0"/>
                <a:cs typeface="Arial" panose="020B0604020202020204" pitchFamily="34" charset="0"/>
              </a:rPr>
              <a:t>250 bps</a:t>
            </a:r>
          </a:p>
          <a:p>
            <a:pPr marL="469900" indent="-457200">
              <a:lnSpc>
                <a:spcPts val="4545"/>
              </a:lnSpc>
              <a:spcBef>
                <a:spcPts val="300"/>
              </a:spcBef>
              <a:buFont typeface="Arial" panose="020B0604020202020204" pitchFamily="34" charset="0"/>
              <a:buChar char="•"/>
            </a:pPr>
            <a:r>
              <a:rPr lang="en-US" altLang="en-US" sz="2550" dirty="0">
                <a:latin typeface="Arial" panose="020B0604020202020204" pitchFamily="34" charset="0"/>
                <a:cs typeface="Arial" panose="020B0604020202020204" pitchFamily="34" charset="0"/>
              </a:rPr>
              <a:t>Highest </a:t>
            </a:r>
            <a:r>
              <a:rPr lang="en-US" altLang="en-US" sz="2235" dirty="0">
                <a:latin typeface="Arial" panose="020B0604020202020204" pitchFamily="34" charset="0"/>
                <a:cs typeface="Arial" panose="020B0604020202020204" pitchFamily="34" charset="0"/>
              </a:rPr>
              <a:t>= </a:t>
            </a:r>
            <a:r>
              <a:rPr lang="en-US" altLang="en-US" sz="2550" dirty="0">
                <a:latin typeface="Arial" panose="020B0604020202020204" pitchFamily="34" charset="0"/>
                <a:cs typeface="Arial" panose="020B0604020202020204" pitchFamily="34" charset="0"/>
              </a:rPr>
              <a:t>SF 7 </a:t>
            </a:r>
            <a:r>
              <a:rPr lang="en-US" altLang="en-US" sz="2395" dirty="0">
                <a:latin typeface="Arial" panose="020B0604020202020204" pitchFamily="34" charset="0"/>
                <a:cs typeface="Arial" panose="020B0604020202020204" pitchFamily="34" charset="0"/>
              </a:rPr>
              <a:t>* </a:t>
            </a:r>
            <a:r>
              <a:rPr lang="en-US" altLang="en-US" sz="2550" dirty="0">
                <a:latin typeface="Arial" panose="020B0604020202020204" pitchFamily="34" charset="0"/>
                <a:cs typeface="Arial" panose="020B0604020202020204" pitchFamily="34" charset="0"/>
              </a:rPr>
              <a:t>500 </a:t>
            </a:r>
            <a:r>
              <a:rPr lang="en-US" altLang="en-US" sz="2550" dirty="0" err="1">
                <a:latin typeface="Arial" panose="020B0604020202020204" pitchFamily="34" charset="0"/>
                <a:cs typeface="Arial" panose="020B0604020202020204" pitchFamily="34" charset="0"/>
              </a:rPr>
              <a:t>KHz</a:t>
            </a:r>
            <a:r>
              <a:rPr lang="en-US" altLang="en-US" sz="2550" dirty="0">
                <a:latin typeface="Arial" panose="020B0604020202020204" pitchFamily="34" charset="0"/>
                <a:cs typeface="Arial" panose="020B0604020202020204" pitchFamily="34" charset="0"/>
              </a:rPr>
              <a:t> = 21.9 kbps </a:t>
            </a:r>
          </a:p>
          <a:p>
            <a:pPr marL="469900" indent="-457200">
              <a:lnSpc>
                <a:spcPts val="4545"/>
              </a:lnSpc>
              <a:spcBef>
                <a:spcPts val="300"/>
              </a:spcBef>
              <a:buFont typeface="Arial" panose="020B0604020202020204" pitchFamily="34" charset="0"/>
              <a:buChar char="•"/>
            </a:pPr>
            <a:r>
              <a:rPr lang="en-US" altLang="en-US" sz="2550" dirty="0">
                <a:latin typeface="Arial" panose="020B0604020202020204" pitchFamily="34" charset="0"/>
                <a:cs typeface="Arial" panose="020B0604020202020204" pitchFamily="34" charset="0"/>
              </a:rPr>
              <a:t>EU/CN also supports FSK 50 kbps</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43</a:t>
            </a:fld>
            <a:endParaRPr lang="en-IN"/>
          </a:p>
        </p:txBody>
      </p:sp>
    </p:spTree>
    <p:extLst>
      <p:ext uri="{BB962C8B-B14F-4D97-AF65-F5344CB8AC3E}">
        <p14:creationId xmlns:p14="http://schemas.microsoft.com/office/powerpoint/2010/main" val="3359643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70840"/>
            <a:ext cx="10354462" cy="1354217"/>
          </a:xfrm>
        </p:spPr>
        <p:txBody>
          <a:bodyPr/>
          <a:lstStyle/>
          <a:p>
            <a:r>
              <a:rPr lang="en-US" b="1" dirty="0">
                <a:solidFill>
                  <a:schemeClr val="accent1"/>
                </a:solidFill>
              </a:rPr>
              <a:t>Network Capacity </a:t>
            </a:r>
            <a:br>
              <a:rPr lang="en-US" dirty="0">
                <a:solidFill>
                  <a:schemeClr val="accent1"/>
                </a:solidFill>
              </a:rPr>
            </a:br>
            <a:endParaRPr lang="en-US" dirty="0">
              <a:solidFill>
                <a:schemeClr val="accent1"/>
              </a:solidFill>
            </a:endParaRPr>
          </a:p>
        </p:txBody>
      </p:sp>
      <p:sp>
        <p:nvSpPr>
          <p:cNvPr id="3" name="Rectangle 2"/>
          <p:cNvSpPr/>
          <p:nvPr/>
        </p:nvSpPr>
        <p:spPr>
          <a:xfrm>
            <a:off x="457200" y="1008737"/>
            <a:ext cx="11277600" cy="5478423"/>
          </a:xfrm>
          <a:prstGeom prst="rect">
            <a:avLst/>
          </a:prstGeom>
        </p:spPr>
        <p:txBody>
          <a:bodyPr wrap="square">
            <a:spAutoFit/>
          </a:bodyPr>
          <a:lstStyle/>
          <a:p>
            <a:pPr marL="342900" indent="-342900" algn="just">
              <a:buFont typeface="Arial" panose="020B0604020202020204" pitchFamily="34" charset="0"/>
              <a:buChar char="•"/>
            </a:pPr>
            <a:r>
              <a:rPr lang="en-US" sz="2500" dirty="0"/>
              <a:t>In order to make a long range star network viable, the gateway must have a very high capacity or capability to receive messages from a very high volume of nodes.</a:t>
            </a:r>
          </a:p>
          <a:p>
            <a:pPr marL="342900" indent="-342900" algn="just">
              <a:buFont typeface="Arial" panose="020B0604020202020204" pitchFamily="34" charset="0"/>
              <a:buChar char="•"/>
            </a:pPr>
            <a:r>
              <a:rPr lang="en-US" sz="2500" dirty="0"/>
              <a:t>The critical factors effecting capacity are the number of concurrent channels, data rate (time on air), the payload length, and how often nodes transmit. </a:t>
            </a:r>
          </a:p>
          <a:p>
            <a:pPr marL="342900" indent="-342900" algn="just">
              <a:buFont typeface="Arial" panose="020B0604020202020204" pitchFamily="34" charset="0"/>
              <a:buChar char="•"/>
            </a:pPr>
            <a:r>
              <a:rPr lang="en-US" sz="2500" dirty="0"/>
              <a:t>Since LoRa® is a spread spectrum-based modulation, the signals are practically orthogonal to each other when different spreading factors are utilized. </a:t>
            </a:r>
          </a:p>
          <a:p>
            <a:pPr marL="342900" indent="-342900" algn="just">
              <a:buFont typeface="Arial" panose="020B0604020202020204" pitchFamily="34" charset="0"/>
              <a:buChar char="•"/>
            </a:pPr>
            <a:r>
              <a:rPr lang="en-US" sz="2500" dirty="0"/>
              <a:t>As the spreading factor changes, the effective data rate also changes. </a:t>
            </a:r>
          </a:p>
          <a:p>
            <a:pPr marL="342900" indent="-342900" algn="just">
              <a:buFont typeface="Arial" panose="020B0604020202020204" pitchFamily="34" charset="0"/>
              <a:buChar char="•"/>
            </a:pPr>
            <a:r>
              <a:rPr lang="en-US" sz="2500" dirty="0"/>
              <a:t>By shifting the data rate higher, the time on air is shortened opening up more potential space for other nodes to transmit.</a:t>
            </a:r>
          </a:p>
          <a:p>
            <a:pPr marL="342900" indent="-342900" algn="just">
              <a:buFont typeface="Arial" panose="020B0604020202020204" pitchFamily="34" charset="0"/>
              <a:buChar char="•"/>
            </a:pPr>
            <a:r>
              <a:rPr lang="en-US" sz="2500" dirty="0"/>
              <a:t> Adaptive data rate also optimizes the battery lifetime of a node. </a:t>
            </a:r>
          </a:p>
          <a:p>
            <a:pPr marL="342900" indent="-342900" algn="just">
              <a:buFont typeface="Arial" panose="020B0604020202020204" pitchFamily="34" charset="0"/>
              <a:buChar char="•"/>
            </a:pPr>
            <a:r>
              <a:rPr lang="en-US" sz="2500" dirty="0"/>
              <a:t>In order to make adaptive data rate work, symmetrical up link and down link is required with sufficient downlink capacity. </a:t>
            </a:r>
          </a:p>
          <a:p>
            <a:pPr marL="342900" indent="-342900" algn="just">
              <a:buFont typeface="Arial" panose="020B0604020202020204" pitchFamily="34" charset="0"/>
              <a:buChar char="•"/>
            </a:pPr>
            <a:r>
              <a:rPr lang="en-US" sz="2500" dirty="0"/>
              <a:t>These features enable a LoRaWAN™ network to have a very high capacity and make the network scalable. </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44</a:t>
            </a:fld>
            <a:endParaRPr lang="en-IN"/>
          </a:p>
        </p:txBody>
      </p:sp>
    </p:spTree>
    <p:extLst>
      <p:ext uri="{BB962C8B-B14F-4D97-AF65-F5344CB8AC3E}">
        <p14:creationId xmlns:p14="http://schemas.microsoft.com/office/powerpoint/2010/main" val="3611791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A0B0C-792E-833B-BE49-99CED8673F82}"/>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60B6532F-D99F-6A05-9355-8254FA0332F2}"/>
              </a:ext>
            </a:extLst>
          </p:cNvPr>
          <p:cNvSpPr txBox="1"/>
          <p:nvPr/>
        </p:nvSpPr>
        <p:spPr>
          <a:xfrm>
            <a:off x="1978162" y="600202"/>
            <a:ext cx="9776958" cy="795089"/>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lnSpc>
                <a:spcPts val="6240"/>
              </a:lnSpc>
            </a:pPr>
            <a:r>
              <a:rPr lang="en-US" altLang="en-US" sz="5585" dirty="0">
                <a:solidFill>
                  <a:srgbClr val="B5B5B5"/>
                </a:solidFill>
                <a:latin typeface="Times New Roman" panose="02020603050405020304" pitchFamily="18" charset="0"/>
                <a:cs typeface="Times New Roman" panose="02020603050405020304" pitchFamily="18" charset="0"/>
              </a:rPr>
              <a:t>..</a:t>
            </a:r>
            <a:endParaRPr lang="en-US" altLang="en-US" sz="5585"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B05C3C1-6669-56B5-2ED5-AC20D55FB192}"/>
              </a:ext>
            </a:extLst>
          </p:cNvPr>
          <p:cNvSpPr>
            <a:spLocks noGrp="1"/>
          </p:cNvSpPr>
          <p:nvPr>
            <p:ph type="dt" sz="half" idx="10"/>
          </p:nvPr>
        </p:nvSpPr>
        <p:spPr/>
        <p:txBody>
          <a:bodyPr/>
          <a:lstStyle/>
          <a:p>
            <a:r>
              <a:rPr lang="en-US"/>
              <a:t>06-11-2024</a:t>
            </a:r>
            <a:endParaRPr lang="en-IN"/>
          </a:p>
        </p:txBody>
      </p:sp>
      <p:sp>
        <p:nvSpPr>
          <p:cNvPr id="4" name="Footer Placeholder 3">
            <a:extLst>
              <a:ext uri="{FF2B5EF4-FFF2-40B4-BE49-F238E27FC236}">
                <a16:creationId xmlns:a16="http://schemas.microsoft.com/office/drawing/2014/main" id="{0F0A7961-2C0E-779A-5BD6-63A14A8D9A71}"/>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5E5154C2-7A8E-7515-568E-CEB4D31438ED}"/>
              </a:ext>
            </a:extLst>
          </p:cNvPr>
          <p:cNvSpPr>
            <a:spLocks noGrp="1"/>
          </p:cNvSpPr>
          <p:nvPr>
            <p:ph type="sldNum" sz="quarter" idx="12"/>
          </p:nvPr>
        </p:nvSpPr>
        <p:spPr/>
        <p:txBody>
          <a:bodyPr/>
          <a:lstStyle/>
          <a:p>
            <a:fld id="{873F5F97-BAC6-4B68-A64C-E81C15EA068D}" type="slidenum">
              <a:rPr lang="en-IN" smtClean="0"/>
              <a:t>45</a:t>
            </a:fld>
            <a:endParaRPr lang="en-IN"/>
          </a:p>
        </p:txBody>
      </p:sp>
      <p:pic>
        <p:nvPicPr>
          <p:cNvPr id="8" name="Picture 7">
            <a:extLst>
              <a:ext uri="{FF2B5EF4-FFF2-40B4-BE49-F238E27FC236}">
                <a16:creationId xmlns:a16="http://schemas.microsoft.com/office/drawing/2014/main" id="{F57C122A-29EA-1A1C-416D-8FE4F052CDE6}"/>
              </a:ext>
            </a:extLst>
          </p:cNvPr>
          <p:cNvPicPr>
            <a:picLocks noChangeAspect="1"/>
          </p:cNvPicPr>
          <p:nvPr/>
        </p:nvPicPr>
        <p:blipFill>
          <a:blip r:embed="rId3"/>
          <a:stretch>
            <a:fillRect/>
          </a:stretch>
        </p:blipFill>
        <p:spPr>
          <a:xfrm>
            <a:off x="1104103" y="1960754"/>
            <a:ext cx="10651017" cy="3921886"/>
          </a:xfrm>
          <a:prstGeom prst="rect">
            <a:avLst/>
          </a:prstGeom>
        </p:spPr>
      </p:pic>
      <p:sp>
        <p:nvSpPr>
          <p:cNvPr id="9" name="object 5">
            <a:extLst>
              <a:ext uri="{FF2B5EF4-FFF2-40B4-BE49-F238E27FC236}">
                <a16:creationId xmlns:a16="http://schemas.microsoft.com/office/drawing/2014/main" id="{7C3E6D44-A781-00BD-3510-2639BF5A6676}"/>
              </a:ext>
            </a:extLst>
          </p:cNvPr>
          <p:cNvSpPr txBox="1"/>
          <p:nvPr/>
        </p:nvSpPr>
        <p:spPr>
          <a:xfrm>
            <a:off x="1978162" y="600202"/>
            <a:ext cx="9776958" cy="1359346"/>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4425"/>
              </a:lnSpc>
            </a:pPr>
            <a:r>
              <a:rPr lang="en-US" altLang="en-US" sz="4150" b="1" dirty="0" err="1">
                <a:solidFill>
                  <a:srgbClr val="111111"/>
                </a:solidFill>
                <a:latin typeface="Arial" panose="020B0604020202020204" pitchFamily="34" charset="0"/>
                <a:cs typeface="Arial" panose="020B0604020202020204" pitchFamily="34" charset="0"/>
              </a:rPr>
              <a:t>LoRaWAN</a:t>
            </a:r>
            <a:r>
              <a:rPr lang="en-US" altLang="en-US" sz="4150" b="1" dirty="0">
                <a:solidFill>
                  <a:srgbClr val="111111"/>
                </a:solidFill>
                <a:latin typeface="Arial" panose="020B0604020202020204" pitchFamily="34" charset="0"/>
                <a:cs typeface="Arial" panose="020B0604020202020204" pitchFamily="34" charset="0"/>
              </a:rPr>
              <a:t>: Device Classes</a:t>
            </a:r>
            <a:endParaRPr lang="en-US" altLang="en-US" sz="4150" dirty="0">
              <a:latin typeface="Arial" panose="020B0604020202020204" pitchFamily="34" charset="0"/>
              <a:cs typeface="Arial" panose="020B0604020202020204" pitchFamily="34" charset="0"/>
            </a:endParaRPr>
          </a:p>
          <a:p>
            <a:pPr algn="r">
              <a:lnSpc>
                <a:spcPts val="6240"/>
              </a:lnSpc>
            </a:pPr>
            <a:r>
              <a:rPr lang="en-US" altLang="en-US" sz="5585" dirty="0">
                <a:solidFill>
                  <a:srgbClr val="B5B5B5"/>
                </a:solidFill>
                <a:latin typeface="Times New Roman" panose="02020603050405020304" pitchFamily="18" charset="0"/>
                <a:cs typeface="Times New Roman" panose="02020603050405020304" pitchFamily="18" charset="0"/>
              </a:rPr>
              <a:t>..</a:t>
            </a:r>
            <a:endParaRPr lang="en-US" altLang="en-US" sz="558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0057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8"/>
          <p:cNvSpPr/>
          <p:nvPr/>
        </p:nvSpPr>
        <p:spPr>
          <a:xfrm>
            <a:off x="838200" y="1971379"/>
            <a:ext cx="3657600" cy="4242133"/>
          </a:xfrm>
          <a:prstGeom prst="rect">
            <a:avLst/>
          </a:prstGeom>
          <a:blipFill>
            <a:blip r:embed="rId2" cstate="print"/>
            <a:srcRect/>
            <a:stretch>
              <a:fillRect t="-35802"/>
            </a:stretch>
          </a:blipFill>
        </p:spPr>
        <p:txBody>
          <a:bodyPr wrap="square" lIns="0" tIns="0" rIns="0" bIns="0" rtlCol="0"/>
          <a:lstStyle/>
          <a:p>
            <a:endParaRPr dirty="0"/>
          </a:p>
        </p:txBody>
      </p:sp>
      <p:sp>
        <p:nvSpPr>
          <p:cNvPr id="5" name="Rectangle 4"/>
          <p:cNvSpPr/>
          <p:nvPr/>
        </p:nvSpPr>
        <p:spPr>
          <a:xfrm>
            <a:off x="5140960" y="1270000"/>
            <a:ext cx="6553200" cy="4832092"/>
          </a:xfrm>
          <a:prstGeom prst="rect">
            <a:avLst/>
          </a:prstGeom>
        </p:spPr>
        <p:txBody>
          <a:bodyPr wrap="square">
            <a:spAutoFit/>
          </a:bodyPr>
          <a:lstStyle/>
          <a:p>
            <a:pPr algn="just"/>
            <a:r>
              <a:rPr lang="en-US" sz="2800" dirty="0"/>
              <a:t>Bi-directional end-devices (Class A): End-devices of Class A allow for bi-directional communications whereby each end-device’s uplink transmission is followed by two short downlink receive windows. </a:t>
            </a:r>
          </a:p>
          <a:p>
            <a:pPr algn="just"/>
            <a:endParaRPr lang="en-US" sz="2800" dirty="0"/>
          </a:p>
          <a:p>
            <a:pPr algn="just"/>
            <a:r>
              <a:rPr lang="en-US" sz="2800" dirty="0"/>
              <a:t>This Class A operation is the lowest power end-device system for applications that only require downlink communication from the server shortly after the end-device has sent an uplink transmission. </a:t>
            </a:r>
          </a:p>
        </p:txBody>
      </p:sp>
      <p:sp>
        <p:nvSpPr>
          <p:cNvPr id="6" name="TextBox 5"/>
          <p:cNvSpPr txBox="1"/>
          <p:nvPr/>
        </p:nvSpPr>
        <p:spPr>
          <a:xfrm>
            <a:off x="1600200" y="533400"/>
            <a:ext cx="8763000" cy="1323439"/>
          </a:xfrm>
          <a:prstGeom prst="rect">
            <a:avLst/>
          </a:prstGeom>
          <a:noFill/>
        </p:spPr>
        <p:txBody>
          <a:bodyPr wrap="square" rtlCol="0">
            <a:spAutoFit/>
          </a:bodyPr>
          <a:lstStyle/>
          <a:p>
            <a:r>
              <a:rPr lang="en-US" sz="8000" dirty="0">
                <a:solidFill>
                  <a:schemeClr val="accent1"/>
                </a:solidFill>
              </a:rPr>
              <a:t>Class A</a:t>
            </a:r>
          </a:p>
        </p:txBody>
      </p:sp>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7" name="Slide Number Placeholder 6"/>
          <p:cNvSpPr>
            <a:spLocks noGrp="1"/>
          </p:cNvSpPr>
          <p:nvPr>
            <p:ph type="sldNum" sz="quarter" idx="12"/>
          </p:nvPr>
        </p:nvSpPr>
        <p:spPr/>
        <p:txBody>
          <a:bodyPr/>
          <a:lstStyle/>
          <a:p>
            <a:fld id="{873F5F97-BAC6-4B68-A64C-E81C15EA068D}" type="slidenum">
              <a:rPr lang="en-IN" smtClean="0"/>
              <a:t>46</a:t>
            </a:fld>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2E2DA-58F2-8287-FD36-8703F9351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23777-7F22-0536-68D7-4E0D1E9543B4}"/>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Device Classes-Class A</a:t>
            </a:r>
            <a:r>
              <a:rPr lang="en-IN" b="1" dirty="0"/>
              <a:t> </a:t>
            </a:r>
          </a:p>
        </p:txBody>
      </p:sp>
      <p:sp>
        <p:nvSpPr>
          <p:cNvPr id="4" name="Date Placeholder 3">
            <a:extLst>
              <a:ext uri="{FF2B5EF4-FFF2-40B4-BE49-F238E27FC236}">
                <a16:creationId xmlns:a16="http://schemas.microsoft.com/office/drawing/2014/main" id="{B553C2F9-9B64-39B5-3AB6-2581C0FE4D7E}"/>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1369C6F6-5CCC-9D77-9C65-C9DD14F12E4B}"/>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C36EAB5A-EBE8-18DB-769E-88C5E95E1C12}"/>
              </a:ext>
            </a:extLst>
          </p:cNvPr>
          <p:cNvSpPr>
            <a:spLocks noGrp="1"/>
          </p:cNvSpPr>
          <p:nvPr>
            <p:ph type="sldNum" sz="quarter" idx="12"/>
          </p:nvPr>
        </p:nvSpPr>
        <p:spPr/>
        <p:txBody>
          <a:bodyPr/>
          <a:lstStyle/>
          <a:p>
            <a:fld id="{873F5F97-BAC6-4B68-A64C-E81C15EA068D}" type="slidenum">
              <a:rPr lang="en-IN" smtClean="0"/>
              <a:t>47</a:t>
            </a:fld>
            <a:endParaRPr lang="en-IN"/>
          </a:p>
        </p:txBody>
      </p:sp>
      <p:sp>
        <p:nvSpPr>
          <p:cNvPr id="8" name="Content Placeholder 7">
            <a:extLst>
              <a:ext uri="{FF2B5EF4-FFF2-40B4-BE49-F238E27FC236}">
                <a16:creationId xmlns:a16="http://schemas.microsoft.com/office/drawing/2014/main" id="{D5F7B18B-1877-094A-A206-77CFE02B45D4}"/>
              </a:ext>
            </a:extLst>
          </p:cNvPr>
          <p:cNvSpPr>
            <a:spLocks noGrp="1"/>
          </p:cNvSpPr>
          <p:nvPr>
            <p:ph idx="1"/>
          </p:nvPr>
        </p:nvSpPr>
        <p:spPr/>
        <p:txBody>
          <a:bodyPr/>
          <a:lstStyle/>
          <a:p>
            <a:endParaRPr lang="en-IN"/>
          </a:p>
        </p:txBody>
      </p:sp>
      <p:pic>
        <p:nvPicPr>
          <p:cNvPr id="11" name="Picture 10">
            <a:extLst>
              <a:ext uri="{FF2B5EF4-FFF2-40B4-BE49-F238E27FC236}">
                <a16:creationId xmlns:a16="http://schemas.microsoft.com/office/drawing/2014/main" id="{3AE41725-0C6E-43A8-F802-442211F88CBA}"/>
              </a:ext>
            </a:extLst>
          </p:cNvPr>
          <p:cNvPicPr>
            <a:picLocks noChangeAspect="1"/>
          </p:cNvPicPr>
          <p:nvPr/>
        </p:nvPicPr>
        <p:blipFill>
          <a:blip r:embed="rId2"/>
          <a:stretch>
            <a:fillRect/>
          </a:stretch>
        </p:blipFill>
        <p:spPr>
          <a:xfrm>
            <a:off x="793474" y="1244789"/>
            <a:ext cx="10560326" cy="4825159"/>
          </a:xfrm>
          <a:prstGeom prst="rect">
            <a:avLst/>
          </a:prstGeom>
        </p:spPr>
      </p:pic>
    </p:spTree>
    <p:extLst>
      <p:ext uri="{BB962C8B-B14F-4D97-AF65-F5344CB8AC3E}">
        <p14:creationId xmlns:p14="http://schemas.microsoft.com/office/powerpoint/2010/main" val="1021238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Device Classes- Class A</a:t>
            </a:r>
            <a:endParaRPr lang="en-IN" b="1" dirty="0"/>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48</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26" name="Rectangle 1"/>
          <p:cNvSpPr>
            <a:spLocks noChangeArrowheads="1"/>
          </p:cNvSpPr>
          <p:nvPr/>
        </p:nvSpPr>
        <p:spPr bwMode="auto">
          <a:xfrm rot="10800000" flipV="1">
            <a:off x="802640" y="988625"/>
            <a:ext cx="10309317" cy="5575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eaLnBrk="0" fontAlgn="base" hangingPunct="0">
              <a:lnSpc>
                <a:spcPct val="150000"/>
              </a:lnSpc>
              <a:spcBef>
                <a:spcPct val="0"/>
              </a:spcBef>
              <a:spcAft>
                <a:spcPct val="0"/>
              </a:spcAft>
              <a:buFontTx/>
              <a:buChar char="•"/>
            </a:pPr>
            <a:r>
              <a:rPr lang="en-US" sz="2400" b="0" i="0" dirty="0">
                <a:solidFill>
                  <a:srgbClr val="4A4A4A"/>
                </a:solidFill>
                <a:effectLst/>
              </a:rPr>
              <a:t>All </a:t>
            </a:r>
            <a:r>
              <a:rPr lang="en-US" sz="2400" b="0" i="0" dirty="0" err="1">
                <a:solidFill>
                  <a:srgbClr val="4A4A4A"/>
                </a:solidFill>
                <a:effectLst/>
              </a:rPr>
              <a:t>LoRaWAN</a:t>
            </a:r>
            <a:r>
              <a:rPr lang="en-US" sz="2400" b="0" i="0" dirty="0">
                <a:solidFill>
                  <a:srgbClr val="4A4A4A"/>
                </a:solidFill>
                <a:effectLst/>
              </a:rPr>
              <a:t> end-devices must support Class A implementation</a:t>
            </a:r>
            <a:endParaRPr lang="en-IN" sz="2400" dirty="0"/>
          </a:p>
          <a:p>
            <a:pPr marL="0" marR="0" lvl="0" indent="0" algn="just" defTabSz="914400" rtl="0" eaLnBrk="0" fontAlgn="base" latinLnBrk="0" hangingPunct="0">
              <a:lnSpc>
                <a:spcPct val="15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rPr>
              <a:t>Class A devices can send uplink messages </a:t>
            </a:r>
            <a:r>
              <a:rPr kumimoji="0" lang="en-US" altLang="en-US" sz="2400" b="1" i="0" u="none" strike="noStrike" cap="none" normalizeH="0" baseline="0" dirty="0">
                <a:ln>
                  <a:noFill/>
                </a:ln>
                <a:solidFill>
                  <a:schemeClr val="tx1"/>
                </a:solidFill>
                <a:effectLst/>
              </a:rPr>
              <a:t>at any time</a:t>
            </a:r>
            <a:r>
              <a:rPr kumimoji="0" lang="en-US" altLang="en-US" sz="2400" b="0" i="0" u="none" strike="noStrike" cap="none" normalizeH="0" baseline="0" dirty="0">
                <a:ln>
                  <a:noFill/>
                </a:ln>
                <a:solidFill>
                  <a:schemeClr val="tx1"/>
                </a:solidFill>
                <a:effectLst/>
              </a:rPr>
              <a:t>.</a:t>
            </a:r>
          </a:p>
          <a:p>
            <a:pPr marL="0" marR="0" lvl="0" indent="0" algn="just" defTabSz="914400" rtl="0" eaLnBrk="0" fontAlgn="base" latinLnBrk="0" hangingPunct="0">
              <a:lnSpc>
                <a:spcPct val="15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rPr>
              <a:t>After an uplink, two short receive windows open for downlink messages.</a:t>
            </a:r>
          </a:p>
          <a:p>
            <a:pPr marL="0" marR="0" lvl="0" indent="0" algn="just" defTabSz="914400" rtl="0" eaLnBrk="0" fontAlgn="base" latinLnBrk="0" hangingPunct="0">
              <a:lnSpc>
                <a:spcPct val="15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rPr>
              <a:t>RX1 Delay</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RX2 Delay</a:t>
            </a:r>
            <a:r>
              <a:rPr kumimoji="0" lang="en-US" altLang="en-US" sz="2400" b="0" i="0" u="none" strike="noStrike" cap="none" normalizeH="0" baseline="0" dirty="0">
                <a:ln>
                  <a:noFill/>
                </a:ln>
                <a:solidFill>
                  <a:schemeClr val="tx1"/>
                </a:solidFill>
                <a:effectLst/>
              </a:rPr>
              <a:t> occur between the uplink and each receive window.</a:t>
            </a:r>
          </a:p>
          <a:p>
            <a:pPr marL="0" marR="0" lvl="0" indent="0" algn="just" defTabSz="914400" rtl="0" eaLnBrk="0" fontAlgn="base" latinLnBrk="0" hangingPunct="0">
              <a:lnSpc>
                <a:spcPct val="15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rPr>
              <a:t>If no response is received in these windows, the next downlink is scheduled after the next uplink. </a:t>
            </a:r>
          </a:p>
          <a:p>
            <a:pPr algn="just" eaLnBrk="0" fontAlgn="base" hangingPunct="0">
              <a:lnSpc>
                <a:spcPct val="150000"/>
              </a:lnSpc>
              <a:spcBef>
                <a:spcPct val="0"/>
              </a:spcBef>
              <a:spcAft>
                <a:spcPct val="0"/>
              </a:spcAft>
              <a:buFontTx/>
              <a:buChar char="•"/>
            </a:pPr>
            <a:r>
              <a:rPr lang="en-US" altLang="en-US" sz="2400" dirty="0"/>
              <a:t>Class A devices have low power consumption, enabling battery operation.</a:t>
            </a:r>
          </a:p>
          <a:p>
            <a:pPr algn="just" eaLnBrk="0" fontAlgn="base" hangingPunct="0">
              <a:lnSpc>
                <a:spcPct val="150000"/>
              </a:lnSpc>
              <a:spcBef>
                <a:spcPct val="0"/>
              </a:spcBef>
              <a:spcAft>
                <a:spcPct val="0"/>
              </a:spcAft>
              <a:buFontTx/>
              <a:buChar char="•"/>
            </a:pPr>
            <a:r>
              <a:rPr lang="en-US" altLang="en-US" sz="2400" dirty="0"/>
              <a:t>They spend most time in sleep mode with long intervals between uplinks.</a:t>
            </a:r>
          </a:p>
          <a:p>
            <a:pPr algn="just" eaLnBrk="0" fontAlgn="base" hangingPunct="0">
              <a:lnSpc>
                <a:spcPct val="150000"/>
              </a:lnSpc>
              <a:spcBef>
                <a:spcPct val="0"/>
              </a:spcBef>
              <a:spcAft>
                <a:spcPct val="0"/>
              </a:spcAft>
              <a:buFontTx/>
              <a:buChar char="•"/>
            </a:pPr>
            <a:r>
              <a:rPr lang="en-US" altLang="en-US" sz="2400" dirty="0"/>
              <a:t>High downlink latency due to needing an uplink before receiving a downlink. </a:t>
            </a:r>
          </a:p>
          <a:p>
            <a:pPr marL="0" marR="0" lvl="0" indent="0" algn="just" defTabSz="914400" rtl="0" eaLnBrk="0" fontAlgn="base" latinLnBrk="0" hangingPunct="0">
              <a:lnSpc>
                <a:spcPct val="15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D103D-E4CC-5126-F532-2FD3E43FFC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D2665-4B37-66E2-3064-CE1F46F99B9D}"/>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Device Classes- Class A</a:t>
            </a:r>
            <a:endParaRPr lang="en-IN" b="1" dirty="0"/>
          </a:p>
        </p:txBody>
      </p:sp>
      <p:sp>
        <p:nvSpPr>
          <p:cNvPr id="4" name="Date Placeholder 3">
            <a:extLst>
              <a:ext uri="{FF2B5EF4-FFF2-40B4-BE49-F238E27FC236}">
                <a16:creationId xmlns:a16="http://schemas.microsoft.com/office/drawing/2014/main" id="{5A5A30EC-6190-A98E-A887-E85F056346CD}"/>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94F571DA-CE0B-0640-5E1D-1EB3B64BFF81}"/>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A781956C-6955-3395-68B7-59B78BEE2C05}"/>
              </a:ext>
            </a:extLst>
          </p:cNvPr>
          <p:cNvSpPr>
            <a:spLocks noGrp="1"/>
          </p:cNvSpPr>
          <p:nvPr>
            <p:ph type="sldNum" sz="quarter" idx="12"/>
          </p:nvPr>
        </p:nvSpPr>
        <p:spPr/>
        <p:txBody>
          <a:bodyPr/>
          <a:lstStyle/>
          <a:p>
            <a:fld id="{873F5F97-BAC6-4B68-A64C-E81C15EA068D}" type="slidenum">
              <a:rPr lang="en-IN" smtClean="0"/>
              <a:t>49</a:t>
            </a:fld>
            <a:endParaRPr lang="en-IN"/>
          </a:p>
        </p:txBody>
      </p:sp>
      <p:sp>
        <p:nvSpPr>
          <p:cNvPr id="3" name="AutoShape 2" descr="Comparison Between LoRa and Other Wireless Technologies">
            <a:extLst>
              <a:ext uri="{FF2B5EF4-FFF2-40B4-BE49-F238E27FC236}">
                <a16:creationId xmlns:a16="http://schemas.microsoft.com/office/drawing/2014/main" id="{2C9A69FD-0A0E-FD05-6F30-78057679E9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29" name="TextBox 28"/>
          <p:cNvSpPr txBox="1"/>
          <p:nvPr/>
        </p:nvSpPr>
        <p:spPr>
          <a:xfrm>
            <a:off x="3139440" y="1568440"/>
            <a:ext cx="6492240" cy="3416320"/>
          </a:xfrm>
          <a:prstGeom prst="rect">
            <a:avLst/>
          </a:prstGeom>
          <a:noFill/>
        </p:spPr>
        <p:txBody>
          <a:bodyPr wrap="square">
            <a:spAutoFit/>
          </a:bodyPr>
          <a:lstStyle/>
          <a:p>
            <a:pPr algn="l"/>
            <a:r>
              <a:rPr lang="en-US" sz="2400" b="1" dirty="0">
                <a:latin typeface="Arial" panose="020B0604020202020204" pitchFamily="34" charset="0"/>
              </a:rPr>
              <a:t>Use Cases</a:t>
            </a:r>
          </a:p>
          <a:p>
            <a:pPr algn="l"/>
            <a:endParaRPr lang="en-US" sz="2400" b="1" dirty="0">
              <a:latin typeface="Arial" panose="020B0604020202020204" pitchFamily="34" charset="0"/>
            </a:endParaRPr>
          </a:p>
          <a:p>
            <a:pPr marL="285750" indent="-285750" algn="l">
              <a:buFont typeface="Arial" panose="020B0604020202020204" pitchFamily="34" charset="0"/>
              <a:buChar char="•"/>
            </a:pPr>
            <a:r>
              <a:rPr lang="en-US" sz="2400" dirty="0">
                <a:latin typeface="Arial" panose="020B0604020202020204" pitchFamily="34" charset="0"/>
              </a:rPr>
              <a:t>Environmental monitoring</a:t>
            </a:r>
          </a:p>
          <a:p>
            <a:pPr marL="285750" indent="-285750" algn="l">
              <a:buFont typeface="Arial" panose="020B0604020202020204" pitchFamily="34" charset="0"/>
              <a:buChar char="•"/>
            </a:pPr>
            <a:r>
              <a:rPr lang="en-US" sz="2400" dirty="0">
                <a:latin typeface="Arial" panose="020B0604020202020204" pitchFamily="34" charset="0"/>
              </a:rPr>
              <a:t>Animal tracking</a:t>
            </a:r>
          </a:p>
          <a:p>
            <a:pPr marL="285750" indent="-285750" algn="l">
              <a:buFont typeface="Arial" panose="020B0604020202020204" pitchFamily="34" charset="0"/>
              <a:buChar char="•"/>
            </a:pPr>
            <a:r>
              <a:rPr lang="en-US" sz="2400" dirty="0">
                <a:latin typeface="Arial" panose="020B0604020202020204" pitchFamily="34" charset="0"/>
              </a:rPr>
              <a:t>Forest fire detection</a:t>
            </a:r>
          </a:p>
          <a:p>
            <a:pPr marL="285750" indent="-285750" algn="l">
              <a:buFont typeface="Arial" panose="020B0604020202020204" pitchFamily="34" charset="0"/>
              <a:buChar char="•"/>
            </a:pPr>
            <a:r>
              <a:rPr lang="en-US" sz="2400" dirty="0">
                <a:latin typeface="Arial" panose="020B0604020202020204" pitchFamily="34" charset="0"/>
              </a:rPr>
              <a:t>Water leakage detection</a:t>
            </a:r>
          </a:p>
          <a:p>
            <a:pPr marL="285750" indent="-285750" algn="l">
              <a:buFont typeface="Arial" panose="020B0604020202020204" pitchFamily="34" charset="0"/>
              <a:buChar char="•"/>
            </a:pPr>
            <a:r>
              <a:rPr lang="en-US" sz="2400" dirty="0">
                <a:latin typeface="Arial" panose="020B0604020202020204" pitchFamily="34" charset="0"/>
              </a:rPr>
              <a:t>Smart parking</a:t>
            </a:r>
          </a:p>
          <a:p>
            <a:pPr marL="285750" indent="-285750" algn="l">
              <a:buFont typeface="Arial" panose="020B0604020202020204" pitchFamily="34" charset="0"/>
              <a:buChar char="•"/>
            </a:pPr>
            <a:r>
              <a:rPr lang="en-US" sz="2400" dirty="0">
                <a:latin typeface="Arial" panose="020B0604020202020204" pitchFamily="34" charset="0"/>
              </a:rPr>
              <a:t>Asset tracking</a:t>
            </a:r>
          </a:p>
          <a:p>
            <a:pPr marL="285750" indent="-285750" algn="l">
              <a:buFont typeface="Arial" panose="020B0604020202020204" pitchFamily="34" charset="0"/>
              <a:buChar char="•"/>
            </a:pPr>
            <a:r>
              <a:rPr lang="en-US" sz="2400" dirty="0">
                <a:latin typeface="Arial" panose="020B0604020202020204" pitchFamily="34" charset="0"/>
              </a:rPr>
              <a:t>Waste management</a:t>
            </a:r>
          </a:p>
        </p:txBody>
      </p:sp>
    </p:spTree>
    <p:extLst>
      <p:ext uri="{BB962C8B-B14F-4D97-AF65-F5344CB8AC3E}">
        <p14:creationId xmlns:p14="http://schemas.microsoft.com/office/powerpoint/2010/main" val="3004063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bject 3"/>
          <p:cNvSpPr txBox="1">
            <a:spLocks noGrp="1"/>
          </p:cNvSpPr>
          <p:nvPr>
            <p:ph type="title"/>
          </p:nvPr>
        </p:nvSpPr>
        <p:spPr>
          <a:xfrm>
            <a:off x="625473" y="457200"/>
            <a:ext cx="7334379" cy="738664"/>
          </a:xfrm>
          <a:prstGeom prst="rect">
            <a:avLst/>
          </a:prstGeom>
        </p:spPr>
        <p:txBody>
          <a:bodyPr vert="horz" wrap="square" lIns="0" tIns="0" rIns="0" bIns="0" rtlCol="0">
            <a:spAutoFit/>
          </a:bodyPr>
          <a:lstStyle/>
          <a:p>
            <a:pPr marL="12700">
              <a:lnSpc>
                <a:spcPct val="100000"/>
              </a:lnSpc>
            </a:pPr>
            <a:r>
              <a:rPr sz="4800" spc="-10" dirty="0"/>
              <a:t>IOT </a:t>
            </a:r>
            <a:r>
              <a:rPr sz="4800" spc="-5" dirty="0"/>
              <a:t>MARKET</a:t>
            </a:r>
            <a:r>
              <a:rPr sz="4800" spc="-145" dirty="0"/>
              <a:t> </a:t>
            </a:r>
            <a:r>
              <a:rPr sz="4800" spc="-10" dirty="0"/>
              <a:t>FORECAST</a:t>
            </a:r>
          </a:p>
        </p:txBody>
      </p:sp>
      <p:sp>
        <p:nvSpPr>
          <p:cNvPr id="100" name="object 4"/>
          <p:cNvSpPr/>
          <p:nvPr/>
        </p:nvSpPr>
        <p:spPr>
          <a:xfrm>
            <a:off x="6105905" y="1034033"/>
            <a:ext cx="0" cy="5261610"/>
          </a:xfrm>
          <a:custGeom>
            <a:avLst/>
            <a:gdLst/>
            <a:ahLst/>
            <a:cxnLst/>
            <a:rect l="l" t="t" r="r" b="b"/>
            <a:pathLst>
              <a:path h="5261610">
                <a:moveTo>
                  <a:pt x="0" y="0"/>
                </a:moveTo>
                <a:lnTo>
                  <a:pt x="0" y="5261102"/>
                </a:lnTo>
              </a:path>
            </a:pathLst>
          </a:custGeom>
          <a:ln w="19812">
            <a:solidFill>
              <a:srgbClr val="7E7E7E"/>
            </a:solidFill>
            <a:prstDash val="sysDot"/>
          </a:ln>
        </p:spPr>
        <p:txBody>
          <a:bodyPr wrap="square" lIns="0" tIns="0" rIns="0" bIns="0" rtlCol="0"/>
          <a:lstStyle/>
          <a:p>
            <a:endParaRPr dirty="0"/>
          </a:p>
        </p:txBody>
      </p:sp>
      <p:sp>
        <p:nvSpPr>
          <p:cNvPr id="101" name="object 6"/>
          <p:cNvSpPr/>
          <p:nvPr/>
        </p:nvSpPr>
        <p:spPr>
          <a:xfrm>
            <a:off x="841247" y="1565135"/>
            <a:ext cx="790206" cy="788682"/>
          </a:xfrm>
          <a:prstGeom prst="rect">
            <a:avLst/>
          </a:prstGeom>
          <a:blipFill>
            <a:blip r:embed="rId2" cstate="print"/>
            <a:stretch>
              <a:fillRect/>
            </a:stretch>
          </a:blipFill>
        </p:spPr>
        <p:txBody>
          <a:bodyPr wrap="square" lIns="0" tIns="0" rIns="0" bIns="0" rtlCol="0"/>
          <a:lstStyle/>
          <a:p>
            <a:endParaRPr dirty="0"/>
          </a:p>
        </p:txBody>
      </p:sp>
      <p:sp>
        <p:nvSpPr>
          <p:cNvPr id="102" name="object 7"/>
          <p:cNvSpPr/>
          <p:nvPr/>
        </p:nvSpPr>
        <p:spPr>
          <a:xfrm>
            <a:off x="1068324" y="1659635"/>
            <a:ext cx="338455" cy="547370"/>
          </a:xfrm>
          <a:custGeom>
            <a:avLst/>
            <a:gdLst/>
            <a:ahLst/>
            <a:cxnLst/>
            <a:rect l="l" t="t" r="r" b="b"/>
            <a:pathLst>
              <a:path w="338455" h="547369">
                <a:moveTo>
                  <a:pt x="294259" y="0"/>
                </a:moveTo>
                <a:lnTo>
                  <a:pt x="44018" y="0"/>
                </a:lnTo>
                <a:lnTo>
                  <a:pt x="37579" y="508"/>
                </a:lnTo>
                <a:lnTo>
                  <a:pt x="4038" y="25400"/>
                </a:lnTo>
                <a:lnTo>
                  <a:pt x="0" y="503427"/>
                </a:lnTo>
                <a:lnTo>
                  <a:pt x="444" y="509777"/>
                </a:lnTo>
                <a:lnTo>
                  <a:pt x="25450" y="543051"/>
                </a:lnTo>
                <a:lnTo>
                  <a:pt x="44018" y="547115"/>
                </a:lnTo>
                <a:lnTo>
                  <a:pt x="294259" y="547115"/>
                </a:lnTo>
                <a:lnTo>
                  <a:pt x="328444" y="530733"/>
                </a:lnTo>
                <a:lnTo>
                  <a:pt x="169011" y="530733"/>
                </a:lnTo>
                <a:lnTo>
                  <a:pt x="164223" y="530225"/>
                </a:lnTo>
                <a:lnTo>
                  <a:pt x="145211" y="506984"/>
                </a:lnTo>
                <a:lnTo>
                  <a:pt x="145656" y="502285"/>
                </a:lnTo>
                <a:lnTo>
                  <a:pt x="169011" y="483362"/>
                </a:lnTo>
                <a:lnTo>
                  <a:pt x="338328" y="483362"/>
                </a:lnTo>
                <a:lnTo>
                  <a:pt x="338328" y="466978"/>
                </a:lnTo>
                <a:lnTo>
                  <a:pt x="44018" y="466978"/>
                </a:lnTo>
                <a:lnTo>
                  <a:pt x="41922" y="466471"/>
                </a:lnTo>
                <a:lnTo>
                  <a:pt x="39827" y="465454"/>
                </a:lnTo>
                <a:lnTo>
                  <a:pt x="38023" y="463803"/>
                </a:lnTo>
                <a:lnTo>
                  <a:pt x="37122" y="461899"/>
                </a:lnTo>
                <a:lnTo>
                  <a:pt x="36677" y="459613"/>
                </a:lnTo>
                <a:lnTo>
                  <a:pt x="36677" y="87502"/>
                </a:lnTo>
                <a:lnTo>
                  <a:pt x="44018" y="80137"/>
                </a:lnTo>
                <a:lnTo>
                  <a:pt x="338328" y="80137"/>
                </a:lnTo>
                <a:lnTo>
                  <a:pt x="338328" y="51053"/>
                </a:lnTo>
                <a:lnTo>
                  <a:pt x="139522" y="51053"/>
                </a:lnTo>
                <a:lnTo>
                  <a:pt x="136677" y="50800"/>
                </a:lnTo>
                <a:lnTo>
                  <a:pt x="128739" y="40259"/>
                </a:lnTo>
                <a:lnTo>
                  <a:pt x="128739" y="39877"/>
                </a:lnTo>
                <a:lnTo>
                  <a:pt x="139522" y="29210"/>
                </a:lnTo>
                <a:lnTo>
                  <a:pt x="335736" y="29210"/>
                </a:lnTo>
                <a:lnTo>
                  <a:pt x="334263" y="25400"/>
                </a:lnTo>
                <a:lnTo>
                  <a:pt x="300735" y="508"/>
                </a:lnTo>
                <a:lnTo>
                  <a:pt x="294259" y="0"/>
                </a:lnTo>
                <a:close/>
              </a:path>
              <a:path w="338455" h="547369">
                <a:moveTo>
                  <a:pt x="338328" y="483362"/>
                </a:moveTo>
                <a:lnTo>
                  <a:pt x="169011" y="483362"/>
                </a:lnTo>
                <a:lnTo>
                  <a:pt x="174104" y="483869"/>
                </a:lnTo>
                <a:lnTo>
                  <a:pt x="178447" y="485139"/>
                </a:lnTo>
                <a:lnTo>
                  <a:pt x="192963" y="506984"/>
                </a:lnTo>
                <a:lnTo>
                  <a:pt x="192671" y="511683"/>
                </a:lnTo>
                <a:lnTo>
                  <a:pt x="169011" y="530733"/>
                </a:lnTo>
                <a:lnTo>
                  <a:pt x="328444" y="530733"/>
                </a:lnTo>
                <a:lnTo>
                  <a:pt x="338328" y="503427"/>
                </a:lnTo>
                <a:lnTo>
                  <a:pt x="338328" y="483362"/>
                </a:lnTo>
                <a:close/>
              </a:path>
              <a:path w="338455" h="547369">
                <a:moveTo>
                  <a:pt x="338328" y="80137"/>
                </a:moveTo>
                <a:lnTo>
                  <a:pt x="294259" y="80137"/>
                </a:lnTo>
                <a:lnTo>
                  <a:pt x="296544" y="80772"/>
                </a:lnTo>
                <a:lnTo>
                  <a:pt x="298450" y="81787"/>
                </a:lnTo>
                <a:lnTo>
                  <a:pt x="299973" y="83312"/>
                </a:lnTo>
                <a:lnTo>
                  <a:pt x="300989" y="85216"/>
                </a:lnTo>
                <a:lnTo>
                  <a:pt x="301625" y="87502"/>
                </a:lnTo>
                <a:lnTo>
                  <a:pt x="301625" y="459613"/>
                </a:lnTo>
                <a:lnTo>
                  <a:pt x="294259" y="466978"/>
                </a:lnTo>
                <a:lnTo>
                  <a:pt x="338328" y="466978"/>
                </a:lnTo>
                <a:lnTo>
                  <a:pt x="338328" y="80137"/>
                </a:lnTo>
                <a:close/>
              </a:path>
              <a:path w="338455" h="547369">
                <a:moveTo>
                  <a:pt x="335736" y="29210"/>
                </a:moveTo>
                <a:lnTo>
                  <a:pt x="198805" y="29210"/>
                </a:lnTo>
                <a:lnTo>
                  <a:pt x="201650" y="29590"/>
                </a:lnTo>
                <a:lnTo>
                  <a:pt x="204215" y="30606"/>
                </a:lnTo>
                <a:lnTo>
                  <a:pt x="206501" y="32258"/>
                </a:lnTo>
                <a:lnTo>
                  <a:pt x="208279" y="34543"/>
                </a:lnTo>
                <a:lnTo>
                  <a:pt x="209295" y="37084"/>
                </a:lnTo>
                <a:lnTo>
                  <a:pt x="209550" y="39877"/>
                </a:lnTo>
                <a:lnTo>
                  <a:pt x="209550" y="40259"/>
                </a:lnTo>
                <a:lnTo>
                  <a:pt x="198805" y="51053"/>
                </a:lnTo>
                <a:lnTo>
                  <a:pt x="338328" y="51053"/>
                </a:lnTo>
                <a:lnTo>
                  <a:pt x="338287" y="43179"/>
                </a:lnTo>
                <a:lnTo>
                  <a:pt x="337819" y="37337"/>
                </a:lnTo>
                <a:lnTo>
                  <a:pt x="336422" y="30987"/>
                </a:lnTo>
                <a:lnTo>
                  <a:pt x="335736" y="29210"/>
                </a:lnTo>
                <a:close/>
              </a:path>
            </a:pathLst>
          </a:custGeom>
          <a:solidFill>
            <a:srgbClr val="3C85C5"/>
          </a:solidFill>
        </p:spPr>
        <p:txBody>
          <a:bodyPr wrap="square" lIns="0" tIns="0" rIns="0" bIns="0" rtlCol="0"/>
          <a:lstStyle/>
          <a:p>
            <a:endParaRPr dirty="0"/>
          </a:p>
        </p:txBody>
      </p:sp>
      <p:sp>
        <p:nvSpPr>
          <p:cNvPr id="103" name="object 8"/>
          <p:cNvSpPr/>
          <p:nvPr/>
        </p:nvSpPr>
        <p:spPr>
          <a:xfrm>
            <a:off x="1298447" y="2203704"/>
            <a:ext cx="790206" cy="788670"/>
          </a:xfrm>
          <a:prstGeom prst="rect">
            <a:avLst/>
          </a:prstGeom>
          <a:blipFill>
            <a:blip r:embed="rId3" cstate="print"/>
            <a:stretch>
              <a:fillRect/>
            </a:stretch>
          </a:blipFill>
        </p:spPr>
        <p:txBody>
          <a:bodyPr wrap="square" lIns="0" tIns="0" rIns="0" bIns="0" rtlCol="0"/>
          <a:lstStyle/>
          <a:p>
            <a:endParaRPr dirty="0"/>
          </a:p>
        </p:txBody>
      </p:sp>
      <p:sp>
        <p:nvSpPr>
          <p:cNvPr id="104" name="object 9"/>
          <p:cNvSpPr/>
          <p:nvPr/>
        </p:nvSpPr>
        <p:spPr>
          <a:xfrm>
            <a:off x="1525524" y="2296667"/>
            <a:ext cx="338455" cy="548640"/>
          </a:xfrm>
          <a:custGeom>
            <a:avLst/>
            <a:gdLst/>
            <a:ahLst/>
            <a:cxnLst/>
            <a:rect l="l" t="t" r="r" b="b"/>
            <a:pathLst>
              <a:path w="338455" h="548639">
                <a:moveTo>
                  <a:pt x="294258" y="0"/>
                </a:moveTo>
                <a:lnTo>
                  <a:pt x="44068" y="0"/>
                </a:lnTo>
                <a:lnTo>
                  <a:pt x="37591" y="508"/>
                </a:lnTo>
                <a:lnTo>
                  <a:pt x="4063" y="25400"/>
                </a:lnTo>
                <a:lnTo>
                  <a:pt x="0" y="504825"/>
                </a:lnTo>
                <a:lnTo>
                  <a:pt x="507" y="511175"/>
                </a:lnTo>
                <a:lnTo>
                  <a:pt x="25400" y="544576"/>
                </a:lnTo>
                <a:lnTo>
                  <a:pt x="44068" y="548640"/>
                </a:lnTo>
                <a:lnTo>
                  <a:pt x="294258" y="548640"/>
                </a:lnTo>
                <a:lnTo>
                  <a:pt x="328535" y="532130"/>
                </a:lnTo>
                <a:lnTo>
                  <a:pt x="169037" y="532130"/>
                </a:lnTo>
                <a:lnTo>
                  <a:pt x="164211" y="531749"/>
                </a:lnTo>
                <a:lnTo>
                  <a:pt x="145161" y="508381"/>
                </a:lnTo>
                <a:lnTo>
                  <a:pt x="145669" y="503682"/>
                </a:lnTo>
                <a:lnTo>
                  <a:pt x="169037" y="484759"/>
                </a:lnTo>
                <a:lnTo>
                  <a:pt x="338327" y="484759"/>
                </a:lnTo>
                <a:lnTo>
                  <a:pt x="338327" y="468249"/>
                </a:lnTo>
                <a:lnTo>
                  <a:pt x="44068" y="468249"/>
                </a:lnTo>
                <a:lnTo>
                  <a:pt x="41909" y="467741"/>
                </a:lnTo>
                <a:lnTo>
                  <a:pt x="39878" y="466725"/>
                </a:lnTo>
                <a:lnTo>
                  <a:pt x="37972" y="465074"/>
                </a:lnTo>
                <a:lnTo>
                  <a:pt x="37084" y="463169"/>
                </a:lnTo>
                <a:lnTo>
                  <a:pt x="36703" y="460883"/>
                </a:lnTo>
                <a:lnTo>
                  <a:pt x="36703" y="87757"/>
                </a:lnTo>
                <a:lnTo>
                  <a:pt x="44068" y="80391"/>
                </a:lnTo>
                <a:lnTo>
                  <a:pt x="338327" y="80391"/>
                </a:lnTo>
                <a:lnTo>
                  <a:pt x="338327" y="51181"/>
                </a:lnTo>
                <a:lnTo>
                  <a:pt x="139573" y="51181"/>
                </a:lnTo>
                <a:lnTo>
                  <a:pt x="136651" y="50927"/>
                </a:lnTo>
                <a:lnTo>
                  <a:pt x="128777" y="40386"/>
                </a:lnTo>
                <a:lnTo>
                  <a:pt x="128777" y="40005"/>
                </a:lnTo>
                <a:lnTo>
                  <a:pt x="139573" y="29337"/>
                </a:lnTo>
                <a:lnTo>
                  <a:pt x="335751" y="29337"/>
                </a:lnTo>
                <a:lnTo>
                  <a:pt x="334263" y="25400"/>
                </a:lnTo>
                <a:lnTo>
                  <a:pt x="300736" y="508"/>
                </a:lnTo>
                <a:lnTo>
                  <a:pt x="294258" y="0"/>
                </a:lnTo>
                <a:close/>
              </a:path>
              <a:path w="338455" h="548639">
                <a:moveTo>
                  <a:pt x="338327" y="484759"/>
                </a:moveTo>
                <a:lnTo>
                  <a:pt x="169037" y="484759"/>
                </a:lnTo>
                <a:lnTo>
                  <a:pt x="174117" y="485140"/>
                </a:lnTo>
                <a:lnTo>
                  <a:pt x="178434" y="486537"/>
                </a:lnTo>
                <a:lnTo>
                  <a:pt x="192912" y="508381"/>
                </a:lnTo>
                <a:lnTo>
                  <a:pt x="192658" y="513207"/>
                </a:lnTo>
                <a:lnTo>
                  <a:pt x="169037" y="532130"/>
                </a:lnTo>
                <a:lnTo>
                  <a:pt x="328535" y="532130"/>
                </a:lnTo>
                <a:lnTo>
                  <a:pt x="338327" y="504825"/>
                </a:lnTo>
                <a:lnTo>
                  <a:pt x="338327" y="484759"/>
                </a:lnTo>
                <a:close/>
              </a:path>
              <a:path w="338455" h="548639">
                <a:moveTo>
                  <a:pt x="338327" y="80391"/>
                </a:moveTo>
                <a:lnTo>
                  <a:pt x="294258" y="80391"/>
                </a:lnTo>
                <a:lnTo>
                  <a:pt x="296544" y="81026"/>
                </a:lnTo>
                <a:lnTo>
                  <a:pt x="298450" y="82042"/>
                </a:lnTo>
                <a:lnTo>
                  <a:pt x="299974" y="83566"/>
                </a:lnTo>
                <a:lnTo>
                  <a:pt x="300989" y="85471"/>
                </a:lnTo>
                <a:lnTo>
                  <a:pt x="301625" y="87757"/>
                </a:lnTo>
                <a:lnTo>
                  <a:pt x="301625" y="460883"/>
                </a:lnTo>
                <a:lnTo>
                  <a:pt x="294258" y="468249"/>
                </a:lnTo>
                <a:lnTo>
                  <a:pt x="338327" y="468249"/>
                </a:lnTo>
                <a:lnTo>
                  <a:pt x="338327" y="80391"/>
                </a:lnTo>
                <a:close/>
              </a:path>
              <a:path w="338455" h="548639">
                <a:moveTo>
                  <a:pt x="335751" y="29337"/>
                </a:moveTo>
                <a:lnTo>
                  <a:pt x="198755" y="29337"/>
                </a:lnTo>
                <a:lnTo>
                  <a:pt x="201675" y="29591"/>
                </a:lnTo>
                <a:lnTo>
                  <a:pt x="204215" y="30734"/>
                </a:lnTo>
                <a:lnTo>
                  <a:pt x="206501" y="32385"/>
                </a:lnTo>
                <a:lnTo>
                  <a:pt x="208280" y="34544"/>
                </a:lnTo>
                <a:lnTo>
                  <a:pt x="209295" y="37084"/>
                </a:lnTo>
                <a:lnTo>
                  <a:pt x="209550" y="40005"/>
                </a:lnTo>
                <a:lnTo>
                  <a:pt x="209550" y="40386"/>
                </a:lnTo>
                <a:lnTo>
                  <a:pt x="198755" y="51181"/>
                </a:lnTo>
                <a:lnTo>
                  <a:pt x="338327" y="51181"/>
                </a:lnTo>
                <a:lnTo>
                  <a:pt x="338287" y="43307"/>
                </a:lnTo>
                <a:lnTo>
                  <a:pt x="337819" y="37465"/>
                </a:lnTo>
                <a:lnTo>
                  <a:pt x="336423" y="31115"/>
                </a:lnTo>
                <a:lnTo>
                  <a:pt x="335751" y="29337"/>
                </a:lnTo>
                <a:close/>
              </a:path>
            </a:pathLst>
          </a:custGeom>
          <a:solidFill>
            <a:srgbClr val="3C85C5"/>
          </a:solidFill>
        </p:spPr>
        <p:txBody>
          <a:bodyPr wrap="square" lIns="0" tIns="0" rIns="0" bIns="0" rtlCol="0"/>
          <a:lstStyle/>
          <a:p>
            <a:endParaRPr dirty="0"/>
          </a:p>
        </p:txBody>
      </p:sp>
      <p:sp>
        <p:nvSpPr>
          <p:cNvPr id="105" name="object 10"/>
          <p:cNvSpPr/>
          <p:nvPr/>
        </p:nvSpPr>
        <p:spPr>
          <a:xfrm>
            <a:off x="1815083" y="2842247"/>
            <a:ext cx="790206" cy="788682"/>
          </a:xfrm>
          <a:prstGeom prst="rect">
            <a:avLst/>
          </a:prstGeom>
          <a:blipFill>
            <a:blip r:embed="rId4" cstate="print"/>
            <a:stretch>
              <a:fillRect/>
            </a:stretch>
          </a:blipFill>
        </p:spPr>
        <p:txBody>
          <a:bodyPr wrap="square" lIns="0" tIns="0" rIns="0" bIns="0" rtlCol="0"/>
          <a:lstStyle/>
          <a:p>
            <a:endParaRPr dirty="0"/>
          </a:p>
        </p:txBody>
      </p:sp>
      <p:sp>
        <p:nvSpPr>
          <p:cNvPr id="106" name="object 11"/>
          <p:cNvSpPr/>
          <p:nvPr/>
        </p:nvSpPr>
        <p:spPr>
          <a:xfrm>
            <a:off x="2057400" y="2959607"/>
            <a:ext cx="307975" cy="500380"/>
          </a:xfrm>
          <a:custGeom>
            <a:avLst/>
            <a:gdLst/>
            <a:ahLst/>
            <a:cxnLst/>
            <a:rect l="l" t="t" r="r" b="b"/>
            <a:pathLst>
              <a:path w="307975" h="500379">
                <a:moveTo>
                  <a:pt x="267843" y="0"/>
                </a:moveTo>
                <a:lnTo>
                  <a:pt x="40005" y="0"/>
                </a:lnTo>
                <a:lnTo>
                  <a:pt x="34162" y="380"/>
                </a:lnTo>
                <a:lnTo>
                  <a:pt x="3682" y="23240"/>
                </a:lnTo>
                <a:lnTo>
                  <a:pt x="0" y="459866"/>
                </a:lnTo>
                <a:lnTo>
                  <a:pt x="381" y="465836"/>
                </a:lnTo>
                <a:lnTo>
                  <a:pt x="28575" y="498220"/>
                </a:lnTo>
                <a:lnTo>
                  <a:pt x="40005" y="499871"/>
                </a:lnTo>
                <a:lnTo>
                  <a:pt x="267843" y="499871"/>
                </a:lnTo>
                <a:lnTo>
                  <a:pt x="298986" y="484886"/>
                </a:lnTo>
                <a:lnTo>
                  <a:pt x="153797" y="484886"/>
                </a:lnTo>
                <a:lnTo>
                  <a:pt x="149479" y="484504"/>
                </a:lnTo>
                <a:lnTo>
                  <a:pt x="132080" y="463168"/>
                </a:lnTo>
                <a:lnTo>
                  <a:pt x="132587" y="458977"/>
                </a:lnTo>
                <a:lnTo>
                  <a:pt x="153797" y="441578"/>
                </a:lnTo>
                <a:lnTo>
                  <a:pt x="307848" y="441578"/>
                </a:lnTo>
                <a:lnTo>
                  <a:pt x="307848" y="426592"/>
                </a:lnTo>
                <a:lnTo>
                  <a:pt x="40005" y="426592"/>
                </a:lnTo>
                <a:lnTo>
                  <a:pt x="38100" y="426212"/>
                </a:lnTo>
                <a:lnTo>
                  <a:pt x="36194" y="425322"/>
                </a:lnTo>
                <a:lnTo>
                  <a:pt x="34543" y="423799"/>
                </a:lnTo>
                <a:lnTo>
                  <a:pt x="33781" y="422020"/>
                </a:lnTo>
                <a:lnTo>
                  <a:pt x="33400" y="419988"/>
                </a:lnTo>
                <a:lnTo>
                  <a:pt x="33400" y="79882"/>
                </a:lnTo>
                <a:lnTo>
                  <a:pt x="40005" y="73278"/>
                </a:lnTo>
                <a:lnTo>
                  <a:pt x="307848" y="73278"/>
                </a:lnTo>
                <a:lnTo>
                  <a:pt x="307848" y="46608"/>
                </a:lnTo>
                <a:lnTo>
                  <a:pt x="127000" y="46608"/>
                </a:lnTo>
                <a:lnTo>
                  <a:pt x="124332" y="46354"/>
                </a:lnTo>
                <a:lnTo>
                  <a:pt x="117093" y="36829"/>
                </a:lnTo>
                <a:lnTo>
                  <a:pt x="117093" y="36449"/>
                </a:lnTo>
                <a:lnTo>
                  <a:pt x="127000" y="26669"/>
                </a:lnTo>
                <a:lnTo>
                  <a:pt x="305450" y="26669"/>
                </a:lnTo>
                <a:lnTo>
                  <a:pt x="304164" y="23240"/>
                </a:lnTo>
                <a:lnTo>
                  <a:pt x="273685" y="380"/>
                </a:lnTo>
                <a:lnTo>
                  <a:pt x="267843" y="0"/>
                </a:lnTo>
                <a:close/>
              </a:path>
              <a:path w="307975" h="500379">
                <a:moveTo>
                  <a:pt x="307848" y="441578"/>
                </a:moveTo>
                <a:lnTo>
                  <a:pt x="153797" y="441578"/>
                </a:lnTo>
                <a:lnTo>
                  <a:pt x="158369" y="442087"/>
                </a:lnTo>
                <a:lnTo>
                  <a:pt x="162306" y="443229"/>
                </a:lnTo>
                <a:lnTo>
                  <a:pt x="175641" y="463168"/>
                </a:lnTo>
                <a:lnTo>
                  <a:pt x="175260" y="467487"/>
                </a:lnTo>
                <a:lnTo>
                  <a:pt x="153797" y="484886"/>
                </a:lnTo>
                <a:lnTo>
                  <a:pt x="298986" y="484886"/>
                </a:lnTo>
                <a:lnTo>
                  <a:pt x="307848" y="459866"/>
                </a:lnTo>
                <a:lnTo>
                  <a:pt x="307848" y="441578"/>
                </a:lnTo>
                <a:close/>
              </a:path>
              <a:path w="307975" h="500379">
                <a:moveTo>
                  <a:pt x="307848" y="73278"/>
                </a:moveTo>
                <a:lnTo>
                  <a:pt x="267843" y="73278"/>
                </a:lnTo>
                <a:lnTo>
                  <a:pt x="269875" y="73787"/>
                </a:lnTo>
                <a:lnTo>
                  <a:pt x="271652" y="74802"/>
                </a:lnTo>
                <a:lnTo>
                  <a:pt x="272923" y="76072"/>
                </a:lnTo>
                <a:lnTo>
                  <a:pt x="273938" y="77850"/>
                </a:lnTo>
                <a:lnTo>
                  <a:pt x="274447" y="79882"/>
                </a:lnTo>
                <a:lnTo>
                  <a:pt x="274447" y="419988"/>
                </a:lnTo>
                <a:lnTo>
                  <a:pt x="267843" y="426592"/>
                </a:lnTo>
                <a:lnTo>
                  <a:pt x="307848" y="426592"/>
                </a:lnTo>
                <a:lnTo>
                  <a:pt x="307848" y="73278"/>
                </a:lnTo>
                <a:close/>
              </a:path>
              <a:path w="307975" h="500379">
                <a:moveTo>
                  <a:pt x="305450" y="26669"/>
                </a:moveTo>
                <a:lnTo>
                  <a:pt x="180848" y="26669"/>
                </a:lnTo>
                <a:lnTo>
                  <a:pt x="183514" y="27050"/>
                </a:lnTo>
                <a:lnTo>
                  <a:pt x="185800" y="27939"/>
                </a:lnTo>
                <a:lnTo>
                  <a:pt x="187832" y="29463"/>
                </a:lnTo>
                <a:lnTo>
                  <a:pt x="189483" y="31495"/>
                </a:lnTo>
                <a:lnTo>
                  <a:pt x="190373" y="33781"/>
                </a:lnTo>
                <a:lnTo>
                  <a:pt x="190754" y="36449"/>
                </a:lnTo>
                <a:lnTo>
                  <a:pt x="190754" y="36829"/>
                </a:lnTo>
                <a:lnTo>
                  <a:pt x="180848" y="46608"/>
                </a:lnTo>
                <a:lnTo>
                  <a:pt x="307848" y="46608"/>
                </a:lnTo>
                <a:lnTo>
                  <a:pt x="307807" y="39369"/>
                </a:lnTo>
                <a:lnTo>
                  <a:pt x="307467" y="34036"/>
                </a:lnTo>
                <a:lnTo>
                  <a:pt x="306069" y="28320"/>
                </a:lnTo>
                <a:lnTo>
                  <a:pt x="305450" y="26669"/>
                </a:lnTo>
                <a:close/>
              </a:path>
            </a:pathLst>
          </a:custGeom>
          <a:solidFill>
            <a:srgbClr val="3C85C5"/>
          </a:solidFill>
        </p:spPr>
        <p:txBody>
          <a:bodyPr wrap="square" lIns="0" tIns="0" rIns="0" bIns="0" rtlCol="0"/>
          <a:lstStyle/>
          <a:p>
            <a:endParaRPr dirty="0"/>
          </a:p>
        </p:txBody>
      </p:sp>
      <p:sp>
        <p:nvSpPr>
          <p:cNvPr id="107" name="object 12"/>
          <p:cNvSpPr/>
          <p:nvPr/>
        </p:nvSpPr>
        <p:spPr>
          <a:xfrm>
            <a:off x="2340864" y="3480803"/>
            <a:ext cx="790206" cy="788682"/>
          </a:xfrm>
          <a:prstGeom prst="rect">
            <a:avLst/>
          </a:prstGeom>
          <a:blipFill>
            <a:blip r:embed="rId5" cstate="print"/>
            <a:stretch>
              <a:fillRect/>
            </a:stretch>
          </a:blipFill>
        </p:spPr>
        <p:txBody>
          <a:bodyPr wrap="square" lIns="0" tIns="0" rIns="0" bIns="0" rtlCol="0"/>
          <a:lstStyle/>
          <a:p>
            <a:endParaRPr dirty="0"/>
          </a:p>
        </p:txBody>
      </p:sp>
      <p:sp>
        <p:nvSpPr>
          <p:cNvPr id="108" name="object 13"/>
          <p:cNvSpPr/>
          <p:nvPr/>
        </p:nvSpPr>
        <p:spPr>
          <a:xfrm>
            <a:off x="2601467" y="3627120"/>
            <a:ext cx="271780" cy="440690"/>
          </a:xfrm>
          <a:custGeom>
            <a:avLst/>
            <a:gdLst/>
            <a:ahLst/>
            <a:cxnLst/>
            <a:rect l="l" t="t" r="r" b="b"/>
            <a:pathLst>
              <a:path w="271780" h="440689">
                <a:moveTo>
                  <a:pt x="235965" y="0"/>
                </a:moveTo>
                <a:lnTo>
                  <a:pt x="35306" y="0"/>
                </a:lnTo>
                <a:lnTo>
                  <a:pt x="30099" y="380"/>
                </a:lnTo>
                <a:lnTo>
                  <a:pt x="381" y="30098"/>
                </a:lnTo>
                <a:lnTo>
                  <a:pt x="0" y="405256"/>
                </a:lnTo>
                <a:lnTo>
                  <a:pt x="381" y="410336"/>
                </a:lnTo>
                <a:lnTo>
                  <a:pt x="30099" y="440054"/>
                </a:lnTo>
                <a:lnTo>
                  <a:pt x="35306" y="440435"/>
                </a:lnTo>
                <a:lnTo>
                  <a:pt x="235965" y="440435"/>
                </a:lnTo>
                <a:lnTo>
                  <a:pt x="263389" y="427227"/>
                </a:lnTo>
                <a:lnTo>
                  <a:pt x="135508" y="427227"/>
                </a:lnTo>
                <a:lnTo>
                  <a:pt x="131699" y="426846"/>
                </a:lnTo>
                <a:lnTo>
                  <a:pt x="116458" y="408050"/>
                </a:lnTo>
                <a:lnTo>
                  <a:pt x="116839" y="404367"/>
                </a:lnTo>
                <a:lnTo>
                  <a:pt x="135508" y="389127"/>
                </a:lnTo>
                <a:lnTo>
                  <a:pt x="271271" y="389127"/>
                </a:lnTo>
                <a:lnTo>
                  <a:pt x="271271" y="375919"/>
                </a:lnTo>
                <a:lnTo>
                  <a:pt x="35306" y="375919"/>
                </a:lnTo>
                <a:lnTo>
                  <a:pt x="33655" y="375538"/>
                </a:lnTo>
                <a:lnTo>
                  <a:pt x="31876" y="374649"/>
                </a:lnTo>
                <a:lnTo>
                  <a:pt x="30480" y="373379"/>
                </a:lnTo>
                <a:lnTo>
                  <a:pt x="29718" y="371855"/>
                </a:lnTo>
                <a:lnTo>
                  <a:pt x="29463" y="369950"/>
                </a:lnTo>
                <a:lnTo>
                  <a:pt x="29463" y="70357"/>
                </a:lnTo>
                <a:lnTo>
                  <a:pt x="35306" y="64515"/>
                </a:lnTo>
                <a:lnTo>
                  <a:pt x="271271" y="64515"/>
                </a:lnTo>
                <a:lnTo>
                  <a:pt x="271271" y="41147"/>
                </a:lnTo>
                <a:lnTo>
                  <a:pt x="111887" y="41147"/>
                </a:lnTo>
                <a:lnTo>
                  <a:pt x="109600" y="40893"/>
                </a:lnTo>
                <a:lnTo>
                  <a:pt x="103250" y="32384"/>
                </a:lnTo>
                <a:lnTo>
                  <a:pt x="103250" y="32130"/>
                </a:lnTo>
                <a:lnTo>
                  <a:pt x="111887" y="23494"/>
                </a:lnTo>
                <a:lnTo>
                  <a:pt x="269155" y="23494"/>
                </a:lnTo>
                <a:lnTo>
                  <a:pt x="267969" y="20446"/>
                </a:lnTo>
                <a:lnTo>
                  <a:pt x="241173" y="380"/>
                </a:lnTo>
                <a:lnTo>
                  <a:pt x="235965" y="0"/>
                </a:lnTo>
                <a:close/>
              </a:path>
              <a:path w="271780" h="440689">
                <a:moveTo>
                  <a:pt x="271271" y="389127"/>
                </a:moveTo>
                <a:lnTo>
                  <a:pt x="135508" y="389127"/>
                </a:lnTo>
                <a:lnTo>
                  <a:pt x="139573" y="389508"/>
                </a:lnTo>
                <a:lnTo>
                  <a:pt x="143129" y="390524"/>
                </a:lnTo>
                <a:lnTo>
                  <a:pt x="154686" y="408050"/>
                </a:lnTo>
                <a:lnTo>
                  <a:pt x="154431" y="411987"/>
                </a:lnTo>
                <a:lnTo>
                  <a:pt x="135508" y="427227"/>
                </a:lnTo>
                <a:lnTo>
                  <a:pt x="263389" y="427227"/>
                </a:lnTo>
                <a:lnTo>
                  <a:pt x="271271" y="405256"/>
                </a:lnTo>
                <a:lnTo>
                  <a:pt x="271271" y="389127"/>
                </a:lnTo>
                <a:close/>
              </a:path>
              <a:path w="271780" h="440689">
                <a:moveTo>
                  <a:pt x="271271" y="64515"/>
                </a:moveTo>
                <a:lnTo>
                  <a:pt x="235965" y="64515"/>
                </a:lnTo>
                <a:lnTo>
                  <a:pt x="237744" y="65023"/>
                </a:lnTo>
                <a:lnTo>
                  <a:pt x="239394" y="65912"/>
                </a:lnTo>
                <a:lnTo>
                  <a:pt x="240537" y="67055"/>
                </a:lnTo>
                <a:lnTo>
                  <a:pt x="241426" y="68579"/>
                </a:lnTo>
                <a:lnTo>
                  <a:pt x="241807" y="70357"/>
                </a:lnTo>
                <a:lnTo>
                  <a:pt x="241807" y="369950"/>
                </a:lnTo>
                <a:lnTo>
                  <a:pt x="235965" y="375919"/>
                </a:lnTo>
                <a:lnTo>
                  <a:pt x="271271" y="375919"/>
                </a:lnTo>
                <a:lnTo>
                  <a:pt x="271271" y="64515"/>
                </a:lnTo>
                <a:close/>
              </a:path>
              <a:path w="271780" h="440689">
                <a:moveTo>
                  <a:pt x="269155" y="23494"/>
                </a:moveTo>
                <a:lnTo>
                  <a:pt x="159384" y="23494"/>
                </a:lnTo>
                <a:lnTo>
                  <a:pt x="161670" y="23748"/>
                </a:lnTo>
                <a:lnTo>
                  <a:pt x="163702" y="24637"/>
                </a:lnTo>
                <a:lnTo>
                  <a:pt x="165481" y="25907"/>
                </a:lnTo>
                <a:lnTo>
                  <a:pt x="167005" y="27812"/>
                </a:lnTo>
                <a:lnTo>
                  <a:pt x="167767" y="29844"/>
                </a:lnTo>
                <a:lnTo>
                  <a:pt x="168020" y="32130"/>
                </a:lnTo>
                <a:lnTo>
                  <a:pt x="168020" y="32384"/>
                </a:lnTo>
                <a:lnTo>
                  <a:pt x="159384" y="41147"/>
                </a:lnTo>
                <a:lnTo>
                  <a:pt x="271271" y="41147"/>
                </a:lnTo>
                <a:lnTo>
                  <a:pt x="271233" y="34670"/>
                </a:lnTo>
                <a:lnTo>
                  <a:pt x="270890" y="30098"/>
                </a:lnTo>
                <a:lnTo>
                  <a:pt x="269748" y="25018"/>
                </a:lnTo>
                <a:lnTo>
                  <a:pt x="269155" y="23494"/>
                </a:lnTo>
                <a:close/>
              </a:path>
            </a:pathLst>
          </a:custGeom>
          <a:solidFill>
            <a:srgbClr val="3C85C5"/>
          </a:solidFill>
        </p:spPr>
        <p:txBody>
          <a:bodyPr wrap="square" lIns="0" tIns="0" rIns="0" bIns="0" rtlCol="0"/>
          <a:lstStyle/>
          <a:p>
            <a:endParaRPr dirty="0"/>
          </a:p>
        </p:txBody>
      </p:sp>
      <p:sp>
        <p:nvSpPr>
          <p:cNvPr id="109" name="object 14"/>
          <p:cNvSpPr/>
          <p:nvPr/>
        </p:nvSpPr>
        <p:spPr>
          <a:xfrm>
            <a:off x="2866644" y="4119371"/>
            <a:ext cx="790206" cy="788669"/>
          </a:xfrm>
          <a:prstGeom prst="rect">
            <a:avLst/>
          </a:prstGeom>
          <a:blipFill>
            <a:blip r:embed="rId6" cstate="print"/>
            <a:stretch>
              <a:fillRect/>
            </a:stretch>
          </a:blipFill>
        </p:spPr>
        <p:txBody>
          <a:bodyPr wrap="square" lIns="0" tIns="0" rIns="0" bIns="0" rtlCol="0"/>
          <a:lstStyle/>
          <a:p>
            <a:endParaRPr dirty="0"/>
          </a:p>
        </p:txBody>
      </p:sp>
      <p:sp>
        <p:nvSpPr>
          <p:cNvPr id="110" name="object 15"/>
          <p:cNvSpPr/>
          <p:nvPr/>
        </p:nvSpPr>
        <p:spPr>
          <a:xfrm>
            <a:off x="3127248" y="4265676"/>
            <a:ext cx="271780" cy="440690"/>
          </a:xfrm>
          <a:custGeom>
            <a:avLst/>
            <a:gdLst/>
            <a:ahLst/>
            <a:cxnLst/>
            <a:rect l="l" t="t" r="r" b="b"/>
            <a:pathLst>
              <a:path w="271779" h="440689">
                <a:moveTo>
                  <a:pt x="235965" y="0"/>
                </a:moveTo>
                <a:lnTo>
                  <a:pt x="35306" y="0"/>
                </a:lnTo>
                <a:lnTo>
                  <a:pt x="30099" y="381"/>
                </a:lnTo>
                <a:lnTo>
                  <a:pt x="381" y="30099"/>
                </a:lnTo>
                <a:lnTo>
                  <a:pt x="0" y="405256"/>
                </a:lnTo>
                <a:lnTo>
                  <a:pt x="381" y="410337"/>
                </a:lnTo>
                <a:lnTo>
                  <a:pt x="30099" y="440055"/>
                </a:lnTo>
                <a:lnTo>
                  <a:pt x="35306" y="440436"/>
                </a:lnTo>
                <a:lnTo>
                  <a:pt x="235965" y="440436"/>
                </a:lnTo>
                <a:lnTo>
                  <a:pt x="263389" y="427228"/>
                </a:lnTo>
                <a:lnTo>
                  <a:pt x="135509" y="427228"/>
                </a:lnTo>
                <a:lnTo>
                  <a:pt x="131699" y="426847"/>
                </a:lnTo>
                <a:lnTo>
                  <a:pt x="116458" y="408050"/>
                </a:lnTo>
                <a:lnTo>
                  <a:pt x="116839" y="404368"/>
                </a:lnTo>
                <a:lnTo>
                  <a:pt x="135509" y="389128"/>
                </a:lnTo>
                <a:lnTo>
                  <a:pt x="271272" y="389128"/>
                </a:lnTo>
                <a:lnTo>
                  <a:pt x="271272" y="375919"/>
                </a:lnTo>
                <a:lnTo>
                  <a:pt x="35306" y="375919"/>
                </a:lnTo>
                <a:lnTo>
                  <a:pt x="33654" y="375538"/>
                </a:lnTo>
                <a:lnTo>
                  <a:pt x="31876" y="374650"/>
                </a:lnTo>
                <a:lnTo>
                  <a:pt x="30479" y="373380"/>
                </a:lnTo>
                <a:lnTo>
                  <a:pt x="29718" y="371856"/>
                </a:lnTo>
                <a:lnTo>
                  <a:pt x="29463" y="369950"/>
                </a:lnTo>
                <a:lnTo>
                  <a:pt x="29463" y="70357"/>
                </a:lnTo>
                <a:lnTo>
                  <a:pt x="35306" y="64516"/>
                </a:lnTo>
                <a:lnTo>
                  <a:pt x="271272" y="64516"/>
                </a:lnTo>
                <a:lnTo>
                  <a:pt x="271272" y="41148"/>
                </a:lnTo>
                <a:lnTo>
                  <a:pt x="111887" y="41148"/>
                </a:lnTo>
                <a:lnTo>
                  <a:pt x="109600" y="40893"/>
                </a:lnTo>
                <a:lnTo>
                  <a:pt x="103250" y="32385"/>
                </a:lnTo>
                <a:lnTo>
                  <a:pt x="103250" y="32131"/>
                </a:lnTo>
                <a:lnTo>
                  <a:pt x="111887" y="23494"/>
                </a:lnTo>
                <a:lnTo>
                  <a:pt x="269155" y="23494"/>
                </a:lnTo>
                <a:lnTo>
                  <a:pt x="267969" y="20447"/>
                </a:lnTo>
                <a:lnTo>
                  <a:pt x="241173" y="381"/>
                </a:lnTo>
                <a:lnTo>
                  <a:pt x="235965" y="0"/>
                </a:lnTo>
                <a:close/>
              </a:path>
              <a:path w="271779" h="440689">
                <a:moveTo>
                  <a:pt x="271272" y="389128"/>
                </a:moveTo>
                <a:lnTo>
                  <a:pt x="135509" y="389128"/>
                </a:lnTo>
                <a:lnTo>
                  <a:pt x="139573" y="389509"/>
                </a:lnTo>
                <a:lnTo>
                  <a:pt x="143128" y="390525"/>
                </a:lnTo>
                <a:lnTo>
                  <a:pt x="154686" y="408050"/>
                </a:lnTo>
                <a:lnTo>
                  <a:pt x="154431" y="411988"/>
                </a:lnTo>
                <a:lnTo>
                  <a:pt x="135509" y="427228"/>
                </a:lnTo>
                <a:lnTo>
                  <a:pt x="263389" y="427228"/>
                </a:lnTo>
                <a:lnTo>
                  <a:pt x="271272" y="405256"/>
                </a:lnTo>
                <a:lnTo>
                  <a:pt x="271272" y="389128"/>
                </a:lnTo>
                <a:close/>
              </a:path>
              <a:path w="271779" h="440689">
                <a:moveTo>
                  <a:pt x="271272" y="64516"/>
                </a:moveTo>
                <a:lnTo>
                  <a:pt x="235965" y="64516"/>
                </a:lnTo>
                <a:lnTo>
                  <a:pt x="237743" y="65024"/>
                </a:lnTo>
                <a:lnTo>
                  <a:pt x="239394" y="65912"/>
                </a:lnTo>
                <a:lnTo>
                  <a:pt x="240537" y="67056"/>
                </a:lnTo>
                <a:lnTo>
                  <a:pt x="241426" y="68580"/>
                </a:lnTo>
                <a:lnTo>
                  <a:pt x="241807" y="70357"/>
                </a:lnTo>
                <a:lnTo>
                  <a:pt x="241807" y="369950"/>
                </a:lnTo>
                <a:lnTo>
                  <a:pt x="235965" y="375919"/>
                </a:lnTo>
                <a:lnTo>
                  <a:pt x="271272" y="375919"/>
                </a:lnTo>
                <a:lnTo>
                  <a:pt x="271272" y="64516"/>
                </a:lnTo>
                <a:close/>
              </a:path>
              <a:path w="271779" h="440689">
                <a:moveTo>
                  <a:pt x="269155" y="23494"/>
                </a:moveTo>
                <a:lnTo>
                  <a:pt x="159385" y="23494"/>
                </a:lnTo>
                <a:lnTo>
                  <a:pt x="161671" y="23749"/>
                </a:lnTo>
                <a:lnTo>
                  <a:pt x="163702" y="24637"/>
                </a:lnTo>
                <a:lnTo>
                  <a:pt x="165480" y="25907"/>
                </a:lnTo>
                <a:lnTo>
                  <a:pt x="167004" y="27812"/>
                </a:lnTo>
                <a:lnTo>
                  <a:pt x="167766" y="29844"/>
                </a:lnTo>
                <a:lnTo>
                  <a:pt x="168021" y="32131"/>
                </a:lnTo>
                <a:lnTo>
                  <a:pt x="168021" y="32385"/>
                </a:lnTo>
                <a:lnTo>
                  <a:pt x="159385" y="41148"/>
                </a:lnTo>
                <a:lnTo>
                  <a:pt x="271272" y="41148"/>
                </a:lnTo>
                <a:lnTo>
                  <a:pt x="271233" y="34671"/>
                </a:lnTo>
                <a:lnTo>
                  <a:pt x="270890" y="30099"/>
                </a:lnTo>
                <a:lnTo>
                  <a:pt x="269748" y="25018"/>
                </a:lnTo>
                <a:lnTo>
                  <a:pt x="269155" y="23494"/>
                </a:lnTo>
                <a:close/>
              </a:path>
            </a:pathLst>
          </a:custGeom>
          <a:solidFill>
            <a:srgbClr val="3C85C5"/>
          </a:solidFill>
        </p:spPr>
        <p:txBody>
          <a:bodyPr wrap="square" lIns="0" tIns="0" rIns="0" bIns="0" rtlCol="0"/>
          <a:lstStyle/>
          <a:p>
            <a:endParaRPr dirty="0"/>
          </a:p>
        </p:txBody>
      </p:sp>
      <p:sp>
        <p:nvSpPr>
          <p:cNvPr id="111" name="object 16"/>
          <p:cNvSpPr/>
          <p:nvPr/>
        </p:nvSpPr>
        <p:spPr>
          <a:xfrm>
            <a:off x="3429000" y="4757915"/>
            <a:ext cx="790206" cy="788682"/>
          </a:xfrm>
          <a:prstGeom prst="rect">
            <a:avLst/>
          </a:prstGeom>
          <a:blipFill>
            <a:blip r:embed="rId7" cstate="print"/>
            <a:stretch>
              <a:fillRect/>
            </a:stretch>
          </a:blipFill>
        </p:spPr>
        <p:txBody>
          <a:bodyPr wrap="square" lIns="0" tIns="0" rIns="0" bIns="0" rtlCol="0"/>
          <a:lstStyle/>
          <a:p>
            <a:endParaRPr dirty="0"/>
          </a:p>
        </p:txBody>
      </p:sp>
      <p:sp>
        <p:nvSpPr>
          <p:cNvPr id="112" name="object 17"/>
          <p:cNvSpPr/>
          <p:nvPr/>
        </p:nvSpPr>
        <p:spPr>
          <a:xfrm>
            <a:off x="3689603" y="4904232"/>
            <a:ext cx="271780" cy="440690"/>
          </a:xfrm>
          <a:custGeom>
            <a:avLst/>
            <a:gdLst/>
            <a:ahLst/>
            <a:cxnLst/>
            <a:rect l="l" t="t" r="r" b="b"/>
            <a:pathLst>
              <a:path w="271779" h="440689">
                <a:moveTo>
                  <a:pt x="235966" y="0"/>
                </a:moveTo>
                <a:lnTo>
                  <a:pt x="35306" y="0"/>
                </a:lnTo>
                <a:lnTo>
                  <a:pt x="30099" y="381"/>
                </a:lnTo>
                <a:lnTo>
                  <a:pt x="381" y="30099"/>
                </a:lnTo>
                <a:lnTo>
                  <a:pt x="0" y="405257"/>
                </a:lnTo>
                <a:lnTo>
                  <a:pt x="381" y="410337"/>
                </a:lnTo>
                <a:lnTo>
                  <a:pt x="30099" y="440055"/>
                </a:lnTo>
                <a:lnTo>
                  <a:pt x="35306" y="440436"/>
                </a:lnTo>
                <a:lnTo>
                  <a:pt x="235966" y="440436"/>
                </a:lnTo>
                <a:lnTo>
                  <a:pt x="263389" y="427228"/>
                </a:lnTo>
                <a:lnTo>
                  <a:pt x="135509" y="427228"/>
                </a:lnTo>
                <a:lnTo>
                  <a:pt x="131699" y="426847"/>
                </a:lnTo>
                <a:lnTo>
                  <a:pt x="116459" y="408051"/>
                </a:lnTo>
                <a:lnTo>
                  <a:pt x="116840" y="404368"/>
                </a:lnTo>
                <a:lnTo>
                  <a:pt x="135509" y="389128"/>
                </a:lnTo>
                <a:lnTo>
                  <a:pt x="271272" y="389128"/>
                </a:lnTo>
                <a:lnTo>
                  <a:pt x="271272" y="375920"/>
                </a:lnTo>
                <a:lnTo>
                  <a:pt x="35306" y="375920"/>
                </a:lnTo>
                <a:lnTo>
                  <a:pt x="33655" y="375539"/>
                </a:lnTo>
                <a:lnTo>
                  <a:pt x="31876" y="374650"/>
                </a:lnTo>
                <a:lnTo>
                  <a:pt x="30480" y="373380"/>
                </a:lnTo>
                <a:lnTo>
                  <a:pt x="29718" y="371856"/>
                </a:lnTo>
                <a:lnTo>
                  <a:pt x="29463" y="369951"/>
                </a:lnTo>
                <a:lnTo>
                  <a:pt x="29463" y="70358"/>
                </a:lnTo>
                <a:lnTo>
                  <a:pt x="35306" y="64516"/>
                </a:lnTo>
                <a:lnTo>
                  <a:pt x="271272" y="64516"/>
                </a:lnTo>
                <a:lnTo>
                  <a:pt x="271272" y="41148"/>
                </a:lnTo>
                <a:lnTo>
                  <a:pt x="111887" y="41148"/>
                </a:lnTo>
                <a:lnTo>
                  <a:pt x="109600" y="40894"/>
                </a:lnTo>
                <a:lnTo>
                  <a:pt x="103250" y="32385"/>
                </a:lnTo>
                <a:lnTo>
                  <a:pt x="103250" y="32131"/>
                </a:lnTo>
                <a:lnTo>
                  <a:pt x="111887" y="23495"/>
                </a:lnTo>
                <a:lnTo>
                  <a:pt x="269155" y="23495"/>
                </a:lnTo>
                <a:lnTo>
                  <a:pt x="267970" y="20447"/>
                </a:lnTo>
                <a:lnTo>
                  <a:pt x="241173" y="381"/>
                </a:lnTo>
                <a:lnTo>
                  <a:pt x="235966" y="0"/>
                </a:lnTo>
                <a:close/>
              </a:path>
              <a:path w="271779" h="440689">
                <a:moveTo>
                  <a:pt x="271272" y="389128"/>
                </a:moveTo>
                <a:lnTo>
                  <a:pt x="135509" y="389128"/>
                </a:lnTo>
                <a:lnTo>
                  <a:pt x="139573" y="389509"/>
                </a:lnTo>
                <a:lnTo>
                  <a:pt x="143129" y="390525"/>
                </a:lnTo>
                <a:lnTo>
                  <a:pt x="154686" y="408051"/>
                </a:lnTo>
                <a:lnTo>
                  <a:pt x="154432" y="411988"/>
                </a:lnTo>
                <a:lnTo>
                  <a:pt x="135509" y="427228"/>
                </a:lnTo>
                <a:lnTo>
                  <a:pt x="263389" y="427228"/>
                </a:lnTo>
                <a:lnTo>
                  <a:pt x="271272" y="405257"/>
                </a:lnTo>
                <a:lnTo>
                  <a:pt x="271272" y="389128"/>
                </a:lnTo>
                <a:close/>
              </a:path>
              <a:path w="271779" h="440689">
                <a:moveTo>
                  <a:pt x="271272" y="64516"/>
                </a:moveTo>
                <a:lnTo>
                  <a:pt x="235966" y="64516"/>
                </a:lnTo>
                <a:lnTo>
                  <a:pt x="237744" y="65024"/>
                </a:lnTo>
                <a:lnTo>
                  <a:pt x="239395" y="65913"/>
                </a:lnTo>
                <a:lnTo>
                  <a:pt x="240537" y="67056"/>
                </a:lnTo>
                <a:lnTo>
                  <a:pt x="241426" y="68580"/>
                </a:lnTo>
                <a:lnTo>
                  <a:pt x="241808" y="70358"/>
                </a:lnTo>
                <a:lnTo>
                  <a:pt x="241808" y="369951"/>
                </a:lnTo>
                <a:lnTo>
                  <a:pt x="235966" y="375920"/>
                </a:lnTo>
                <a:lnTo>
                  <a:pt x="271272" y="375920"/>
                </a:lnTo>
                <a:lnTo>
                  <a:pt x="271272" y="64516"/>
                </a:lnTo>
                <a:close/>
              </a:path>
              <a:path w="271779" h="440689">
                <a:moveTo>
                  <a:pt x="269155" y="23495"/>
                </a:moveTo>
                <a:lnTo>
                  <a:pt x="159385" y="23495"/>
                </a:lnTo>
                <a:lnTo>
                  <a:pt x="161671" y="23749"/>
                </a:lnTo>
                <a:lnTo>
                  <a:pt x="163703" y="24638"/>
                </a:lnTo>
                <a:lnTo>
                  <a:pt x="165481" y="25908"/>
                </a:lnTo>
                <a:lnTo>
                  <a:pt x="167005" y="27813"/>
                </a:lnTo>
                <a:lnTo>
                  <a:pt x="167767" y="29845"/>
                </a:lnTo>
                <a:lnTo>
                  <a:pt x="168021" y="32131"/>
                </a:lnTo>
                <a:lnTo>
                  <a:pt x="168021" y="32385"/>
                </a:lnTo>
                <a:lnTo>
                  <a:pt x="159385" y="41148"/>
                </a:lnTo>
                <a:lnTo>
                  <a:pt x="271272" y="41148"/>
                </a:lnTo>
                <a:lnTo>
                  <a:pt x="271233" y="34671"/>
                </a:lnTo>
                <a:lnTo>
                  <a:pt x="270891" y="30099"/>
                </a:lnTo>
                <a:lnTo>
                  <a:pt x="269748" y="25019"/>
                </a:lnTo>
                <a:lnTo>
                  <a:pt x="269155" y="23495"/>
                </a:lnTo>
                <a:close/>
              </a:path>
            </a:pathLst>
          </a:custGeom>
          <a:solidFill>
            <a:srgbClr val="3C85C5"/>
          </a:solidFill>
        </p:spPr>
        <p:txBody>
          <a:bodyPr wrap="square" lIns="0" tIns="0" rIns="0" bIns="0" rtlCol="0"/>
          <a:lstStyle/>
          <a:p>
            <a:endParaRPr dirty="0"/>
          </a:p>
        </p:txBody>
      </p:sp>
      <p:sp>
        <p:nvSpPr>
          <p:cNvPr id="113" name="object 18"/>
          <p:cNvSpPr/>
          <p:nvPr/>
        </p:nvSpPr>
        <p:spPr>
          <a:xfrm>
            <a:off x="3973067" y="5394959"/>
            <a:ext cx="791717" cy="788670"/>
          </a:xfrm>
          <a:prstGeom prst="rect">
            <a:avLst/>
          </a:prstGeom>
          <a:blipFill>
            <a:blip r:embed="rId8" cstate="print"/>
            <a:stretch>
              <a:fillRect/>
            </a:stretch>
          </a:blipFill>
        </p:spPr>
        <p:txBody>
          <a:bodyPr wrap="square" lIns="0" tIns="0" rIns="0" bIns="0" rtlCol="0"/>
          <a:lstStyle/>
          <a:p>
            <a:endParaRPr dirty="0"/>
          </a:p>
        </p:txBody>
      </p:sp>
      <p:sp>
        <p:nvSpPr>
          <p:cNvPr id="114" name="object 19"/>
          <p:cNvSpPr/>
          <p:nvPr/>
        </p:nvSpPr>
        <p:spPr>
          <a:xfrm>
            <a:off x="4259579" y="5583935"/>
            <a:ext cx="220979" cy="358140"/>
          </a:xfrm>
          <a:custGeom>
            <a:avLst/>
            <a:gdLst/>
            <a:ahLst/>
            <a:cxnLst/>
            <a:rect l="l" t="t" r="r" b="b"/>
            <a:pathLst>
              <a:path w="220979" h="358139">
                <a:moveTo>
                  <a:pt x="192278" y="0"/>
                </a:moveTo>
                <a:lnTo>
                  <a:pt x="28702" y="0"/>
                </a:lnTo>
                <a:lnTo>
                  <a:pt x="24511" y="253"/>
                </a:lnTo>
                <a:lnTo>
                  <a:pt x="0" y="329501"/>
                </a:lnTo>
                <a:lnTo>
                  <a:pt x="254" y="333705"/>
                </a:lnTo>
                <a:lnTo>
                  <a:pt x="28702" y="358139"/>
                </a:lnTo>
                <a:lnTo>
                  <a:pt x="192278" y="358139"/>
                </a:lnTo>
                <a:lnTo>
                  <a:pt x="214616" y="347395"/>
                </a:lnTo>
                <a:lnTo>
                  <a:pt x="110362" y="347395"/>
                </a:lnTo>
                <a:lnTo>
                  <a:pt x="107315" y="347091"/>
                </a:lnTo>
                <a:lnTo>
                  <a:pt x="94869" y="331850"/>
                </a:lnTo>
                <a:lnTo>
                  <a:pt x="95123" y="328828"/>
                </a:lnTo>
                <a:lnTo>
                  <a:pt x="110362" y="316407"/>
                </a:lnTo>
                <a:lnTo>
                  <a:pt x="220980" y="316407"/>
                </a:lnTo>
                <a:lnTo>
                  <a:pt x="220980" y="305663"/>
                </a:lnTo>
                <a:lnTo>
                  <a:pt x="28702" y="305663"/>
                </a:lnTo>
                <a:lnTo>
                  <a:pt x="27432" y="305371"/>
                </a:lnTo>
                <a:lnTo>
                  <a:pt x="26035" y="304685"/>
                </a:lnTo>
                <a:lnTo>
                  <a:pt x="24892" y="303606"/>
                </a:lnTo>
                <a:lnTo>
                  <a:pt x="24257" y="302336"/>
                </a:lnTo>
                <a:lnTo>
                  <a:pt x="24003" y="300875"/>
                </a:lnTo>
                <a:lnTo>
                  <a:pt x="24003" y="57264"/>
                </a:lnTo>
                <a:lnTo>
                  <a:pt x="28702" y="52476"/>
                </a:lnTo>
                <a:lnTo>
                  <a:pt x="220980" y="52476"/>
                </a:lnTo>
                <a:lnTo>
                  <a:pt x="220980" y="33413"/>
                </a:lnTo>
                <a:lnTo>
                  <a:pt x="91186" y="33413"/>
                </a:lnTo>
                <a:lnTo>
                  <a:pt x="89281" y="33223"/>
                </a:lnTo>
                <a:lnTo>
                  <a:pt x="84074" y="26377"/>
                </a:lnTo>
                <a:lnTo>
                  <a:pt x="84074" y="26085"/>
                </a:lnTo>
                <a:lnTo>
                  <a:pt x="91186" y="19151"/>
                </a:lnTo>
                <a:lnTo>
                  <a:pt x="219269" y="19151"/>
                </a:lnTo>
                <a:lnTo>
                  <a:pt x="218312" y="16611"/>
                </a:lnTo>
                <a:lnTo>
                  <a:pt x="196469" y="253"/>
                </a:lnTo>
                <a:lnTo>
                  <a:pt x="192278" y="0"/>
                </a:lnTo>
                <a:close/>
              </a:path>
              <a:path w="220979" h="358139">
                <a:moveTo>
                  <a:pt x="220980" y="316407"/>
                </a:moveTo>
                <a:lnTo>
                  <a:pt x="110362" y="316407"/>
                </a:lnTo>
                <a:lnTo>
                  <a:pt x="113665" y="316712"/>
                </a:lnTo>
                <a:lnTo>
                  <a:pt x="116586" y="317588"/>
                </a:lnTo>
                <a:lnTo>
                  <a:pt x="125857" y="328828"/>
                </a:lnTo>
                <a:lnTo>
                  <a:pt x="125857" y="334975"/>
                </a:lnTo>
                <a:lnTo>
                  <a:pt x="110362" y="347395"/>
                </a:lnTo>
                <a:lnTo>
                  <a:pt x="214616" y="347395"/>
                </a:lnTo>
                <a:lnTo>
                  <a:pt x="220980" y="329501"/>
                </a:lnTo>
                <a:lnTo>
                  <a:pt x="220980" y="316407"/>
                </a:lnTo>
                <a:close/>
              </a:path>
              <a:path w="220979" h="358139">
                <a:moveTo>
                  <a:pt x="220980" y="52476"/>
                </a:moveTo>
                <a:lnTo>
                  <a:pt x="192278" y="52476"/>
                </a:lnTo>
                <a:lnTo>
                  <a:pt x="193675" y="52870"/>
                </a:lnTo>
                <a:lnTo>
                  <a:pt x="194945" y="53543"/>
                </a:lnTo>
                <a:lnTo>
                  <a:pt x="195961" y="54521"/>
                </a:lnTo>
                <a:lnTo>
                  <a:pt x="196596" y="55791"/>
                </a:lnTo>
                <a:lnTo>
                  <a:pt x="196977" y="57264"/>
                </a:lnTo>
                <a:lnTo>
                  <a:pt x="196977" y="300875"/>
                </a:lnTo>
                <a:lnTo>
                  <a:pt x="192278" y="305663"/>
                </a:lnTo>
                <a:lnTo>
                  <a:pt x="220980" y="305663"/>
                </a:lnTo>
                <a:lnTo>
                  <a:pt x="220980" y="52476"/>
                </a:lnTo>
                <a:close/>
              </a:path>
              <a:path w="220979" h="358139">
                <a:moveTo>
                  <a:pt x="219269" y="19151"/>
                </a:moveTo>
                <a:lnTo>
                  <a:pt x="129794" y="19151"/>
                </a:lnTo>
                <a:lnTo>
                  <a:pt x="131699" y="19342"/>
                </a:lnTo>
                <a:lnTo>
                  <a:pt x="133350" y="20027"/>
                </a:lnTo>
                <a:lnTo>
                  <a:pt x="134874" y="21107"/>
                </a:lnTo>
                <a:lnTo>
                  <a:pt x="136017" y="22567"/>
                </a:lnTo>
                <a:lnTo>
                  <a:pt x="136652" y="24231"/>
                </a:lnTo>
                <a:lnTo>
                  <a:pt x="136906" y="26085"/>
                </a:lnTo>
                <a:lnTo>
                  <a:pt x="136906" y="26377"/>
                </a:lnTo>
                <a:lnTo>
                  <a:pt x="129794" y="33413"/>
                </a:lnTo>
                <a:lnTo>
                  <a:pt x="220980" y="33413"/>
                </a:lnTo>
                <a:lnTo>
                  <a:pt x="220956" y="28244"/>
                </a:lnTo>
                <a:lnTo>
                  <a:pt x="220725" y="24434"/>
                </a:lnTo>
                <a:lnTo>
                  <a:pt x="219710" y="20319"/>
                </a:lnTo>
                <a:lnTo>
                  <a:pt x="219269" y="19151"/>
                </a:lnTo>
                <a:close/>
              </a:path>
            </a:pathLst>
          </a:custGeom>
          <a:solidFill>
            <a:srgbClr val="3C85C5"/>
          </a:solidFill>
        </p:spPr>
        <p:txBody>
          <a:bodyPr wrap="square" lIns="0" tIns="0" rIns="0" bIns="0" rtlCol="0"/>
          <a:lstStyle/>
          <a:p>
            <a:endParaRPr dirty="0"/>
          </a:p>
        </p:txBody>
      </p:sp>
      <p:sp>
        <p:nvSpPr>
          <p:cNvPr id="115" name="object 21"/>
          <p:cNvSpPr txBox="1"/>
          <p:nvPr/>
        </p:nvSpPr>
        <p:spPr>
          <a:xfrm>
            <a:off x="1825498" y="1795526"/>
            <a:ext cx="916305" cy="289560"/>
          </a:xfrm>
          <a:prstGeom prst="rect">
            <a:avLst/>
          </a:prstGeom>
        </p:spPr>
        <p:txBody>
          <a:bodyPr vert="horz" wrap="square" lIns="0" tIns="0" rIns="0" bIns="0" rtlCol="0">
            <a:spAutoFit/>
          </a:bodyPr>
          <a:lstStyle/>
          <a:p>
            <a:pPr marL="12700">
              <a:lnSpc>
                <a:spcPct val="100000"/>
              </a:lnSpc>
            </a:pPr>
            <a:r>
              <a:rPr sz="1800" spc="-5" dirty="0">
                <a:solidFill>
                  <a:srgbClr val="585858"/>
                </a:solidFill>
                <a:latin typeface="Impact" panose="020B0806030902050204"/>
                <a:cs typeface="Impact" panose="020B0806030902050204"/>
              </a:rPr>
              <a:t>50</a:t>
            </a:r>
            <a:r>
              <a:rPr sz="1800" spc="-80" dirty="0">
                <a:solidFill>
                  <a:srgbClr val="585858"/>
                </a:solidFill>
                <a:latin typeface="Impact" panose="020B0806030902050204"/>
                <a:cs typeface="Impact" panose="020B0806030902050204"/>
              </a:rPr>
              <a:t> </a:t>
            </a:r>
            <a:r>
              <a:rPr sz="1800" spc="-15" dirty="0">
                <a:solidFill>
                  <a:srgbClr val="585858"/>
                </a:solidFill>
                <a:latin typeface="Impact" panose="020B0806030902050204"/>
                <a:cs typeface="Impact" panose="020B0806030902050204"/>
              </a:rPr>
              <a:t>Billion</a:t>
            </a:r>
            <a:endParaRPr sz="1800" dirty="0">
              <a:latin typeface="Impact" panose="020B0806030902050204"/>
              <a:cs typeface="Impact" panose="020B0806030902050204"/>
            </a:endParaRPr>
          </a:p>
        </p:txBody>
      </p:sp>
      <p:sp>
        <p:nvSpPr>
          <p:cNvPr id="116" name="object 22"/>
          <p:cNvSpPr txBox="1"/>
          <p:nvPr/>
        </p:nvSpPr>
        <p:spPr>
          <a:xfrm>
            <a:off x="2330576" y="2468879"/>
            <a:ext cx="916305" cy="289560"/>
          </a:xfrm>
          <a:prstGeom prst="rect">
            <a:avLst/>
          </a:prstGeom>
        </p:spPr>
        <p:txBody>
          <a:bodyPr vert="horz" wrap="square" lIns="0" tIns="0" rIns="0" bIns="0" rtlCol="0">
            <a:spAutoFit/>
          </a:bodyPr>
          <a:lstStyle/>
          <a:p>
            <a:pPr marL="12700">
              <a:lnSpc>
                <a:spcPct val="100000"/>
              </a:lnSpc>
            </a:pPr>
            <a:r>
              <a:rPr sz="1800" spc="-5" dirty="0">
                <a:solidFill>
                  <a:srgbClr val="585858"/>
                </a:solidFill>
                <a:latin typeface="Impact" panose="020B0806030902050204"/>
                <a:cs typeface="Impact" panose="020B0806030902050204"/>
              </a:rPr>
              <a:t>50</a:t>
            </a:r>
            <a:r>
              <a:rPr sz="1800" spc="-80" dirty="0">
                <a:solidFill>
                  <a:srgbClr val="585858"/>
                </a:solidFill>
                <a:latin typeface="Impact" panose="020B0806030902050204"/>
                <a:cs typeface="Impact" panose="020B0806030902050204"/>
              </a:rPr>
              <a:t> </a:t>
            </a:r>
            <a:r>
              <a:rPr sz="1800" spc="-15" dirty="0">
                <a:solidFill>
                  <a:srgbClr val="585858"/>
                </a:solidFill>
                <a:latin typeface="Impact" panose="020B0806030902050204"/>
                <a:cs typeface="Impact" panose="020B0806030902050204"/>
              </a:rPr>
              <a:t>Billion</a:t>
            </a:r>
            <a:endParaRPr sz="1800" dirty="0">
              <a:latin typeface="Impact" panose="020B0806030902050204"/>
              <a:cs typeface="Impact" panose="020B0806030902050204"/>
            </a:endParaRPr>
          </a:p>
        </p:txBody>
      </p:sp>
      <p:sp>
        <p:nvSpPr>
          <p:cNvPr id="117" name="object 23"/>
          <p:cNvSpPr/>
          <p:nvPr/>
        </p:nvSpPr>
        <p:spPr>
          <a:xfrm>
            <a:off x="1896617" y="2100833"/>
            <a:ext cx="4045585" cy="0"/>
          </a:xfrm>
          <a:custGeom>
            <a:avLst/>
            <a:gdLst/>
            <a:ahLst/>
            <a:cxnLst/>
            <a:rect l="l" t="t" r="r" b="b"/>
            <a:pathLst>
              <a:path w="4045585">
                <a:moveTo>
                  <a:pt x="0" y="0"/>
                </a:moveTo>
                <a:lnTo>
                  <a:pt x="4045204" y="0"/>
                </a:lnTo>
              </a:path>
            </a:pathLst>
          </a:custGeom>
          <a:ln w="19812">
            <a:solidFill>
              <a:srgbClr val="404040"/>
            </a:solidFill>
            <a:prstDash val="sysDot"/>
          </a:ln>
        </p:spPr>
        <p:txBody>
          <a:bodyPr wrap="square" lIns="0" tIns="0" rIns="0" bIns="0" rtlCol="0"/>
          <a:lstStyle/>
          <a:p>
            <a:endParaRPr dirty="0"/>
          </a:p>
        </p:txBody>
      </p:sp>
      <p:sp>
        <p:nvSpPr>
          <p:cNvPr id="118" name="object 24"/>
          <p:cNvSpPr/>
          <p:nvPr/>
        </p:nvSpPr>
        <p:spPr>
          <a:xfrm>
            <a:off x="2244089" y="2771394"/>
            <a:ext cx="3698240" cy="0"/>
          </a:xfrm>
          <a:custGeom>
            <a:avLst/>
            <a:gdLst/>
            <a:ahLst/>
            <a:cxnLst/>
            <a:rect l="l" t="t" r="r" b="b"/>
            <a:pathLst>
              <a:path w="3698240">
                <a:moveTo>
                  <a:pt x="0" y="0"/>
                </a:moveTo>
                <a:lnTo>
                  <a:pt x="3697732" y="0"/>
                </a:lnTo>
              </a:path>
            </a:pathLst>
          </a:custGeom>
          <a:ln w="19812">
            <a:solidFill>
              <a:srgbClr val="404040"/>
            </a:solidFill>
            <a:prstDash val="sysDot"/>
          </a:ln>
        </p:spPr>
        <p:txBody>
          <a:bodyPr wrap="square" lIns="0" tIns="0" rIns="0" bIns="0" rtlCol="0"/>
          <a:lstStyle/>
          <a:p>
            <a:endParaRPr dirty="0"/>
          </a:p>
        </p:txBody>
      </p:sp>
      <p:sp>
        <p:nvSpPr>
          <p:cNvPr id="119" name="object 25"/>
          <p:cNvSpPr/>
          <p:nvPr/>
        </p:nvSpPr>
        <p:spPr>
          <a:xfrm>
            <a:off x="3307841" y="4054602"/>
            <a:ext cx="2633345" cy="0"/>
          </a:xfrm>
          <a:custGeom>
            <a:avLst/>
            <a:gdLst/>
            <a:ahLst/>
            <a:cxnLst/>
            <a:rect l="l" t="t" r="r" b="b"/>
            <a:pathLst>
              <a:path w="2633345">
                <a:moveTo>
                  <a:pt x="0" y="0"/>
                </a:moveTo>
                <a:lnTo>
                  <a:pt x="2633218" y="0"/>
                </a:lnTo>
              </a:path>
            </a:pathLst>
          </a:custGeom>
          <a:ln w="19812">
            <a:solidFill>
              <a:srgbClr val="404040"/>
            </a:solidFill>
            <a:prstDash val="sysDot"/>
          </a:ln>
        </p:spPr>
        <p:txBody>
          <a:bodyPr wrap="square" lIns="0" tIns="0" rIns="0" bIns="0" rtlCol="0"/>
          <a:lstStyle/>
          <a:p>
            <a:endParaRPr dirty="0"/>
          </a:p>
        </p:txBody>
      </p:sp>
      <p:sp>
        <p:nvSpPr>
          <p:cNvPr id="120" name="object 26"/>
          <p:cNvSpPr txBox="1"/>
          <p:nvPr/>
        </p:nvSpPr>
        <p:spPr>
          <a:xfrm>
            <a:off x="2761742" y="3103498"/>
            <a:ext cx="3192145" cy="289560"/>
          </a:xfrm>
          <a:prstGeom prst="rect">
            <a:avLst/>
          </a:prstGeom>
        </p:spPr>
        <p:txBody>
          <a:bodyPr vert="horz" wrap="square" lIns="0" tIns="0" rIns="0" bIns="0" rtlCol="0">
            <a:spAutoFit/>
          </a:bodyPr>
          <a:lstStyle/>
          <a:p>
            <a:pPr marL="12700">
              <a:lnSpc>
                <a:spcPct val="100000"/>
              </a:lnSpc>
              <a:tabLst>
                <a:tab pos="3178810" algn="l"/>
              </a:tabLst>
            </a:pPr>
            <a:r>
              <a:rPr sz="1800" u="heavy" spc="110" dirty="0">
                <a:solidFill>
                  <a:srgbClr val="585858"/>
                </a:solidFill>
                <a:latin typeface="Impact" panose="020B0806030902050204"/>
                <a:cs typeface="Impact" panose="020B0806030902050204"/>
              </a:rPr>
              <a:t> </a:t>
            </a:r>
            <a:r>
              <a:rPr sz="1800" u="heavy" dirty="0">
                <a:solidFill>
                  <a:srgbClr val="585858"/>
                </a:solidFill>
                <a:latin typeface="Impact" panose="020B0806030902050204"/>
                <a:cs typeface="Impact" panose="020B0806030902050204"/>
              </a:rPr>
              <a:t>32</a:t>
            </a:r>
            <a:r>
              <a:rPr sz="1800" u="heavy" spc="-125" dirty="0">
                <a:solidFill>
                  <a:srgbClr val="585858"/>
                </a:solidFill>
                <a:latin typeface="Impact" panose="020B0806030902050204"/>
                <a:cs typeface="Impact" panose="020B0806030902050204"/>
              </a:rPr>
              <a:t> </a:t>
            </a:r>
            <a:r>
              <a:rPr sz="1800" u="heavy" spc="-10" dirty="0">
                <a:solidFill>
                  <a:srgbClr val="585858"/>
                </a:solidFill>
                <a:latin typeface="Impact" panose="020B0806030902050204"/>
                <a:cs typeface="Impact" panose="020B0806030902050204"/>
              </a:rPr>
              <a:t>Billion	</a:t>
            </a:r>
            <a:endParaRPr sz="1800" dirty="0">
              <a:latin typeface="Impact" panose="020B0806030902050204"/>
              <a:cs typeface="Impact" panose="020B0806030902050204"/>
            </a:endParaRPr>
          </a:p>
        </p:txBody>
      </p:sp>
      <p:sp>
        <p:nvSpPr>
          <p:cNvPr id="121" name="object 27"/>
          <p:cNvSpPr txBox="1"/>
          <p:nvPr/>
        </p:nvSpPr>
        <p:spPr>
          <a:xfrm>
            <a:off x="3326384" y="3753357"/>
            <a:ext cx="909955" cy="289560"/>
          </a:xfrm>
          <a:prstGeom prst="rect">
            <a:avLst/>
          </a:prstGeom>
        </p:spPr>
        <p:txBody>
          <a:bodyPr vert="horz" wrap="square" lIns="0" tIns="0" rIns="0" bIns="0" rtlCol="0">
            <a:spAutoFit/>
          </a:bodyPr>
          <a:lstStyle/>
          <a:p>
            <a:pPr marL="12700">
              <a:lnSpc>
                <a:spcPct val="100000"/>
              </a:lnSpc>
            </a:pPr>
            <a:r>
              <a:rPr sz="1800" dirty="0">
                <a:solidFill>
                  <a:srgbClr val="585858"/>
                </a:solidFill>
                <a:latin typeface="Impact" panose="020B0806030902050204"/>
                <a:cs typeface="Impact" panose="020B0806030902050204"/>
              </a:rPr>
              <a:t>28</a:t>
            </a:r>
            <a:r>
              <a:rPr sz="1800" spc="-95" dirty="0">
                <a:solidFill>
                  <a:srgbClr val="585858"/>
                </a:solidFill>
                <a:latin typeface="Impact" panose="020B0806030902050204"/>
                <a:cs typeface="Impact" panose="020B0806030902050204"/>
              </a:rPr>
              <a:t> </a:t>
            </a:r>
            <a:r>
              <a:rPr sz="1800" spc="-10" dirty="0">
                <a:solidFill>
                  <a:srgbClr val="585858"/>
                </a:solidFill>
                <a:latin typeface="Impact" panose="020B0806030902050204"/>
                <a:cs typeface="Impact" panose="020B0806030902050204"/>
              </a:rPr>
              <a:t>Billion</a:t>
            </a:r>
            <a:endParaRPr sz="1800" dirty="0">
              <a:latin typeface="Impact" panose="020B0806030902050204"/>
              <a:cs typeface="Impact" panose="020B0806030902050204"/>
            </a:endParaRPr>
          </a:p>
        </p:txBody>
      </p:sp>
      <p:sp>
        <p:nvSpPr>
          <p:cNvPr id="122" name="object 28"/>
          <p:cNvSpPr txBox="1"/>
          <p:nvPr/>
        </p:nvSpPr>
        <p:spPr>
          <a:xfrm>
            <a:off x="3891788" y="4396485"/>
            <a:ext cx="2061845" cy="289560"/>
          </a:xfrm>
          <a:prstGeom prst="rect">
            <a:avLst/>
          </a:prstGeom>
        </p:spPr>
        <p:txBody>
          <a:bodyPr vert="horz" wrap="square" lIns="0" tIns="0" rIns="0" bIns="0" rtlCol="0">
            <a:spAutoFit/>
          </a:bodyPr>
          <a:lstStyle/>
          <a:p>
            <a:pPr marL="12700">
              <a:lnSpc>
                <a:spcPct val="100000"/>
              </a:lnSpc>
              <a:tabLst>
                <a:tab pos="2048510" algn="l"/>
              </a:tabLst>
            </a:pPr>
            <a:r>
              <a:rPr sz="1800" u="heavy" dirty="0">
                <a:solidFill>
                  <a:srgbClr val="585858"/>
                </a:solidFill>
                <a:latin typeface="Impact" panose="020B0806030902050204"/>
                <a:cs typeface="Impact" panose="020B0806030902050204"/>
              </a:rPr>
              <a:t>28</a:t>
            </a:r>
            <a:r>
              <a:rPr sz="1800" u="heavy" spc="-80" dirty="0">
                <a:solidFill>
                  <a:srgbClr val="585858"/>
                </a:solidFill>
                <a:latin typeface="Impact" panose="020B0806030902050204"/>
                <a:cs typeface="Impact" panose="020B0806030902050204"/>
              </a:rPr>
              <a:t> </a:t>
            </a:r>
            <a:r>
              <a:rPr sz="1800" u="heavy" spc="-15" dirty="0">
                <a:solidFill>
                  <a:srgbClr val="585858"/>
                </a:solidFill>
                <a:latin typeface="Impact" panose="020B0806030902050204"/>
                <a:cs typeface="Impact" panose="020B0806030902050204"/>
              </a:rPr>
              <a:t>Billion	</a:t>
            </a:r>
            <a:endParaRPr sz="1800" dirty="0">
              <a:latin typeface="Impact" panose="020B0806030902050204"/>
              <a:cs typeface="Impact" panose="020B0806030902050204"/>
            </a:endParaRPr>
          </a:p>
        </p:txBody>
      </p:sp>
      <p:sp>
        <p:nvSpPr>
          <p:cNvPr id="123" name="object 29"/>
          <p:cNvSpPr txBox="1"/>
          <p:nvPr/>
        </p:nvSpPr>
        <p:spPr>
          <a:xfrm>
            <a:off x="4367529" y="5097526"/>
            <a:ext cx="1587500" cy="289560"/>
          </a:xfrm>
          <a:prstGeom prst="rect">
            <a:avLst/>
          </a:prstGeom>
        </p:spPr>
        <p:txBody>
          <a:bodyPr vert="horz" wrap="square" lIns="0" tIns="0" rIns="0" bIns="0" rtlCol="0">
            <a:spAutoFit/>
          </a:bodyPr>
          <a:lstStyle/>
          <a:p>
            <a:pPr marL="12700">
              <a:lnSpc>
                <a:spcPct val="100000"/>
              </a:lnSpc>
              <a:tabLst>
                <a:tab pos="1574165" algn="l"/>
              </a:tabLst>
            </a:pPr>
            <a:r>
              <a:rPr sz="1800" u="heavy" dirty="0">
                <a:solidFill>
                  <a:srgbClr val="585858"/>
                </a:solidFill>
                <a:latin typeface="Impact" panose="020B0806030902050204"/>
                <a:cs typeface="Impact" panose="020B0806030902050204"/>
              </a:rPr>
              <a:t>28</a:t>
            </a:r>
            <a:r>
              <a:rPr sz="1800" u="heavy" spc="-80" dirty="0">
                <a:solidFill>
                  <a:srgbClr val="585858"/>
                </a:solidFill>
                <a:latin typeface="Impact" panose="020B0806030902050204"/>
                <a:cs typeface="Impact" panose="020B0806030902050204"/>
              </a:rPr>
              <a:t> </a:t>
            </a:r>
            <a:r>
              <a:rPr sz="1800" u="heavy" spc="-15" dirty="0">
                <a:solidFill>
                  <a:srgbClr val="585858"/>
                </a:solidFill>
                <a:latin typeface="Impact" panose="020B0806030902050204"/>
                <a:cs typeface="Impact" panose="020B0806030902050204"/>
              </a:rPr>
              <a:t>Billion	</a:t>
            </a:r>
            <a:endParaRPr sz="1800" dirty="0">
              <a:latin typeface="Impact" panose="020B0806030902050204"/>
              <a:cs typeface="Impact" panose="020B0806030902050204"/>
            </a:endParaRPr>
          </a:p>
        </p:txBody>
      </p:sp>
      <p:sp>
        <p:nvSpPr>
          <p:cNvPr id="124" name="object 30"/>
          <p:cNvSpPr txBox="1"/>
          <p:nvPr/>
        </p:nvSpPr>
        <p:spPr>
          <a:xfrm>
            <a:off x="4903470" y="5692140"/>
            <a:ext cx="882650" cy="289560"/>
          </a:xfrm>
          <a:prstGeom prst="rect">
            <a:avLst/>
          </a:prstGeom>
        </p:spPr>
        <p:txBody>
          <a:bodyPr vert="horz" wrap="square" lIns="0" tIns="0" rIns="0" bIns="0" rtlCol="0">
            <a:spAutoFit/>
          </a:bodyPr>
          <a:lstStyle/>
          <a:p>
            <a:pPr marL="12700">
              <a:lnSpc>
                <a:spcPct val="100000"/>
              </a:lnSpc>
            </a:pPr>
            <a:r>
              <a:rPr sz="1800" dirty="0">
                <a:solidFill>
                  <a:srgbClr val="585858"/>
                </a:solidFill>
                <a:latin typeface="Impact" panose="020B0806030902050204"/>
                <a:cs typeface="Impact" panose="020B0806030902050204"/>
              </a:rPr>
              <a:t>18</a:t>
            </a:r>
            <a:r>
              <a:rPr sz="1800" spc="-105" dirty="0">
                <a:solidFill>
                  <a:srgbClr val="585858"/>
                </a:solidFill>
                <a:latin typeface="Impact" panose="020B0806030902050204"/>
                <a:cs typeface="Impact" panose="020B0806030902050204"/>
              </a:rPr>
              <a:t> </a:t>
            </a:r>
            <a:r>
              <a:rPr sz="1800" spc="-10" dirty="0">
                <a:solidFill>
                  <a:srgbClr val="585858"/>
                </a:solidFill>
                <a:latin typeface="Impact" panose="020B0806030902050204"/>
                <a:cs typeface="Impact" panose="020B0806030902050204"/>
              </a:rPr>
              <a:t>Billion</a:t>
            </a:r>
            <a:endParaRPr sz="1800" dirty="0">
              <a:latin typeface="Impact" panose="020B0806030902050204"/>
              <a:cs typeface="Impact" panose="020B0806030902050204"/>
            </a:endParaRPr>
          </a:p>
        </p:txBody>
      </p:sp>
      <p:sp>
        <p:nvSpPr>
          <p:cNvPr id="125" name="object 31"/>
          <p:cNvSpPr/>
          <p:nvPr/>
        </p:nvSpPr>
        <p:spPr>
          <a:xfrm>
            <a:off x="737616" y="3259835"/>
            <a:ext cx="1054608" cy="240791"/>
          </a:xfrm>
          <a:prstGeom prst="rect">
            <a:avLst/>
          </a:prstGeom>
          <a:blipFill>
            <a:blip r:embed="rId9" cstate="print"/>
            <a:stretch>
              <a:fillRect/>
            </a:stretch>
          </a:blipFill>
        </p:spPr>
        <p:txBody>
          <a:bodyPr wrap="square" lIns="0" tIns="0" rIns="0" bIns="0" rtlCol="0"/>
          <a:lstStyle/>
          <a:p>
            <a:endParaRPr dirty="0"/>
          </a:p>
        </p:txBody>
      </p:sp>
      <p:sp>
        <p:nvSpPr>
          <p:cNvPr id="126" name="object 33"/>
          <p:cNvSpPr/>
          <p:nvPr/>
        </p:nvSpPr>
        <p:spPr>
          <a:xfrm>
            <a:off x="1284732" y="3773423"/>
            <a:ext cx="1104900" cy="422148"/>
          </a:xfrm>
          <a:prstGeom prst="rect">
            <a:avLst/>
          </a:prstGeom>
          <a:blipFill>
            <a:blip r:embed="rId10" cstate="print"/>
            <a:stretch>
              <a:fillRect/>
            </a:stretch>
          </a:blipFill>
        </p:spPr>
        <p:txBody>
          <a:bodyPr wrap="square" lIns="0" tIns="0" rIns="0" bIns="0" rtlCol="0"/>
          <a:lstStyle/>
          <a:p>
            <a:endParaRPr dirty="0"/>
          </a:p>
        </p:txBody>
      </p:sp>
      <p:sp>
        <p:nvSpPr>
          <p:cNvPr id="127" name="object 34"/>
          <p:cNvSpPr/>
          <p:nvPr/>
        </p:nvSpPr>
        <p:spPr>
          <a:xfrm>
            <a:off x="1424939" y="4468367"/>
            <a:ext cx="1458468" cy="272795"/>
          </a:xfrm>
          <a:prstGeom prst="rect">
            <a:avLst/>
          </a:prstGeom>
          <a:blipFill>
            <a:blip r:embed="rId11" cstate="print"/>
            <a:stretch>
              <a:fillRect/>
            </a:stretch>
          </a:blipFill>
        </p:spPr>
        <p:txBody>
          <a:bodyPr wrap="square" lIns="0" tIns="0" rIns="0" bIns="0" rtlCol="0"/>
          <a:lstStyle/>
          <a:p>
            <a:endParaRPr dirty="0"/>
          </a:p>
        </p:txBody>
      </p:sp>
      <p:sp>
        <p:nvSpPr>
          <p:cNvPr id="128" name="object 35"/>
          <p:cNvSpPr/>
          <p:nvPr/>
        </p:nvSpPr>
        <p:spPr>
          <a:xfrm>
            <a:off x="1929383" y="5114544"/>
            <a:ext cx="1522475" cy="309372"/>
          </a:xfrm>
          <a:prstGeom prst="rect">
            <a:avLst/>
          </a:prstGeom>
          <a:blipFill>
            <a:blip r:embed="rId12" cstate="print"/>
            <a:stretch>
              <a:fillRect/>
            </a:stretch>
          </a:blipFill>
        </p:spPr>
        <p:txBody>
          <a:bodyPr wrap="square" lIns="0" tIns="0" rIns="0" bIns="0" rtlCol="0"/>
          <a:lstStyle/>
          <a:p>
            <a:endParaRPr dirty="0"/>
          </a:p>
        </p:txBody>
      </p:sp>
      <p:sp>
        <p:nvSpPr>
          <p:cNvPr id="129" name="object 36"/>
          <p:cNvSpPr/>
          <p:nvPr/>
        </p:nvSpPr>
        <p:spPr>
          <a:xfrm>
            <a:off x="2715767" y="5554979"/>
            <a:ext cx="1245108" cy="620268"/>
          </a:xfrm>
          <a:prstGeom prst="rect">
            <a:avLst/>
          </a:prstGeom>
          <a:blipFill>
            <a:blip r:embed="rId13" cstate="print"/>
            <a:stretch>
              <a:fillRect/>
            </a:stretch>
          </a:blipFill>
        </p:spPr>
        <p:txBody>
          <a:bodyPr wrap="square" lIns="0" tIns="0" rIns="0" bIns="0" rtlCol="0"/>
          <a:lstStyle/>
          <a:p>
            <a:endParaRPr dirty="0"/>
          </a:p>
        </p:txBody>
      </p:sp>
      <p:sp>
        <p:nvSpPr>
          <p:cNvPr id="130" name="object 38"/>
          <p:cNvSpPr/>
          <p:nvPr/>
        </p:nvSpPr>
        <p:spPr>
          <a:xfrm>
            <a:off x="6819900" y="1565135"/>
            <a:ext cx="790206" cy="788682"/>
          </a:xfrm>
          <a:prstGeom prst="rect">
            <a:avLst/>
          </a:prstGeom>
          <a:blipFill>
            <a:blip r:embed="rId14" cstate="print"/>
            <a:stretch>
              <a:fillRect/>
            </a:stretch>
          </a:blipFill>
        </p:spPr>
        <p:txBody>
          <a:bodyPr wrap="square" lIns="0" tIns="0" rIns="0" bIns="0" rtlCol="0"/>
          <a:lstStyle/>
          <a:p>
            <a:endParaRPr dirty="0"/>
          </a:p>
        </p:txBody>
      </p:sp>
      <p:sp>
        <p:nvSpPr>
          <p:cNvPr id="131" name="object 39"/>
          <p:cNvSpPr/>
          <p:nvPr/>
        </p:nvSpPr>
        <p:spPr>
          <a:xfrm>
            <a:off x="7277100" y="2203704"/>
            <a:ext cx="790206" cy="788670"/>
          </a:xfrm>
          <a:prstGeom prst="rect">
            <a:avLst/>
          </a:prstGeom>
          <a:blipFill>
            <a:blip r:embed="rId15" cstate="print"/>
            <a:stretch>
              <a:fillRect/>
            </a:stretch>
          </a:blipFill>
        </p:spPr>
        <p:txBody>
          <a:bodyPr wrap="square" lIns="0" tIns="0" rIns="0" bIns="0" rtlCol="0"/>
          <a:lstStyle/>
          <a:p>
            <a:endParaRPr dirty="0"/>
          </a:p>
        </p:txBody>
      </p:sp>
      <p:sp>
        <p:nvSpPr>
          <p:cNvPr id="132" name="object 40"/>
          <p:cNvSpPr/>
          <p:nvPr/>
        </p:nvSpPr>
        <p:spPr>
          <a:xfrm>
            <a:off x="7793735" y="2842247"/>
            <a:ext cx="790206" cy="788682"/>
          </a:xfrm>
          <a:prstGeom prst="rect">
            <a:avLst/>
          </a:prstGeom>
          <a:blipFill>
            <a:blip r:embed="rId16" cstate="print"/>
            <a:stretch>
              <a:fillRect/>
            </a:stretch>
          </a:blipFill>
        </p:spPr>
        <p:txBody>
          <a:bodyPr wrap="square" lIns="0" tIns="0" rIns="0" bIns="0" rtlCol="0"/>
          <a:lstStyle/>
          <a:p>
            <a:endParaRPr dirty="0"/>
          </a:p>
        </p:txBody>
      </p:sp>
      <p:sp>
        <p:nvSpPr>
          <p:cNvPr id="133" name="object 41"/>
          <p:cNvSpPr txBox="1"/>
          <p:nvPr/>
        </p:nvSpPr>
        <p:spPr>
          <a:xfrm>
            <a:off x="7930388" y="1770634"/>
            <a:ext cx="2356485" cy="289560"/>
          </a:xfrm>
          <a:prstGeom prst="rect">
            <a:avLst/>
          </a:prstGeom>
        </p:spPr>
        <p:txBody>
          <a:bodyPr vert="horz" wrap="square" lIns="0" tIns="0" rIns="0" bIns="0" rtlCol="0">
            <a:spAutoFit/>
          </a:bodyPr>
          <a:lstStyle/>
          <a:p>
            <a:pPr marL="12700">
              <a:lnSpc>
                <a:spcPct val="100000"/>
              </a:lnSpc>
            </a:pPr>
            <a:r>
              <a:rPr sz="1800" dirty="0">
                <a:solidFill>
                  <a:srgbClr val="585858"/>
                </a:solidFill>
                <a:latin typeface="Impact" panose="020B0806030902050204"/>
                <a:cs typeface="Impact" panose="020B0806030902050204"/>
              </a:rPr>
              <a:t>USD 7 </a:t>
            </a:r>
            <a:r>
              <a:rPr sz="1800" spc="-10" dirty="0">
                <a:solidFill>
                  <a:srgbClr val="585858"/>
                </a:solidFill>
                <a:latin typeface="Impact" panose="020B0806030902050204"/>
                <a:cs typeface="Impact" panose="020B0806030902050204"/>
              </a:rPr>
              <a:t>Trillion </a:t>
            </a:r>
            <a:r>
              <a:rPr sz="1800" spc="-5" dirty="0">
                <a:solidFill>
                  <a:srgbClr val="585858"/>
                </a:solidFill>
                <a:latin typeface="Impact" panose="020B0806030902050204"/>
                <a:cs typeface="Impact" panose="020B0806030902050204"/>
              </a:rPr>
              <a:t>(CAGR:</a:t>
            </a:r>
            <a:r>
              <a:rPr sz="1800" spc="-50" dirty="0">
                <a:solidFill>
                  <a:srgbClr val="585858"/>
                </a:solidFill>
                <a:latin typeface="Impact" panose="020B0806030902050204"/>
                <a:cs typeface="Impact" panose="020B0806030902050204"/>
              </a:rPr>
              <a:t> </a:t>
            </a:r>
            <a:r>
              <a:rPr sz="1800" spc="-5" dirty="0">
                <a:solidFill>
                  <a:srgbClr val="585858"/>
                </a:solidFill>
                <a:latin typeface="Impact" panose="020B0806030902050204"/>
                <a:cs typeface="Impact" panose="020B0806030902050204"/>
              </a:rPr>
              <a:t>21%)</a:t>
            </a:r>
            <a:endParaRPr sz="1800" dirty="0">
              <a:latin typeface="Impact" panose="020B0806030902050204"/>
              <a:cs typeface="Impact" panose="020B0806030902050204"/>
            </a:endParaRPr>
          </a:p>
        </p:txBody>
      </p:sp>
      <p:sp>
        <p:nvSpPr>
          <p:cNvPr id="134" name="object 42"/>
          <p:cNvSpPr txBox="1"/>
          <p:nvPr/>
        </p:nvSpPr>
        <p:spPr>
          <a:xfrm>
            <a:off x="8289417" y="2463419"/>
            <a:ext cx="2532380" cy="289560"/>
          </a:xfrm>
          <a:prstGeom prst="rect">
            <a:avLst/>
          </a:prstGeom>
        </p:spPr>
        <p:txBody>
          <a:bodyPr vert="horz" wrap="square" lIns="0" tIns="0" rIns="0" bIns="0" rtlCol="0">
            <a:spAutoFit/>
          </a:bodyPr>
          <a:lstStyle/>
          <a:p>
            <a:pPr marL="12700">
              <a:lnSpc>
                <a:spcPct val="100000"/>
              </a:lnSpc>
            </a:pPr>
            <a:r>
              <a:rPr sz="1800" dirty="0">
                <a:solidFill>
                  <a:srgbClr val="585858"/>
                </a:solidFill>
                <a:latin typeface="Impact" panose="020B0806030902050204"/>
                <a:cs typeface="Impact" panose="020B0806030902050204"/>
              </a:rPr>
              <a:t>USD 1.6 </a:t>
            </a:r>
            <a:r>
              <a:rPr sz="1800" spc="-10" dirty="0">
                <a:solidFill>
                  <a:srgbClr val="585858"/>
                </a:solidFill>
                <a:latin typeface="Impact" panose="020B0806030902050204"/>
                <a:cs typeface="Impact" panose="020B0806030902050204"/>
              </a:rPr>
              <a:t>Trillion </a:t>
            </a:r>
            <a:r>
              <a:rPr sz="1800" spc="-5" dirty="0">
                <a:solidFill>
                  <a:srgbClr val="585858"/>
                </a:solidFill>
                <a:latin typeface="Impact" panose="020B0806030902050204"/>
                <a:cs typeface="Impact" panose="020B0806030902050204"/>
              </a:rPr>
              <a:t>(CAGR:</a:t>
            </a:r>
            <a:r>
              <a:rPr sz="1800" spc="-20" dirty="0">
                <a:solidFill>
                  <a:srgbClr val="585858"/>
                </a:solidFill>
                <a:latin typeface="Impact" panose="020B0806030902050204"/>
                <a:cs typeface="Impact" panose="020B0806030902050204"/>
              </a:rPr>
              <a:t> </a:t>
            </a:r>
            <a:r>
              <a:rPr sz="1800" dirty="0">
                <a:solidFill>
                  <a:srgbClr val="585858"/>
                </a:solidFill>
                <a:latin typeface="Impact" panose="020B0806030902050204"/>
                <a:cs typeface="Impact" panose="020B0806030902050204"/>
              </a:rPr>
              <a:t>13%)</a:t>
            </a:r>
            <a:endParaRPr sz="1800" dirty="0">
              <a:latin typeface="Impact" panose="020B0806030902050204"/>
              <a:cs typeface="Impact" panose="020B0806030902050204"/>
            </a:endParaRPr>
          </a:p>
        </p:txBody>
      </p:sp>
      <p:sp>
        <p:nvSpPr>
          <p:cNvPr id="135" name="object 43"/>
          <p:cNvSpPr/>
          <p:nvPr/>
        </p:nvSpPr>
        <p:spPr>
          <a:xfrm>
            <a:off x="7875269" y="2100833"/>
            <a:ext cx="4045585" cy="0"/>
          </a:xfrm>
          <a:custGeom>
            <a:avLst/>
            <a:gdLst/>
            <a:ahLst/>
            <a:cxnLst/>
            <a:rect l="l" t="t" r="r" b="b"/>
            <a:pathLst>
              <a:path w="4045584">
                <a:moveTo>
                  <a:pt x="0" y="0"/>
                </a:moveTo>
                <a:lnTo>
                  <a:pt x="4045204" y="0"/>
                </a:lnTo>
              </a:path>
            </a:pathLst>
          </a:custGeom>
          <a:ln w="19812">
            <a:solidFill>
              <a:srgbClr val="404040"/>
            </a:solidFill>
            <a:prstDash val="sysDot"/>
          </a:ln>
        </p:spPr>
        <p:txBody>
          <a:bodyPr wrap="square" lIns="0" tIns="0" rIns="0" bIns="0" rtlCol="0"/>
          <a:lstStyle/>
          <a:p>
            <a:endParaRPr dirty="0"/>
          </a:p>
        </p:txBody>
      </p:sp>
      <p:sp>
        <p:nvSpPr>
          <p:cNvPr id="136" name="object 44"/>
          <p:cNvSpPr/>
          <p:nvPr/>
        </p:nvSpPr>
        <p:spPr>
          <a:xfrm>
            <a:off x="8222742" y="2771394"/>
            <a:ext cx="3698240" cy="0"/>
          </a:xfrm>
          <a:custGeom>
            <a:avLst/>
            <a:gdLst/>
            <a:ahLst/>
            <a:cxnLst/>
            <a:rect l="l" t="t" r="r" b="b"/>
            <a:pathLst>
              <a:path w="3698240">
                <a:moveTo>
                  <a:pt x="0" y="0"/>
                </a:moveTo>
                <a:lnTo>
                  <a:pt x="3697731" y="0"/>
                </a:lnTo>
              </a:path>
            </a:pathLst>
          </a:custGeom>
          <a:ln w="19812">
            <a:solidFill>
              <a:srgbClr val="404040"/>
            </a:solidFill>
            <a:prstDash val="sysDot"/>
          </a:ln>
        </p:spPr>
        <p:txBody>
          <a:bodyPr wrap="square" lIns="0" tIns="0" rIns="0" bIns="0" rtlCol="0"/>
          <a:lstStyle/>
          <a:p>
            <a:endParaRPr dirty="0"/>
          </a:p>
        </p:txBody>
      </p:sp>
      <p:sp>
        <p:nvSpPr>
          <p:cNvPr id="137" name="object 45"/>
          <p:cNvSpPr/>
          <p:nvPr/>
        </p:nvSpPr>
        <p:spPr>
          <a:xfrm>
            <a:off x="6131052" y="1825751"/>
            <a:ext cx="729996" cy="278891"/>
          </a:xfrm>
          <a:prstGeom prst="rect">
            <a:avLst/>
          </a:prstGeom>
          <a:blipFill>
            <a:blip r:embed="rId17" cstate="print"/>
            <a:stretch>
              <a:fillRect/>
            </a:stretch>
          </a:blipFill>
        </p:spPr>
        <p:txBody>
          <a:bodyPr wrap="square" lIns="0" tIns="0" rIns="0" bIns="0" rtlCol="0"/>
          <a:lstStyle/>
          <a:p>
            <a:endParaRPr dirty="0"/>
          </a:p>
        </p:txBody>
      </p:sp>
      <p:sp>
        <p:nvSpPr>
          <p:cNvPr id="138" name="object 46"/>
          <p:cNvSpPr txBox="1"/>
          <p:nvPr/>
        </p:nvSpPr>
        <p:spPr>
          <a:xfrm>
            <a:off x="8741918" y="3076955"/>
            <a:ext cx="3192145" cy="289560"/>
          </a:xfrm>
          <a:prstGeom prst="rect">
            <a:avLst/>
          </a:prstGeom>
        </p:spPr>
        <p:txBody>
          <a:bodyPr vert="horz" wrap="square" lIns="0" tIns="0" rIns="0" bIns="0" rtlCol="0">
            <a:spAutoFit/>
          </a:bodyPr>
          <a:lstStyle/>
          <a:p>
            <a:pPr marL="12700">
              <a:lnSpc>
                <a:spcPct val="100000"/>
              </a:lnSpc>
              <a:tabLst>
                <a:tab pos="3178810" algn="l"/>
              </a:tabLst>
            </a:pPr>
            <a:r>
              <a:rPr sz="1800" u="heavy" spc="55" dirty="0">
                <a:solidFill>
                  <a:srgbClr val="585858"/>
                </a:solidFill>
                <a:latin typeface="Impact" panose="020B0806030902050204"/>
                <a:cs typeface="Impact" panose="020B0806030902050204"/>
              </a:rPr>
              <a:t> </a:t>
            </a:r>
            <a:r>
              <a:rPr sz="1800" u="heavy" dirty="0">
                <a:solidFill>
                  <a:srgbClr val="585858"/>
                </a:solidFill>
                <a:latin typeface="Impact" panose="020B0806030902050204"/>
                <a:cs typeface="Impact" panose="020B0806030902050204"/>
              </a:rPr>
              <a:t>USD 1 </a:t>
            </a:r>
            <a:r>
              <a:rPr sz="1800" u="heavy" spc="-10" dirty="0">
                <a:solidFill>
                  <a:srgbClr val="585858"/>
                </a:solidFill>
                <a:latin typeface="Impact" panose="020B0806030902050204"/>
                <a:cs typeface="Impact" panose="020B0806030902050204"/>
              </a:rPr>
              <a:t>Trillion </a:t>
            </a:r>
            <a:r>
              <a:rPr sz="1800" u="heavy" spc="-5" dirty="0">
                <a:solidFill>
                  <a:srgbClr val="585858"/>
                </a:solidFill>
                <a:latin typeface="Impact" panose="020B0806030902050204"/>
                <a:cs typeface="Impact" panose="020B0806030902050204"/>
              </a:rPr>
              <a:t>(CAGR:</a:t>
            </a:r>
            <a:r>
              <a:rPr sz="1800" u="heavy" spc="-55" dirty="0">
                <a:solidFill>
                  <a:srgbClr val="585858"/>
                </a:solidFill>
                <a:latin typeface="Impact" panose="020B0806030902050204"/>
                <a:cs typeface="Impact" panose="020B0806030902050204"/>
              </a:rPr>
              <a:t> </a:t>
            </a:r>
            <a:r>
              <a:rPr sz="1800" u="heavy" dirty="0">
                <a:solidFill>
                  <a:srgbClr val="585858"/>
                </a:solidFill>
                <a:latin typeface="Impact" panose="020B0806030902050204"/>
                <a:cs typeface="Impact" panose="020B0806030902050204"/>
              </a:rPr>
              <a:t>33%)	</a:t>
            </a:r>
            <a:endParaRPr sz="1800" dirty="0">
              <a:latin typeface="Impact" panose="020B0806030902050204"/>
              <a:cs typeface="Impact" panose="020B0806030902050204"/>
            </a:endParaRPr>
          </a:p>
        </p:txBody>
      </p:sp>
      <p:sp>
        <p:nvSpPr>
          <p:cNvPr id="139" name="object 47"/>
          <p:cNvSpPr/>
          <p:nvPr/>
        </p:nvSpPr>
        <p:spPr>
          <a:xfrm>
            <a:off x="6359652" y="2446020"/>
            <a:ext cx="824483" cy="333755"/>
          </a:xfrm>
          <a:prstGeom prst="rect">
            <a:avLst/>
          </a:prstGeom>
          <a:blipFill>
            <a:blip r:embed="rId18" cstate="print"/>
            <a:stretch>
              <a:fillRect/>
            </a:stretch>
          </a:blipFill>
        </p:spPr>
        <p:txBody>
          <a:bodyPr wrap="square" lIns="0" tIns="0" rIns="0" bIns="0" rtlCol="0"/>
          <a:lstStyle/>
          <a:p>
            <a:endParaRPr dirty="0"/>
          </a:p>
        </p:txBody>
      </p:sp>
      <p:sp>
        <p:nvSpPr>
          <p:cNvPr id="140" name="object 48"/>
          <p:cNvSpPr/>
          <p:nvPr/>
        </p:nvSpPr>
        <p:spPr>
          <a:xfrm>
            <a:off x="6234684" y="3031235"/>
            <a:ext cx="1522475" cy="309372"/>
          </a:xfrm>
          <a:prstGeom prst="rect">
            <a:avLst/>
          </a:prstGeom>
          <a:blipFill>
            <a:blip r:embed="rId12" cstate="print"/>
            <a:stretch>
              <a:fillRect/>
            </a:stretch>
          </a:blipFill>
        </p:spPr>
        <p:txBody>
          <a:bodyPr wrap="square" lIns="0" tIns="0" rIns="0" bIns="0" rtlCol="0"/>
          <a:lstStyle/>
          <a:p>
            <a:endParaRPr dirty="0"/>
          </a:p>
        </p:txBody>
      </p:sp>
      <p:sp>
        <p:nvSpPr>
          <p:cNvPr id="141" name="object 49"/>
          <p:cNvSpPr/>
          <p:nvPr/>
        </p:nvSpPr>
        <p:spPr>
          <a:xfrm>
            <a:off x="6193535" y="4040123"/>
            <a:ext cx="1432560" cy="347471"/>
          </a:xfrm>
          <a:prstGeom prst="rect">
            <a:avLst/>
          </a:prstGeom>
          <a:blipFill>
            <a:blip r:embed="rId19" cstate="print"/>
            <a:stretch>
              <a:fillRect/>
            </a:stretch>
          </a:blipFill>
        </p:spPr>
        <p:txBody>
          <a:bodyPr wrap="square" lIns="0" tIns="0" rIns="0" bIns="0" rtlCol="0"/>
          <a:lstStyle/>
          <a:p>
            <a:endParaRPr dirty="0"/>
          </a:p>
        </p:txBody>
      </p:sp>
      <p:sp>
        <p:nvSpPr>
          <p:cNvPr id="142" name="object 51"/>
          <p:cNvSpPr txBox="1"/>
          <p:nvPr/>
        </p:nvSpPr>
        <p:spPr>
          <a:xfrm>
            <a:off x="7775193" y="5645099"/>
            <a:ext cx="3280410" cy="443865"/>
          </a:xfrm>
          <a:prstGeom prst="rect">
            <a:avLst/>
          </a:prstGeom>
        </p:spPr>
        <p:txBody>
          <a:bodyPr vert="horz" wrap="square" lIns="0" tIns="0" rIns="0" bIns="0" rtlCol="0">
            <a:spAutoFit/>
          </a:bodyPr>
          <a:lstStyle/>
          <a:p>
            <a:pPr marL="12700">
              <a:lnSpc>
                <a:spcPct val="100000"/>
              </a:lnSpc>
            </a:pPr>
            <a:r>
              <a:rPr sz="1400" i="1" dirty="0">
                <a:latin typeface="Trebuchet MS" panose="020B0603020202020204"/>
                <a:cs typeface="Trebuchet MS" panose="020B0603020202020204"/>
              </a:rPr>
              <a:t>“IoT will </a:t>
            </a:r>
            <a:r>
              <a:rPr sz="1400" i="1" spc="-5" dirty="0">
                <a:latin typeface="Trebuchet MS" panose="020B0603020202020204"/>
                <a:cs typeface="Trebuchet MS" panose="020B0603020202020204"/>
              </a:rPr>
              <a:t>result </a:t>
            </a:r>
            <a:r>
              <a:rPr sz="1400" i="1" dirty="0">
                <a:latin typeface="Trebuchet MS" panose="020B0603020202020204"/>
                <a:cs typeface="Trebuchet MS" panose="020B0603020202020204"/>
              </a:rPr>
              <a:t>in </a:t>
            </a:r>
            <a:r>
              <a:rPr sz="1400" b="1" i="1" dirty="0">
                <a:latin typeface="Trebuchet MS" panose="020B0603020202020204"/>
                <a:cs typeface="Trebuchet MS" panose="020B0603020202020204"/>
              </a:rPr>
              <a:t>$1.9 </a:t>
            </a:r>
            <a:r>
              <a:rPr sz="1400" b="1" i="1" spc="-5" dirty="0">
                <a:latin typeface="Trebuchet MS" panose="020B0603020202020204"/>
                <a:cs typeface="Trebuchet MS" panose="020B0603020202020204"/>
              </a:rPr>
              <a:t>trillion </a:t>
            </a:r>
            <a:r>
              <a:rPr sz="1400" i="1" dirty="0">
                <a:latin typeface="Trebuchet MS" panose="020B0603020202020204"/>
                <a:cs typeface="Trebuchet MS" panose="020B0603020202020204"/>
              </a:rPr>
              <a:t>in </a:t>
            </a:r>
            <a:r>
              <a:rPr sz="1400" i="1" spc="-5" dirty="0">
                <a:latin typeface="Trebuchet MS" panose="020B0603020202020204"/>
                <a:cs typeface="Trebuchet MS" panose="020B0603020202020204"/>
              </a:rPr>
              <a:t>global</a:t>
            </a:r>
            <a:endParaRPr sz="1400" dirty="0">
              <a:latin typeface="Trebuchet MS" panose="020B0603020202020204"/>
              <a:cs typeface="Trebuchet MS" panose="020B0603020202020204"/>
            </a:endParaRPr>
          </a:p>
          <a:p>
            <a:pPr marL="12700">
              <a:lnSpc>
                <a:spcPct val="100000"/>
              </a:lnSpc>
            </a:pPr>
            <a:r>
              <a:rPr sz="1400" i="1" dirty="0">
                <a:latin typeface="Trebuchet MS" panose="020B0603020202020204"/>
                <a:cs typeface="Trebuchet MS" panose="020B0603020202020204"/>
              </a:rPr>
              <a:t>economic </a:t>
            </a:r>
            <a:r>
              <a:rPr sz="1400" i="1" spc="-5" dirty="0">
                <a:latin typeface="Trebuchet MS" panose="020B0603020202020204"/>
                <a:cs typeface="Trebuchet MS" panose="020B0603020202020204"/>
              </a:rPr>
              <a:t>value-add </a:t>
            </a:r>
            <a:r>
              <a:rPr sz="1400" i="1" dirty="0">
                <a:latin typeface="Trebuchet MS" panose="020B0603020202020204"/>
                <a:cs typeface="Trebuchet MS" panose="020B0603020202020204"/>
              </a:rPr>
              <a:t>in </a:t>
            </a:r>
            <a:r>
              <a:rPr sz="1400" i="1" spc="-5" dirty="0">
                <a:latin typeface="Trebuchet MS" panose="020B0603020202020204"/>
                <a:cs typeface="Trebuchet MS" panose="020B0603020202020204"/>
              </a:rPr>
              <a:t>2020”</a:t>
            </a:r>
            <a:r>
              <a:rPr sz="1400" i="1" spc="-50" dirty="0">
                <a:latin typeface="Trebuchet MS" panose="020B0603020202020204"/>
                <a:cs typeface="Trebuchet MS" panose="020B0603020202020204"/>
              </a:rPr>
              <a:t> </a:t>
            </a:r>
            <a:r>
              <a:rPr sz="1400" i="1" spc="-5" dirty="0">
                <a:latin typeface="Trebuchet MS" panose="020B0603020202020204"/>
                <a:cs typeface="Trebuchet MS" panose="020B0603020202020204"/>
              </a:rPr>
              <a:t>[2013]</a:t>
            </a:r>
            <a:endParaRPr sz="1400" dirty="0">
              <a:latin typeface="Trebuchet MS" panose="020B0603020202020204"/>
              <a:cs typeface="Trebuchet MS" panose="020B0603020202020204"/>
            </a:endParaRPr>
          </a:p>
        </p:txBody>
      </p:sp>
      <p:sp>
        <p:nvSpPr>
          <p:cNvPr id="143" name="object 53"/>
          <p:cNvSpPr/>
          <p:nvPr/>
        </p:nvSpPr>
        <p:spPr>
          <a:xfrm>
            <a:off x="6987540" y="1751457"/>
            <a:ext cx="458724" cy="414020"/>
          </a:xfrm>
          <a:prstGeom prst="rect">
            <a:avLst/>
          </a:prstGeom>
          <a:blipFill>
            <a:blip r:embed="rId20" cstate="print"/>
            <a:stretch>
              <a:fillRect/>
            </a:stretch>
          </a:blipFill>
        </p:spPr>
        <p:txBody>
          <a:bodyPr wrap="square" lIns="0" tIns="0" rIns="0" bIns="0" rtlCol="0"/>
          <a:lstStyle/>
          <a:p>
            <a:endParaRPr dirty="0"/>
          </a:p>
        </p:txBody>
      </p:sp>
      <p:sp>
        <p:nvSpPr>
          <p:cNvPr id="144" name="object 54"/>
          <p:cNvSpPr/>
          <p:nvPr/>
        </p:nvSpPr>
        <p:spPr>
          <a:xfrm>
            <a:off x="7443216" y="2394711"/>
            <a:ext cx="458724" cy="414020"/>
          </a:xfrm>
          <a:prstGeom prst="rect">
            <a:avLst/>
          </a:prstGeom>
          <a:blipFill>
            <a:blip r:embed="rId21" cstate="print"/>
            <a:stretch>
              <a:fillRect/>
            </a:stretch>
          </a:blipFill>
        </p:spPr>
        <p:txBody>
          <a:bodyPr wrap="square" lIns="0" tIns="0" rIns="0" bIns="0" rtlCol="0"/>
          <a:lstStyle/>
          <a:p>
            <a:endParaRPr dirty="0"/>
          </a:p>
        </p:txBody>
      </p:sp>
      <p:sp>
        <p:nvSpPr>
          <p:cNvPr id="145" name="object 55"/>
          <p:cNvSpPr/>
          <p:nvPr/>
        </p:nvSpPr>
        <p:spPr>
          <a:xfrm>
            <a:off x="7959852" y="3027045"/>
            <a:ext cx="458724" cy="414020"/>
          </a:xfrm>
          <a:prstGeom prst="rect">
            <a:avLst/>
          </a:prstGeom>
          <a:blipFill>
            <a:blip r:embed="rId20" cstate="print"/>
            <a:stretch>
              <a:fillRect/>
            </a:stretch>
          </a:blipFill>
        </p:spPr>
        <p:txBody>
          <a:bodyPr wrap="square" lIns="0" tIns="0" rIns="0" bIns="0" rtlCol="0"/>
          <a:lstStyle/>
          <a:p>
            <a:endParaRPr dirty="0"/>
          </a:p>
        </p:txBody>
      </p:sp>
      <p:sp>
        <p:nvSpPr>
          <p:cNvPr id="146" name="object 56"/>
          <p:cNvSpPr/>
          <p:nvPr/>
        </p:nvSpPr>
        <p:spPr>
          <a:xfrm>
            <a:off x="6176771" y="4751832"/>
            <a:ext cx="905255" cy="509016"/>
          </a:xfrm>
          <a:prstGeom prst="rect">
            <a:avLst/>
          </a:prstGeom>
          <a:blipFill>
            <a:blip r:embed="rId22" cstate="print"/>
            <a:stretch>
              <a:fillRect/>
            </a:stretch>
          </a:blipFill>
        </p:spPr>
        <p:txBody>
          <a:bodyPr wrap="square" lIns="0" tIns="0" rIns="0" bIns="0" rtlCol="0"/>
          <a:lstStyle/>
          <a:p>
            <a:endParaRPr dirty="0"/>
          </a:p>
        </p:txBody>
      </p:sp>
      <p:sp>
        <p:nvSpPr>
          <p:cNvPr id="147" name="object 57"/>
          <p:cNvSpPr/>
          <p:nvPr/>
        </p:nvSpPr>
        <p:spPr>
          <a:xfrm>
            <a:off x="6175247" y="5745479"/>
            <a:ext cx="1054607" cy="239268"/>
          </a:xfrm>
          <a:prstGeom prst="rect">
            <a:avLst/>
          </a:prstGeom>
          <a:blipFill>
            <a:blip r:embed="rId9" cstate="print"/>
            <a:stretch>
              <a:fillRect/>
            </a:stretch>
          </a:blipFill>
        </p:spPr>
        <p:txBody>
          <a:bodyPr wrap="square" lIns="0" tIns="0" rIns="0" bIns="0" rtlCol="0"/>
          <a:lstStyle/>
          <a:p>
            <a:endParaRPr dirty="0"/>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4" name="Slide Number Placeholder 3"/>
          <p:cNvSpPr>
            <a:spLocks noGrp="1"/>
          </p:cNvSpPr>
          <p:nvPr>
            <p:ph type="sldNum" sz="quarter" idx="12"/>
          </p:nvPr>
        </p:nvSpPr>
        <p:spPr/>
        <p:txBody>
          <a:bodyPr/>
          <a:lstStyle/>
          <a:p>
            <a:fld id="{873F5F97-BAC6-4B68-A64C-E81C15EA068D}" type="slidenum">
              <a:rPr lang="en-IN" smtClean="0"/>
              <a:t>5</a:t>
            </a:fld>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685800" y="2286000"/>
            <a:ext cx="3810000" cy="2895600"/>
          </a:xfrm>
          <a:prstGeom prst="rect">
            <a:avLst/>
          </a:prstGeom>
          <a:blipFill>
            <a:blip r:embed="rId2" cstate="print"/>
            <a:srcRect/>
            <a:stretch>
              <a:fillRect t="-40178" b="-2"/>
            </a:stretch>
          </a:blipFill>
        </p:spPr>
        <p:txBody>
          <a:bodyPr wrap="square" lIns="0" tIns="0" rIns="0" bIns="0" rtlCol="0"/>
          <a:lstStyle/>
          <a:p>
            <a:endParaRPr dirty="0"/>
          </a:p>
        </p:txBody>
      </p:sp>
      <p:sp>
        <p:nvSpPr>
          <p:cNvPr id="6" name="Rectangle 5"/>
          <p:cNvSpPr/>
          <p:nvPr/>
        </p:nvSpPr>
        <p:spPr>
          <a:xfrm>
            <a:off x="5389880" y="1573074"/>
            <a:ext cx="6248400" cy="4493538"/>
          </a:xfrm>
          <a:prstGeom prst="rect">
            <a:avLst/>
          </a:prstGeom>
        </p:spPr>
        <p:txBody>
          <a:bodyPr wrap="square">
            <a:spAutoFit/>
          </a:bodyPr>
          <a:lstStyle/>
          <a:p>
            <a:pPr algn="just"/>
            <a:r>
              <a:rPr lang="en-US" sz="2600" dirty="0"/>
              <a:t>Bi-directional end-devices with scheduled receive slots (Class B): In addition to the Class A random receive windows, Class B devices open extra receive windows at scheduled times. </a:t>
            </a:r>
          </a:p>
          <a:p>
            <a:pPr algn="just"/>
            <a:endParaRPr lang="en-US" sz="2600" dirty="0"/>
          </a:p>
          <a:p>
            <a:pPr algn="just"/>
            <a:r>
              <a:rPr lang="en-US" sz="2600" dirty="0"/>
              <a:t>In order for the end-device to open its receive window at the scheduled time, it receives a time-synchronized beacon from the gateway. This allows the server to know when the end-device is listening. </a:t>
            </a:r>
          </a:p>
        </p:txBody>
      </p:sp>
      <p:sp>
        <p:nvSpPr>
          <p:cNvPr id="7" name="TextBox 6"/>
          <p:cNvSpPr txBox="1"/>
          <p:nvPr/>
        </p:nvSpPr>
        <p:spPr>
          <a:xfrm>
            <a:off x="1600200" y="533400"/>
            <a:ext cx="8763000" cy="1323439"/>
          </a:xfrm>
          <a:prstGeom prst="rect">
            <a:avLst/>
          </a:prstGeom>
          <a:noFill/>
        </p:spPr>
        <p:txBody>
          <a:bodyPr wrap="square" rtlCol="0">
            <a:spAutoFit/>
          </a:bodyPr>
          <a:lstStyle/>
          <a:p>
            <a:r>
              <a:rPr lang="en-US" sz="8000" dirty="0">
                <a:solidFill>
                  <a:schemeClr val="accent1"/>
                </a:solidFill>
              </a:rPr>
              <a:t>Class B</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50</a:t>
            </a:fld>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3604-2055-40A2-7924-B037564BB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EFF0D-79CD-4FDA-11D2-4F594FD8F100}"/>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Device Classes- </a:t>
            </a:r>
            <a:r>
              <a:rPr lang="en-IN" b="1" dirty="0">
                <a:solidFill>
                  <a:srgbClr val="0D83D0"/>
                </a:solidFill>
                <a:latin typeface="avantgardepro"/>
              </a:rPr>
              <a:t>Class B</a:t>
            </a:r>
            <a:endParaRPr lang="en-IN" b="1" dirty="0"/>
          </a:p>
        </p:txBody>
      </p:sp>
      <p:sp>
        <p:nvSpPr>
          <p:cNvPr id="4" name="Date Placeholder 3">
            <a:extLst>
              <a:ext uri="{FF2B5EF4-FFF2-40B4-BE49-F238E27FC236}">
                <a16:creationId xmlns:a16="http://schemas.microsoft.com/office/drawing/2014/main" id="{82F23EBA-F4F7-3615-52DE-69755A5BE900}"/>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48777EB6-741A-09E9-AFB0-FDC440D73BCB}"/>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4978078E-36CE-4421-E7EB-DD9C972CDC6B}"/>
              </a:ext>
            </a:extLst>
          </p:cNvPr>
          <p:cNvSpPr>
            <a:spLocks noGrp="1"/>
          </p:cNvSpPr>
          <p:nvPr>
            <p:ph type="sldNum" sz="quarter" idx="12"/>
          </p:nvPr>
        </p:nvSpPr>
        <p:spPr/>
        <p:txBody>
          <a:bodyPr/>
          <a:lstStyle/>
          <a:p>
            <a:fld id="{873F5F97-BAC6-4B68-A64C-E81C15EA068D}" type="slidenum">
              <a:rPr lang="en-IN" smtClean="0"/>
              <a:t>51</a:t>
            </a:fld>
            <a:endParaRPr lang="en-IN"/>
          </a:p>
        </p:txBody>
      </p:sp>
      <p:pic>
        <p:nvPicPr>
          <p:cNvPr id="10" name="Picture 9">
            <a:extLst>
              <a:ext uri="{FF2B5EF4-FFF2-40B4-BE49-F238E27FC236}">
                <a16:creationId xmlns:a16="http://schemas.microsoft.com/office/drawing/2014/main" id="{41E2EF59-F3C1-9821-73BD-4CBBEBC1D179}"/>
              </a:ext>
            </a:extLst>
          </p:cNvPr>
          <p:cNvPicPr>
            <a:picLocks noChangeAspect="1"/>
          </p:cNvPicPr>
          <p:nvPr/>
        </p:nvPicPr>
        <p:blipFill>
          <a:blip r:embed="rId2"/>
          <a:stretch>
            <a:fillRect/>
          </a:stretch>
        </p:blipFill>
        <p:spPr>
          <a:xfrm>
            <a:off x="1596061" y="1547986"/>
            <a:ext cx="9375958" cy="4090814"/>
          </a:xfrm>
          <a:prstGeom prst="rect">
            <a:avLst/>
          </a:prstGeom>
        </p:spPr>
      </p:pic>
    </p:spTree>
    <p:extLst>
      <p:ext uri="{BB962C8B-B14F-4D97-AF65-F5344CB8AC3E}">
        <p14:creationId xmlns:p14="http://schemas.microsoft.com/office/powerpoint/2010/main" val="2151182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Device Classes-Class B</a:t>
            </a:r>
            <a:r>
              <a:rPr lang="en-IN" b="1" dirty="0"/>
              <a:t> </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52</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4" name="Rectangle 1"/>
          <p:cNvSpPr>
            <a:spLocks noChangeArrowheads="1"/>
          </p:cNvSpPr>
          <p:nvPr/>
        </p:nvSpPr>
        <p:spPr bwMode="auto">
          <a:xfrm rot="10800000" flipV="1">
            <a:off x="953845" y="1536174"/>
            <a:ext cx="1058911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Arial" panose="020B0604020202020204" pitchFamily="34" charset="0"/>
              </a:rPr>
              <a:t>Class B Capabilities:</a:t>
            </a:r>
            <a:r>
              <a:rPr kumimoji="0" lang="en-US" altLang="en-US" sz="2400" b="0" i="0" u="none" strike="noStrike" cap="none" normalizeH="0" baseline="0" dirty="0">
                <a:ln>
                  <a:noFill/>
                </a:ln>
                <a:solidFill>
                  <a:schemeClr val="tx1"/>
                </a:solidFill>
                <a:effectLst/>
                <a:latin typeface="Arial" panose="020B0604020202020204" pitchFamily="34" charset="0"/>
              </a:rPr>
              <a:t> Extends Class A by periodically opening receive windows (ping slots) for downlink messages.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Arial" panose="020B0604020202020204" pitchFamily="34" charset="0"/>
              </a:rPr>
              <a:t>Beacons:</a:t>
            </a:r>
            <a:r>
              <a:rPr kumimoji="0" lang="en-US" altLang="en-US" sz="2400" b="0" i="0" u="none" strike="noStrike" cap="none" normalizeH="0" baseline="0" dirty="0">
                <a:ln>
                  <a:noFill/>
                </a:ln>
                <a:solidFill>
                  <a:schemeClr val="tx1"/>
                </a:solidFill>
                <a:effectLst/>
                <a:latin typeface="Arial" panose="020B0604020202020204" pitchFamily="34" charset="0"/>
              </a:rPr>
              <a:t> The network broadcasts time-synchronized beacons, allowing end devices to align their internal clocks for precise timing of downlinks.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Arial" panose="020B0604020202020204" pitchFamily="34" charset="0"/>
              </a:rPr>
              <a:t>Beacon Period:</a:t>
            </a:r>
            <a:r>
              <a:rPr kumimoji="0" lang="en-US" altLang="en-US" sz="2400" b="0" i="0" u="none" strike="noStrike" cap="none" normalizeH="0" baseline="0" dirty="0">
                <a:ln>
                  <a:noFill/>
                </a:ln>
                <a:solidFill>
                  <a:schemeClr val="tx1"/>
                </a:solidFill>
                <a:effectLst/>
                <a:latin typeface="Arial" panose="020B0604020202020204" pitchFamily="34" charset="0"/>
              </a:rPr>
              <a:t> The time interval between two beacons.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Arial" panose="020B0604020202020204" pitchFamily="34" charset="0"/>
              </a:rPr>
              <a:t>Receive Windows:</a:t>
            </a:r>
            <a:r>
              <a:rPr kumimoji="0" lang="en-US" altLang="en-US" sz="2400" b="0" i="0" u="none" strike="noStrike" cap="none" normalizeH="0" baseline="0" dirty="0">
                <a:ln>
                  <a:noFill/>
                </a:ln>
                <a:solidFill>
                  <a:schemeClr val="tx1"/>
                </a:solidFill>
                <a:effectLst/>
                <a:latin typeface="Arial" panose="020B0604020202020204" pitchFamily="34" charset="0"/>
              </a:rPr>
              <a:t> Similar to Class A, RX1 and RX2 open after an uplink.</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400" b="1" i="0" u="none" strike="noStrike" cap="none" normalizeH="0" baseline="0" dirty="0">
                <a:ln>
                  <a:noFill/>
                </a:ln>
                <a:solidFill>
                  <a:schemeClr val="tx1"/>
                </a:solidFill>
                <a:effectLst/>
                <a:latin typeface="Arial" panose="020B0604020202020204" pitchFamily="34" charset="0"/>
              </a:rPr>
              <a:t>Latency and Power </a:t>
            </a:r>
            <a:r>
              <a:rPr kumimoji="0" lang="en-US" altLang="en-US" sz="2400" b="1" i="0" u="none" strike="noStrike" cap="none" normalizeH="0" baseline="0" dirty="0" err="1">
                <a:ln>
                  <a:noFill/>
                </a:ln>
                <a:solidFill>
                  <a:schemeClr val="tx1"/>
                </a:solidFill>
                <a:effectLst/>
                <a:latin typeface="Arial" panose="020B0604020202020204" pitchFamily="34" charset="0"/>
              </a:rPr>
              <a:t>Consumption:</a:t>
            </a:r>
            <a:r>
              <a:rPr kumimoji="0" lang="en-US" altLang="en-US" sz="2400" b="0" i="0" u="none" strike="noStrike" cap="none" normalizeH="0" baseline="0" dirty="0" err="1">
                <a:ln>
                  <a:noFill/>
                </a:ln>
                <a:solidFill>
                  <a:schemeClr val="tx1"/>
                </a:solidFill>
                <a:effectLst/>
                <a:latin typeface="Arial" panose="020B0604020202020204" pitchFamily="34" charset="0"/>
              </a:rPr>
              <a:t>Lower</a:t>
            </a:r>
            <a:r>
              <a:rPr kumimoji="0" lang="en-US" altLang="en-US" sz="2400" b="0" i="0" u="none" strike="noStrike" cap="none" normalizeH="0" baseline="0" dirty="0">
                <a:ln>
                  <a:noFill/>
                </a:ln>
                <a:solidFill>
                  <a:schemeClr val="tx1"/>
                </a:solidFill>
                <a:effectLst/>
                <a:latin typeface="Arial" panose="020B0604020202020204" pitchFamily="34" charset="0"/>
              </a:rPr>
              <a:t> downlink latency than Class A but higher than Class C.</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Typically battery-powered; battery life is shorter than Class A due to beacons and ping slots.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8D001-91E7-07F2-9C50-EDF99AD6E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95C8E-37DF-0AAB-DF2F-B363566DC648}"/>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Device Classes- Class B </a:t>
            </a:r>
            <a:endParaRPr lang="en-IN" b="1" dirty="0"/>
          </a:p>
        </p:txBody>
      </p:sp>
      <p:sp>
        <p:nvSpPr>
          <p:cNvPr id="4" name="Date Placeholder 3">
            <a:extLst>
              <a:ext uri="{FF2B5EF4-FFF2-40B4-BE49-F238E27FC236}">
                <a16:creationId xmlns:a16="http://schemas.microsoft.com/office/drawing/2014/main" id="{B30E15F8-D1AE-674F-B5CA-C96AF1FBACBA}"/>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3D09D26D-AC8B-9E1D-5DC6-E646965BFA53}"/>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C6F7014A-B457-FBC9-1FFF-FE2B59CBBB64}"/>
              </a:ext>
            </a:extLst>
          </p:cNvPr>
          <p:cNvSpPr>
            <a:spLocks noGrp="1"/>
          </p:cNvSpPr>
          <p:nvPr>
            <p:ph type="sldNum" sz="quarter" idx="12"/>
          </p:nvPr>
        </p:nvSpPr>
        <p:spPr/>
        <p:txBody>
          <a:bodyPr/>
          <a:lstStyle/>
          <a:p>
            <a:fld id="{873F5F97-BAC6-4B68-A64C-E81C15EA068D}" type="slidenum">
              <a:rPr lang="en-IN" smtClean="0"/>
              <a:t>53</a:t>
            </a:fld>
            <a:endParaRPr lang="en-IN"/>
          </a:p>
        </p:txBody>
      </p:sp>
      <p:sp>
        <p:nvSpPr>
          <p:cNvPr id="3" name="AutoShape 2" descr="Comparison Between LoRa and Other Wireless Technologies">
            <a:extLst>
              <a:ext uri="{FF2B5EF4-FFF2-40B4-BE49-F238E27FC236}">
                <a16:creationId xmlns:a16="http://schemas.microsoft.com/office/drawing/2014/main" id="{08372D75-EC0F-09D9-A744-575ADE6A60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7" name="TextBox 16"/>
          <p:cNvSpPr txBox="1"/>
          <p:nvPr/>
        </p:nvSpPr>
        <p:spPr>
          <a:xfrm>
            <a:off x="1976120" y="2399437"/>
            <a:ext cx="8864600" cy="2308324"/>
          </a:xfrm>
          <a:prstGeom prst="rect">
            <a:avLst/>
          </a:prstGeom>
          <a:noFill/>
        </p:spPr>
        <p:txBody>
          <a:bodyPr wrap="square">
            <a:spAutoFit/>
          </a:bodyPr>
          <a:lstStyle/>
          <a:p>
            <a:pPr marR="0" lvl="0" algn="just" defTabSz="914400" rtl="0" eaLnBrk="0" fontAlgn="base" latinLnBrk="0"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Arial" panose="020B0604020202020204" pitchFamily="34" charset="0"/>
              </a:rPr>
              <a:t>Use Cases:</a:t>
            </a:r>
            <a:r>
              <a:rPr kumimoji="0" lang="en-US" altLang="en-US" sz="2400" b="0" i="0" u="none" strike="noStrike" cap="none" normalizeH="0" baseline="0" dirty="0">
                <a:ln>
                  <a:noFill/>
                </a:ln>
                <a:solidFill>
                  <a:schemeClr val="tx1"/>
                </a:solidFill>
                <a:effectLst/>
                <a:latin typeface="Arial" panose="020B0604020202020204" pitchFamily="34" charset="0"/>
              </a:rPr>
              <a:t> Suitable for devices needing medium-criticality downlink timing, such as:</a:t>
            </a:r>
          </a:p>
          <a:p>
            <a:pPr marL="742950" lvl="1" indent="-285750" algn="just"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Utility meters (e.g., electricity, water)</a:t>
            </a:r>
          </a:p>
          <a:p>
            <a:pPr marL="742950" lvl="1" indent="-285750" algn="just"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Street lights</a:t>
            </a:r>
          </a:p>
          <a:p>
            <a:pPr marL="0" marR="0" lvl="0" indent="0" algn="just" defTabSz="914400" rtl="0" eaLnBrk="0" fontAlgn="base" latinLnBrk="0"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Arial" panose="020B0604020202020204" pitchFamily="34" charset="0"/>
              </a:rPr>
              <a:t>Class A Compatibility:</a:t>
            </a:r>
            <a:r>
              <a:rPr kumimoji="0" lang="en-US" altLang="en-US" sz="2400" b="0" i="0" u="none" strike="noStrike" cap="none" normalizeH="0" baseline="0" dirty="0">
                <a:ln>
                  <a:noFill/>
                </a:ln>
                <a:solidFill>
                  <a:schemeClr val="tx1"/>
                </a:solidFill>
                <a:effectLst/>
                <a:latin typeface="Arial" panose="020B0604020202020204" pitchFamily="34" charset="0"/>
              </a:rPr>
              <a:t> Can also operate in Class A mode if needed. </a:t>
            </a:r>
          </a:p>
        </p:txBody>
      </p:sp>
    </p:spTree>
    <p:extLst>
      <p:ext uri="{BB962C8B-B14F-4D97-AF65-F5344CB8AC3E}">
        <p14:creationId xmlns:p14="http://schemas.microsoft.com/office/powerpoint/2010/main" val="662524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1295400" y="1750348"/>
            <a:ext cx="4534413" cy="4345652"/>
          </a:xfrm>
          <a:prstGeom prst="rect">
            <a:avLst/>
          </a:prstGeom>
          <a:blipFill>
            <a:blip r:embed="rId2" cstate="print"/>
            <a:srcRect/>
            <a:stretch>
              <a:fillRect t="-39512"/>
            </a:stretch>
          </a:blipFill>
        </p:spPr>
        <p:txBody>
          <a:bodyPr wrap="square" lIns="0" tIns="0" rIns="0" bIns="0" rtlCol="0"/>
          <a:lstStyle/>
          <a:p>
            <a:endParaRPr dirty="0"/>
          </a:p>
        </p:txBody>
      </p:sp>
      <p:sp>
        <p:nvSpPr>
          <p:cNvPr id="5" name="object 6"/>
          <p:cNvSpPr txBox="1"/>
          <p:nvPr/>
        </p:nvSpPr>
        <p:spPr>
          <a:xfrm>
            <a:off x="6096000" y="2319307"/>
            <a:ext cx="5786120" cy="3447098"/>
          </a:xfrm>
          <a:prstGeom prst="rect">
            <a:avLst/>
          </a:prstGeom>
        </p:spPr>
        <p:txBody>
          <a:bodyPr vert="horz" wrap="square" lIns="0" tIns="0" rIns="0" bIns="0" rtlCol="0">
            <a:spAutoFit/>
          </a:bodyPr>
          <a:lstStyle/>
          <a:p>
            <a:pPr marL="12700" algn="just">
              <a:lnSpc>
                <a:spcPct val="100000"/>
              </a:lnSpc>
            </a:pPr>
            <a:r>
              <a:rPr lang="en-US" sz="3200" dirty="0"/>
              <a:t>Bi-directional end-devices with maximal receive slots (Class C)</a:t>
            </a:r>
          </a:p>
          <a:p>
            <a:pPr marL="12700" algn="just">
              <a:lnSpc>
                <a:spcPct val="100000"/>
              </a:lnSpc>
            </a:pPr>
            <a:endParaRPr lang="en-US" sz="3200" dirty="0"/>
          </a:p>
          <a:p>
            <a:pPr marL="12700" algn="just">
              <a:lnSpc>
                <a:spcPct val="100000"/>
              </a:lnSpc>
            </a:pPr>
            <a:r>
              <a:rPr lang="en-US" sz="3200" dirty="0"/>
              <a:t>End-devices of Class C have almost continuously open receive windows, only closed when transmitting. </a:t>
            </a:r>
            <a:endParaRPr sz="3200" dirty="0">
              <a:latin typeface="Trebuchet MS" panose="020B0603020202020204"/>
              <a:cs typeface="Trebuchet MS" panose="020B0603020202020204"/>
            </a:endParaRPr>
          </a:p>
        </p:txBody>
      </p:sp>
      <p:sp>
        <p:nvSpPr>
          <p:cNvPr id="6" name="TextBox 5"/>
          <p:cNvSpPr txBox="1"/>
          <p:nvPr/>
        </p:nvSpPr>
        <p:spPr>
          <a:xfrm>
            <a:off x="1600200" y="533400"/>
            <a:ext cx="8763000" cy="1200329"/>
          </a:xfrm>
          <a:prstGeom prst="rect">
            <a:avLst/>
          </a:prstGeom>
          <a:noFill/>
        </p:spPr>
        <p:txBody>
          <a:bodyPr wrap="square" rtlCol="0">
            <a:spAutoFit/>
          </a:bodyPr>
          <a:lstStyle/>
          <a:p>
            <a:r>
              <a:rPr lang="en-US" sz="7200" dirty="0">
                <a:solidFill>
                  <a:schemeClr val="accent1"/>
                </a:solidFill>
              </a:rPr>
              <a:t>Class C</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7" name="Slide Number Placeholder 6"/>
          <p:cNvSpPr>
            <a:spLocks noGrp="1"/>
          </p:cNvSpPr>
          <p:nvPr>
            <p:ph type="sldNum" sz="quarter" idx="12"/>
          </p:nvPr>
        </p:nvSpPr>
        <p:spPr/>
        <p:txBody>
          <a:bodyPr/>
          <a:lstStyle/>
          <a:p>
            <a:fld id="{873F5F97-BAC6-4B68-A64C-E81C15EA068D}" type="slidenum">
              <a:rPr lang="en-IN" smtClean="0"/>
              <a:t>54</a:t>
            </a:fld>
            <a:endParaRPr lang="en-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Device Classes- Class C</a:t>
            </a:r>
            <a:r>
              <a:rPr lang="en-IN" b="1" dirty="0"/>
              <a:t> </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55</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0" name="Picture 9">
            <a:extLst>
              <a:ext uri="{FF2B5EF4-FFF2-40B4-BE49-F238E27FC236}">
                <a16:creationId xmlns:a16="http://schemas.microsoft.com/office/drawing/2014/main" id="{BEF29D91-3446-88E8-6923-F142C3CC2A24}"/>
              </a:ext>
            </a:extLst>
          </p:cNvPr>
          <p:cNvPicPr>
            <a:picLocks noChangeAspect="1"/>
          </p:cNvPicPr>
          <p:nvPr/>
        </p:nvPicPr>
        <p:blipFill>
          <a:blip r:embed="rId2"/>
          <a:stretch>
            <a:fillRect/>
          </a:stretch>
        </p:blipFill>
        <p:spPr>
          <a:xfrm>
            <a:off x="838200" y="1825513"/>
            <a:ext cx="10656041" cy="351177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7BCD8-BCEF-A633-8D29-C1D02DDC7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58D2D-E67F-490A-A9D0-5C4F517AF806}"/>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Device Classes</a:t>
            </a:r>
            <a:r>
              <a:rPr lang="en-IN" b="1" dirty="0"/>
              <a:t> </a:t>
            </a:r>
          </a:p>
        </p:txBody>
      </p:sp>
      <p:sp>
        <p:nvSpPr>
          <p:cNvPr id="4" name="Date Placeholder 3">
            <a:extLst>
              <a:ext uri="{FF2B5EF4-FFF2-40B4-BE49-F238E27FC236}">
                <a16:creationId xmlns:a16="http://schemas.microsoft.com/office/drawing/2014/main" id="{DFC92D4F-7EB1-5A77-D8CD-20EC0E846031}"/>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0D8678C4-28B8-0745-EB4A-9192FBD1E838}"/>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E3A7227F-3B17-762F-A922-C0D031683DA1}"/>
              </a:ext>
            </a:extLst>
          </p:cNvPr>
          <p:cNvSpPr>
            <a:spLocks noGrp="1"/>
          </p:cNvSpPr>
          <p:nvPr>
            <p:ph type="sldNum" sz="quarter" idx="12"/>
          </p:nvPr>
        </p:nvSpPr>
        <p:spPr/>
        <p:txBody>
          <a:bodyPr/>
          <a:lstStyle/>
          <a:p>
            <a:fld id="{873F5F97-BAC6-4B68-A64C-E81C15EA068D}" type="slidenum">
              <a:rPr lang="en-IN" smtClean="0"/>
              <a:t>56</a:t>
            </a:fld>
            <a:endParaRPr lang="en-IN"/>
          </a:p>
        </p:txBody>
      </p:sp>
      <p:sp>
        <p:nvSpPr>
          <p:cNvPr id="3" name="AutoShape 2" descr="Comparison Between LoRa and Other Wireless Technologies">
            <a:extLst>
              <a:ext uri="{FF2B5EF4-FFF2-40B4-BE49-F238E27FC236}">
                <a16:creationId xmlns:a16="http://schemas.microsoft.com/office/drawing/2014/main" id="{C1D9E641-971C-24C3-5DF9-2B4644063D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22" name="TextBox 21">
            <a:extLst>
              <a:ext uri="{FF2B5EF4-FFF2-40B4-BE49-F238E27FC236}">
                <a16:creationId xmlns:a16="http://schemas.microsoft.com/office/drawing/2014/main" id="{0AF9650C-60D6-E3D8-3E48-3D293E608C50}"/>
              </a:ext>
            </a:extLst>
          </p:cNvPr>
          <p:cNvSpPr txBox="1"/>
          <p:nvPr/>
        </p:nvSpPr>
        <p:spPr>
          <a:xfrm>
            <a:off x="838200" y="1515771"/>
            <a:ext cx="1199672" cy="369332"/>
          </a:xfrm>
          <a:prstGeom prst="rect">
            <a:avLst/>
          </a:prstGeom>
          <a:noFill/>
        </p:spPr>
        <p:txBody>
          <a:bodyPr wrap="square">
            <a:spAutoFit/>
          </a:bodyPr>
          <a:lstStyle/>
          <a:p>
            <a:pPr algn="l"/>
            <a:r>
              <a:rPr lang="en-IN" b="1" i="0" dirty="0">
                <a:solidFill>
                  <a:srgbClr val="0D83D0"/>
                </a:solidFill>
                <a:effectLst/>
                <a:latin typeface="avantgardepro"/>
              </a:rPr>
              <a:t>Class C</a:t>
            </a:r>
          </a:p>
        </p:txBody>
      </p:sp>
      <p:pic>
        <p:nvPicPr>
          <p:cNvPr id="8" name="Picture 7">
            <a:extLst>
              <a:ext uri="{FF2B5EF4-FFF2-40B4-BE49-F238E27FC236}">
                <a16:creationId xmlns:a16="http://schemas.microsoft.com/office/drawing/2014/main" id="{54F5A7EF-6BF5-5600-BAED-9C095C2580F8}"/>
              </a:ext>
            </a:extLst>
          </p:cNvPr>
          <p:cNvPicPr>
            <a:picLocks noChangeAspect="1"/>
          </p:cNvPicPr>
          <p:nvPr/>
        </p:nvPicPr>
        <p:blipFill>
          <a:blip r:embed="rId2"/>
          <a:stretch>
            <a:fillRect/>
          </a:stretch>
        </p:blipFill>
        <p:spPr>
          <a:xfrm>
            <a:off x="872133" y="1975505"/>
            <a:ext cx="5779679" cy="2191056"/>
          </a:xfrm>
          <a:prstGeom prst="rect">
            <a:avLst/>
          </a:prstGeom>
        </p:spPr>
      </p:pic>
      <p:sp>
        <p:nvSpPr>
          <p:cNvPr id="9" name="Rectangle 1">
            <a:extLst>
              <a:ext uri="{FF2B5EF4-FFF2-40B4-BE49-F238E27FC236}">
                <a16:creationId xmlns:a16="http://schemas.microsoft.com/office/drawing/2014/main" id="{3C2A8EEB-147C-AC13-95CA-B31BB19F5B4C}"/>
              </a:ext>
            </a:extLst>
          </p:cNvPr>
          <p:cNvSpPr>
            <a:spLocks noChangeArrowheads="1"/>
          </p:cNvSpPr>
          <p:nvPr/>
        </p:nvSpPr>
        <p:spPr bwMode="auto">
          <a:xfrm rot="10800000" flipV="1">
            <a:off x="6768352" y="1043731"/>
            <a:ext cx="5109882"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1600" b="1" i="0" u="none" strike="noStrike" cap="none" normalizeH="0" baseline="0" dirty="0">
                <a:ln>
                  <a:noFill/>
                </a:ln>
                <a:solidFill>
                  <a:schemeClr val="tx1"/>
                </a:solidFill>
                <a:effectLst/>
                <a:latin typeface="Arial" panose="020B0604020202020204" pitchFamily="34" charset="0"/>
              </a:rPr>
              <a:t>Class C Capabilities:</a:t>
            </a:r>
            <a:r>
              <a:rPr kumimoji="0" lang="en-US" altLang="en-US" sz="1600" b="0" i="0" u="none" strike="noStrike" cap="none" normalizeH="0" baseline="0" dirty="0">
                <a:ln>
                  <a:noFill/>
                </a:ln>
                <a:solidFill>
                  <a:schemeClr val="tx1"/>
                </a:solidFill>
                <a:effectLst/>
                <a:latin typeface="Arial" panose="020B0604020202020204" pitchFamily="34" charset="0"/>
              </a:rPr>
              <a:t> Extends Class A by keeping receive windows open, except during uplink transmissions.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1600" b="1" i="0" u="none" strike="noStrike" cap="none" normalizeH="0" baseline="0" dirty="0">
                <a:ln>
                  <a:noFill/>
                </a:ln>
                <a:solidFill>
                  <a:schemeClr val="tx1"/>
                </a:solidFill>
                <a:effectLst/>
                <a:latin typeface="Arial" panose="020B0604020202020204" pitchFamily="34" charset="0"/>
              </a:rPr>
              <a:t>Receive Windows:</a:t>
            </a:r>
            <a:r>
              <a:rPr kumimoji="0" lang="en-US" altLang="en-US" sz="1600" b="0" i="0" u="none" strike="noStrike" cap="none" normalizeH="0" baseline="0" dirty="0">
                <a:ln>
                  <a:noFill/>
                </a:ln>
                <a:solidFill>
                  <a:schemeClr val="tx1"/>
                </a:solidFill>
                <a:effectLst/>
                <a:latin typeface="Arial" panose="020B0604020202020204" pitchFamily="34" charset="0"/>
              </a:rPr>
              <a:t> Opens RX1 and RX2 after uplink, similar to Class A. RX2 remains open continuously until the next uplink.</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1600" b="1" i="0" u="none" strike="noStrike" cap="none" normalizeH="0" baseline="0" dirty="0">
                <a:ln>
                  <a:noFill/>
                </a:ln>
                <a:solidFill>
                  <a:schemeClr val="tx1"/>
                </a:solidFill>
                <a:effectLst/>
                <a:latin typeface="Arial" panose="020B0604020202020204" pitchFamily="34" charset="0"/>
              </a:rPr>
              <a:t>Low Latency:</a:t>
            </a:r>
            <a:r>
              <a:rPr kumimoji="0" lang="en-US" altLang="en-US" sz="1600" b="0" i="0" u="none" strike="noStrike" cap="none" normalizeH="0" baseline="0" dirty="0">
                <a:ln>
                  <a:noFill/>
                </a:ln>
                <a:solidFill>
                  <a:schemeClr val="tx1"/>
                </a:solidFill>
                <a:effectLst/>
                <a:latin typeface="Arial" panose="020B0604020202020204" pitchFamily="34" charset="0"/>
              </a:rPr>
              <a:t> Can receive downlink messages at almost any time, providing very low latency.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1600" b="1" i="0" u="none" strike="noStrike" cap="none" normalizeH="0" baseline="0" dirty="0">
                <a:ln>
                  <a:noFill/>
                </a:ln>
                <a:solidFill>
                  <a:schemeClr val="tx1"/>
                </a:solidFill>
                <a:effectLst/>
                <a:latin typeface="Arial" panose="020B0604020202020204" pitchFamily="34" charset="0"/>
              </a:rPr>
              <a:t>Power Consumption:</a:t>
            </a:r>
            <a:r>
              <a:rPr kumimoji="0" lang="en-US" altLang="en-US" sz="1600" b="0" i="0" u="none" strike="noStrike" cap="none" normalizeH="0" baseline="0" dirty="0">
                <a:ln>
                  <a:noFill/>
                </a:ln>
                <a:solidFill>
                  <a:schemeClr val="tx1"/>
                </a:solidFill>
                <a:effectLst/>
                <a:latin typeface="Arial" panose="020B0604020202020204" pitchFamily="34" charset="0"/>
              </a:rPr>
              <a:t> Higher power usage due to continuous receive windows; typically mains-powered rather than battery-powered.</a:t>
            </a:r>
          </a:p>
          <a:p>
            <a:pPr marL="0" marR="0" lvl="0" indent="0" algn="just" defTabSz="914400" rtl="0" eaLnBrk="0" fontAlgn="base" latinLnBrk="0" hangingPunct="0">
              <a:lnSpc>
                <a:spcPct val="100000"/>
              </a:lnSpc>
              <a:spcBef>
                <a:spcPct val="0"/>
              </a:spcBef>
              <a:spcAft>
                <a:spcPct val="0"/>
              </a:spcAft>
              <a:buClrTx/>
              <a:buSzTx/>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Use Cases:</a:t>
            </a:r>
            <a:r>
              <a:rPr kumimoji="0" lang="en-US" altLang="en-US" sz="1600" b="0" i="0" u="none" strike="noStrike" cap="none" normalizeH="0" baseline="0" dirty="0">
                <a:ln>
                  <a:noFill/>
                </a:ln>
                <a:solidFill>
                  <a:schemeClr val="tx1"/>
                </a:solidFill>
                <a:effectLst/>
                <a:latin typeface="Arial" panose="020B0604020202020204" pitchFamily="34" charset="0"/>
              </a:rPr>
              <a:t> Ideal for applications needing immediate actuation, such as:</a:t>
            </a:r>
          </a:p>
          <a:p>
            <a:pPr lvl="1" algn="just" eaLnBrk="0" fontAlgn="base" hangingPunct="0">
              <a:spcBef>
                <a:spcPct val="0"/>
              </a:spcBef>
              <a:spcAft>
                <a:spcPct val="0"/>
              </a:spcAft>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Utility meters (electric, water)</a:t>
            </a:r>
          </a:p>
          <a:p>
            <a:pPr lvl="1" algn="just" eaLnBrk="0" fontAlgn="base" hangingPunct="0">
              <a:spcBef>
                <a:spcPct val="0"/>
              </a:spcBef>
              <a:spcAft>
                <a:spcPct val="0"/>
              </a:spcAft>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Street and beacon lights</a:t>
            </a:r>
          </a:p>
          <a:p>
            <a:pPr lvl="1" algn="just" eaLnBrk="0" fontAlgn="base" hangingPunct="0">
              <a:spcBef>
                <a:spcPct val="0"/>
              </a:spcBef>
              <a:spcAft>
                <a:spcPct val="0"/>
              </a:spcAft>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Alarms</a:t>
            </a: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Class A Compatibility:</a:t>
            </a:r>
            <a:r>
              <a:rPr kumimoji="0" lang="en-US" altLang="en-US" sz="1600" b="0" i="0" u="none" strike="noStrike" cap="none" normalizeH="0" baseline="0" dirty="0">
                <a:ln>
                  <a:noFill/>
                </a:ln>
                <a:solidFill>
                  <a:schemeClr val="tx1"/>
                </a:solidFill>
                <a:effectLst/>
                <a:latin typeface="Arial" panose="020B0604020202020204" pitchFamily="34" charset="0"/>
              </a:rPr>
              <a:t> Can also switch to Class A mode when needed. </a:t>
            </a:r>
          </a:p>
        </p:txBody>
      </p:sp>
    </p:spTree>
    <p:extLst>
      <p:ext uri="{BB962C8B-B14F-4D97-AF65-F5344CB8AC3E}">
        <p14:creationId xmlns:p14="http://schemas.microsoft.com/office/powerpoint/2010/main" val="541094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Device Classes</a:t>
            </a:r>
            <a:r>
              <a:rPr lang="en-IN" b="1" dirty="0"/>
              <a:t> </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57</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0" name="Picture 9"/>
          <p:cNvPicPr>
            <a:picLocks noChangeAspect="1"/>
          </p:cNvPicPr>
          <p:nvPr/>
        </p:nvPicPr>
        <p:blipFill>
          <a:blip r:embed="rId2"/>
          <a:stretch>
            <a:fillRect/>
          </a:stretch>
        </p:blipFill>
        <p:spPr>
          <a:xfrm>
            <a:off x="1658470" y="1414130"/>
            <a:ext cx="8301318" cy="464517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04800"/>
            <a:ext cx="9525000" cy="6326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4" name="Slide Number Placeholder 3"/>
          <p:cNvSpPr>
            <a:spLocks noGrp="1"/>
          </p:cNvSpPr>
          <p:nvPr>
            <p:ph type="sldNum" sz="quarter" idx="12"/>
          </p:nvPr>
        </p:nvSpPr>
        <p:spPr/>
        <p:txBody>
          <a:bodyPr/>
          <a:lstStyle/>
          <a:p>
            <a:fld id="{873F5F97-BAC6-4B68-A64C-E81C15EA068D}" type="slidenum">
              <a:rPr lang="en-IN" smtClean="0"/>
              <a:t>58</a:t>
            </a:fld>
            <a:endParaRPr lang="en-I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3400" y="952753"/>
            <a:ext cx="11277600" cy="1354217"/>
          </a:xfrm>
        </p:spPr>
        <p:txBody>
          <a:bodyPr/>
          <a:lstStyle/>
          <a:p>
            <a:r>
              <a:rPr lang="en-US" dirty="0">
                <a:solidFill>
                  <a:schemeClr val="accent1"/>
                </a:solidFill>
              </a:rPr>
              <a:t>Network Architecture</a:t>
            </a:r>
            <a:br>
              <a:rPr lang="en-US" dirty="0">
                <a:solidFill>
                  <a:schemeClr val="accent1"/>
                </a:solidFill>
              </a:rPr>
            </a:br>
            <a:endParaRPr lang="en-US" dirty="0">
              <a:solidFill>
                <a:schemeClr val="accent1"/>
              </a:solidFill>
            </a:endParaRPr>
          </a:p>
        </p:txBody>
      </p:sp>
      <p:pic>
        <p:nvPicPr>
          <p:cNvPr id="13314" name="Picture 2" descr="Image result for lorawan data rate trade o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971800"/>
            <a:ext cx="9982200" cy="2514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3"/>
          <p:cNvSpPr>
            <a:spLocks noGrp="1"/>
          </p:cNvSpPr>
          <p:nvPr>
            <p:ph type="dt" sz="half" idx="10"/>
          </p:nvPr>
        </p:nvSpPr>
        <p:spPr>
          <a:xfrm>
            <a:off x="838200" y="6356350"/>
            <a:ext cx="2743200" cy="365125"/>
          </a:xfrm>
        </p:spPr>
        <p:txBody>
          <a:bodyPr/>
          <a:lstStyle/>
          <a:p>
            <a:r>
              <a:rPr lang="en-US"/>
              <a:t>06-11-2024</a:t>
            </a:r>
            <a:endParaRPr lang="en-IN"/>
          </a:p>
        </p:txBody>
      </p:sp>
      <p:sp>
        <p:nvSpPr>
          <p:cNvPr id="3" name="Footer Placeholder 4"/>
          <p:cNvSpPr>
            <a:spLocks noGrp="1"/>
          </p:cNvSpPr>
          <p:nvPr>
            <p:ph type="ftr" sz="quarter" idx="11"/>
          </p:nvPr>
        </p:nvSpPr>
        <p:spPr>
          <a:xfrm>
            <a:off x="3357601" y="6356350"/>
            <a:ext cx="5476799" cy="365125"/>
          </a:xfrm>
        </p:spPr>
        <p:txBody>
          <a:bodyPr/>
          <a:lstStyle/>
          <a:p>
            <a:r>
              <a:rPr lang="en-US"/>
              <a:t>Integrating LoRaWAN and Geospatial Technologies for Next-Generation Smart Cities</a:t>
            </a:r>
            <a:endParaRPr lang="en-IN"/>
          </a:p>
        </p:txBody>
      </p:sp>
      <p:sp>
        <p:nvSpPr>
          <p:cNvPr id="4" name="Slide Number Placeholder 5"/>
          <p:cNvSpPr>
            <a:spLocks noGrp="1"/>
          </p:cNvSpPr>
          <p:nvPr>
            <p:ph type="sldNum" sz="quarter" idx="12"/>
          </p:nvPr>
        </p:nvSpPr>
        <p:spPr>
          <a:xfrm>
            <a:off x="8610600" y="6356350"/>
            <a:ext cx="2743200" cy="365125"/>
          </a:xfrm>
        </p:spPr>
        <p:txBody>
          <a:bodyPr/>
          <a:lstStyle/>
          <a:p>
            <a:fld id="{873F5F97-BAC6-4B68-A64C-E81C15EA068D}" type="slidenum">
              <a:rPr lang="en-IN" smtClean="0"/>
              <a:t>59</a:t>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8515"/>
            <a:ext cx="10354462" cy="677108"/>
          </a:xfrm>
        </p:spPr>
        <p:txBody>
          <a:bodyPr>
            <a:normAutofit fontScale="90000"/>
          </a:bodyPr>
          <a:lstStyle/>
          <a:p>
            <a:r>
              <a:rPr lang="en-US" dirty="0"/>
              <a:t>IOT CURRENT APPLICATIONS</a:t>
            </a: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06" t="5557" r="1161" b="9205"/>
          <a:stretch>
            <a:fillRect/>
          </a:stretch>
        </p:blipFill>
        <p:spPr bwMode="auto">
          <a:xfrm>
            <a:off x="457200" y="835623"/>
            <a:ext cx="11206065" cy="602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6</a:t>
            </a:fld>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0AB60-294D-230A-009D-9F7AF454ACA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0352684-198D-E167-4A5D-0EDB1D187E05}"/>
              </a:ext>
            </a:extLst>
          </p:cNvPr>
          <p:cNvSpPr>
            <a:spLocks noGrp="1"/>
          </p:cNvSpPr>
          <p:nvPr>
            <p:ph type="title"/>
          </p:nvPr>
        </p:nvSpPr>
        <p:spPr>
          <a:xfrm>
            <a:off x="533400" y="952753"/>
            <a:ext cx="11277600" cy="1354217"/>
          </a:xfrm>
        </p:spPr>
        <p:txBody>
          <a:bodyPr/>
          <a:lstStyle/>
          <a:p>
            <a:r>
              <a:rPr lang="en-US" dirty="0" err="1">
                <a:solidFill>
                  <a:schemeClr val="accent1"/>
                </a:solidFill>
              </a:rPr>
              <a:t>LoRaWAN</a:t>
            </a:r>
            <a:r>
              <a:rPr lang="en-US" dirty="0">
                <a:solidFill>
                  <a:schemeClr val="accent1"/>
                </a:solidFill>
              </a:rPr>
              <a:t> Network Architecture</a:t>
            </a:r>
            <a:br>
              <a:rPr lang="en-US" dirty="0">
                <a:solidFill>
                  <a:schemeClr val="accent1"/>
                </a:solidFill>
              </a:rPr>
            </a:br>
            <a:endParaRPr lang="en-US" dirty="0">
              <a:solidFill>
                <a:schemeClr val="accent1"/>
              </a:solidFill>
            </a:endParaRPr>
          </a:p>
        </p:txBody>
      </p:sp>
      <p:sp>
        <p:nvSpPr>
          <p:cNvPr id="2" name="Date Placeholder 3">
            <a:extLst>
              <a:ext uri="{FF2B5EF4-FFF2-40B4-BE49-F238E27FC236}">
                <a16:creationId xmlns:a16="http://schemas.microsoft.com/office/drawing/2014/main" id="{DF37C0B2-570D-CA03-41D0-26D4AB917C7D}"/>
              </a:ext>
            </a:extLst>
          </p:cNvPr>
          <p:cNvSpPr>
            <a:spLocks noGrp="1"/>
          </p:cNvSpPr>
          <p:nvPr>
            <p:ph type="dt" sz="half" idx="10"/>
          </p:nvPr>
        </p:nvSpPr>
        <p:spPr>
          <a:xfrm>
            <a:off x="838200" y="6356350"/>
            <a:ext cx="2743200" cy="365125"/>
          </a:xfrm>
        </p:spPr>
        <p:txBody>
          <a:bodyPr/>
          <a:lstStyle/>
          <a:p>
            <a:r>
              <a:rPr lang="en-US"/>
              <a:t>06-11-2024</a:t>
            </a:r>
            <a:endParaRPr lang="en-IN"/>
          </a:p>
        </p:txBody>
      </p:sp>
      <p:sp>
        <p:nvSpPr>
          <p:cNvPr id="3" name="Footer Placeholder 4">
            <a:extLst>
              <a:ext uri="{FF2B5EF4-FFF2-40B4-BE49-F238E27FC236}">
                <a16:creationId xmlns:a16="http://schemas.microsoft.com/office/drawing/2014/main" id="{E488549F-CB41-FEF0-AA4E-B84EAED6E207}"/>
              </a:ext>
            </a:extLst>
          </p:cNvPr>
          <p:cNvSpPr>
            <a:spLocks noGrp="1"/>
          </p:cNvSpPr>
          <p:nvPr>
            <p:ph type="ftr" sz="quarter" idx="11"/>
          </p:nvPr>
        </p:nvSpPr>
        <p:spPr>
          <a:xfrm>
            <a:off x="3357601" y="6356350"/>
            <a:ext cx="5476799" cy="365125"/>
          </a:xfrm>
        </p:spPr>
        <p:txBody>
          <a:bodyPr/>
          <a:lstStyle/>
          <a:p>
            <a:r>
              <a:rPr lang="en-US"/>
              <a:t>Integrating LoRaWAN and Geospatial Technologies for Next-Generation Smart Cities</a:t>
            </a:r>
            <a:endParaRPr lang="en-IN"/>
          </a:p>
        </p:txBody>
      </p:sp>
      <p:sp>
        <p:nvSpPr>
          <p:cNvPr id="4" name="Slide Number Placeholder 5">
            <a:extLst>
              <a:ext uri="{FF2B5EF4-FFF2-40B4-BE49-F238E27FC236}">
                <a16:creationId xmlns:a16="http://schemas.microsoft.com/office/drawing/2014/main" id="{84D73C65-8341-CE08-6846-49484C37DFC1}"/>
              </a:ext>
            </a:extLst>
          </p:cNvPr>
          <p:cNvSpPr>
            <a:spLocks noGrp="1"/>
          </p:cNvSpPr>
          <p:nvPr>
            <p:ph type="sldNum" sz="quarter" idx="12"/>
          </p:nvPr>
        </p:nvSpPr>
        <p:spPr>
          <a:xfrm>
            <a:off x="8610600" y="6356350"/>
            <a:ext cx="2743200" cy="365125"/>
          </a:xfrm>
        </p:spPr>
        <p:txBody>
          <a:bodyPr/>
          <a:lstStyle/>
          <a:p>
            <a:fld id="{873F5F97-BAC6-4B68-A64C-E81C15EA068D}" type="slidenum">
              <a:rPr lang="en-IN" smtClean="0"/>
              <a:t>60</a:t>
            </a:fld>
            <a:endParaRPr lang="en-IN"/>
          </a:p>
        </p:txBody>
      </p:sp>
      <p:pic>
        <p:nvPicPr>
          <p:cNvPr id="6" name="Picture 5">
            <a:extLst>
              <a:ext uri="{FF2B5EF4-FFF2-40B4-BE49-F238E27FC236}">
                <a16:creationId xmlns:a16="http://schemas.microsoft.com/office/drawing/2014/main" id="{705AEB27-F4BE-21C5-F4D6-425B2FB66936}"/>
              </a:ext>
            </a:extLst>
          </p:cNvPr>
          <p:cNvPicPr>
            <a:picLocks noChangeAspect="1"/>
          </p:cNvPicPr>
          <p:nvPr/>
        </p:nvPicPr>
        <p:blipFill>
          <a:blip r:embed="rId2"/>
          <a:stretch>
            <a:fillRect/>
          </a:stretch>
        </p:blipFill>
        <p:spPr>
          <a:xfrm>
            <a:off x="1071540" y="1781668"/>
            <a:ext cx="10411187" cy="4324491"/>
          </a:xfrm>
          <a:prstGeom prst="rect">
            <a:avLst/>
          </a:prstGeom>
        </p:spPr>
      </p:pic>
    </p:spTree>
    <p:extLst>
      <p:ext uri="{BB962C8B-B14F-4D97-AF65-F5344CB8AC3E}">
        <p14:creationId xmlns:p14="http://schemas.microsoft.com/office/powerpoint/2010/main" val="2900423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ECFBE-8E75-5903-C23E-FA3C8B631AA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F18F13D-9BF5-16FA-4C5B-473F00052C14}"/>
              </a:ext>
            </a:extLst>
          </p:cNvPr>
          <p:cNvSpPr>
            <a:spLocks noGrp="1"/>
          </p:cNvSpPr>
          <p:nvPr>
            <p:ph type="title"/>
          </p:nvPr>
        </p:nvSpPr>
        <p:spPr>
          <a:xfrm>
            <a:off x="457200" y="404565"/>
            <a:ext cx="11277600" cy="1354217"/>
          </a:xfrm>
        </p:spPr>
        <p:txBody>
          <a:bodyPr/>
          <a:lstStyle/>
          <a:p>
            <a:r>
              <a:rPr lang="en-US" dirty="0" err="1">
                <a:solidFill>
                  <a:schemeClr val="accent1"/>
                </a:solidFill>
              </a:rPr>
              <a:t>LoRaWAN</a:t>
            </a:r>
            <a:r>
              <a:rPr lang="en-US" dirty="0">
                <a:solidFill>
                  <a:schemeClr val="accent1"/>
                </a:solidFill>
              </a:rPr>
              <a:t> Network Architecture</a:t>
            </a:r>
            <a:br>
              <a:rPr lang="en-US" dirty="0">
                <a:solidFill>
                  <a:schemeClr val="accent1"/>
                </a:solidFill>
              </a:rPr>
            </a:br>
            <a:endParaRPr lang="en-US" dirty="0">
              <a:solidFill>
                <a:schemeClr val="accent1"/>
              </a:solidFill>
            </a:endParaRPr>
          </a:p>
        </p:txBody>
      </p:sp>
      <p:sp>
        <p:nvSpPr>
          <p:cNvPr id="2" name="Date Placeholder 3">
            <a:extLst>
              <a:ext uri="{FF2B5EF4-FFF2-40B4-BE49-F238E27FC236}">
                <a16:creationId xmlns:a16="http://schemas.microsoft.com/office/drawing/2014/main" id="{C8AB2639-2B59-BB12-8A44-08216BA9AA37}"/>
              </a:ext>
            </a:extLst>
          </p:cNvPr>
          <p:cNvSpPr>
            <a:spLocks noGrp="1"/>
          </p:cNvSpPr>
          <p:nvPr>
            <p:ph type="dt" sz="half" idx="10"/>
          </p:nvPr>
        </p:nvSpPr>
        <p:spPr>
          <a:xfrm>
            <a:off x="838200" y="6356350"/>
            <a:ext cx="2743200" cy="365125"/>
          </a:xfrm>
        </p:spPr>
        <p:txBody>
          <a:bodyPr/>
          <a:lstStyle/>
          <a:p>
            <a:r>
              <a:rPr lang="en-US"/>
              <a:t>06-11-2024</a:t>
            </a:r>
            <a:endParaRPr lang="en-IN"/>
          </a:p>
        </p:txBody>
      </p:sp>
      <p:sp>
        <p:nvSpPr>
          <p:cNvPr id="3" name="Footer Placeholder 4">
            <a:extLst>
              <a:ext uri="{FF2B5EF4-FFF2-40B4-BE49-F238E27FC236}">
                <a16:creationId xmlns:a16="http://schemas.microsoft.com/office/drawing/2014/main" id="{96C8E42F-40DD-E549-CC09-EFF09CEBDEF7}"/>
              </a:ext>
            </a:extLst>
          </p:cNvPr>
          <p:cNvSpPr>
            <a:spLocks noGrp="1"/>
          </p:cNvSpPr>
          <p:nvPr>
            <p:ph type="ftr" sz="quarter" idx="11"/>
          </p:nvPr>
        </p:nvSpPr>
        <p:spPr>
          <a:xfrm>
            <a:off x="3357601" y="6356350"/>
            <a:ext cx="5476799" cy="365125"/>
          </a:xfrm>
        </p:spPr>
        <p:txBody>
          <a:bodyPr/>
          <a:lstStyle/>
          <a:p>
            <a:r>
              <a:rPr lang="en-US"/>
              <a:t>Integrating LoRaWAN and Geospatial Technologies for Next-Generation Smart Cities</a:t>
            </a:r>
            <a:endParaRPr lang="en-IN"/>
          </a:p>
        </p:txBody>
      </p:sp>
      <p:sp>
        <p:nvSpPr>
          <p:cNvPr id="4" name="Slide Number Placeholder 5">
            <a:extLst>
              <a:ext uri="{FF2B5EF4-FFF2-40B4-BE49-F238E27FC236}">
                <a16:creationId xmlns:a16="http://schemas.microsoft.com/office/drawing/2014/main" id="{8B16B9DA-074D-F48C-F925-6C99FA7A68A2}"/>
              </a:ext>
            </a:extLst>
          </p:cNvPr>
          <p:cNvSpPr>
            <a:spLocks noGrp="1"/>
          </p:cNvSpPr>
          <p:nvPr>
            <p:ph type="sldNum" sz="quarter" idx="12"/>
          </p:nvPr>
        </p:nvSpPr>
        <p:spPr>
          <a:xfrm>
            <a:off x="8610600" y="6356350"/>
            <a:ext cx="2743200" cy="365125"/>
          </a:xfrm>
        </p:spPr>
        <p:txBody>
          <a:bodyPr/>
          <a:lstStyle/>
          <a:p>
            <a:fld id="{873F5F97-BAC6-4B68-A64C-E81C15EA068D}" type="slidenum">
              <a:rPr lang="en-IN" smtClean="0"/>
              <a:t>61</a:t>
            </a:fld>
            <a:endParaRPr lang="en-IN"/>
          </a:p>
        </p:txBody>
      </p:sp>
      <p:pic>
        <p:nvPicPr>
          <p:cNvPr id="8" name="Picture 7">
            <a:extLst>
              <a:ext uri="{FF2B5EF4-FFF2-40B4-BE49-F238E27FC236}">
                <a16:creationId xmlns:a16="http://schemas.microsoft.com/office/drawing/2014/main" id="{6A9246C4-5735-46F5-112C-ADCED4544FFF}"/>
              </a:ext>
            </a:extLst>
          </p:cNvPr>
          <p:cNvPicPr>
            <a:picLocks noChangeAspect="1"/>
          </p:cNvPicPr>
          <p:nvPr/>
        </p:nvPicPr>
        <p:blipFill>
          <a:blip r:embed="rId2"/>
          <a:stretch>
            <a:fillRect/>
          </a:stretch>
        </p:blipFill>
        <p:spPr>
          <a:xfrm>
            <a:off x="1523685" y="1300317"/>
            <a:ext cx="9479595" cy="4899118"/>
          </a:xfrm>
          <a:prstGeom prst="rect">
            <a:avLst/>
          </a:prstGeom>
        </p:spPr>
      </p:pic>
    </p:spTree>
    <p:extLst>
      <p:ext uri="{BB962C8B-B14F-4D97-AF65-F5344CB8AC3E}">
        <p14:creationId xmlns:p14="http://schemas.microsoft.com/office/powerpoint/2010/main" val="1614716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Architecture</a:t>
            </a:r>
            <a:r>
              <a:rPr lang="en-IN" b="1" dirty="0"/>
              <a:t> </a:t>
            </a:r>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62</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9" name="Picture 8"/>
          <p:cNvPicPr>
            <a:picLocks noChangeAspect="1"/>
          </p:cNvPicPr>
          <p:nvPr/>
        </p:nvPicPr>
        <p:blipFill>
          <a:blip r:embed="rId2"/>
          <a:stretch>
            <a:fillRect/>
          </a:stretch>
        </p:blipFill>
        <p:spPr>
          <a:xfrm>
            <a:off x="675521" y="1183696"/>
            <a:ext cx="9555599" cy="5305149"/>
          </a:xfrm>
          <a:prstGeom prst="rect">
            <a:avLst/>
          </a:prstGeom>
        </p:spPr>
      </p:pic>
      <p:sp>
        <p:nvSpPr>
          <p:cNvPr id="8" name="Content Placeholder 7"/>
          <p:cNvSpPr>
            <a:spLocks noGrp="1"/>
          </p:cNvSpPr>
          <p:nvPr>
            <p:ph idx="1"/>
          </p:nvPr>
        </p:nvSpPr>
        <p:spPr/>
        <p:txBody>
          <a:bodyPr/>
          <a:lstStyle/>
          <a:p>
            <a:endParaRPr lang="en-I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Architecture</a:t>
            </a:r>
            <a:r>
              <a:rPr lang="en-IN" b="1" dirty="0"/>
              <a:t> </a:t>
            </a:r>
          </a:p>
        </p:txBody>
      </p:sp>
      <p:sp>
        <p:nvSpPr>
          <p:cNvPr id="4" name="Date Placeholder 3"/>
          <p:cNvSpPr>
            <a:spLocks noGrp="1"/>
          </p:cNvSpPr>
          <p:nvPr>
            <p:ph type="dt" sz="half" idx="10"/>
          </p:nvPr>
        </p:nvSpPr>
        <p:spPr>
          <a:xfrm>
            <a:off x="838200" y="6356350"/>
            <a:ext cx="2743200" cy="365125"/>
          </a:xfrm>
        </p:spPr>
        <p:txBody>
          <a:bodyPr/>
          <a:lstStyle/>
          <a:p>
            <a:r>
              <a:rPr lang="en-US"/>
              <a:t>06-11-2024</a:t>
            </a:r>
            <a:endParaRPr lang="en-IN"/>
          </a:p>
        </p:txBody>
      </p:sp>
      <p:sp>
        <p:nvSpPr>
          <p:cNvPr id="5" name="Footer Placeholder 4"/>
          <p:cNvSpPr>
            <a:spLocks noGrp="1"/>
          </p:cNvSpPr>
          <p:nvPr>
            <p:ph type="ftr" sz="quarter" idx="11"/>
          </p:nvPr>
        </p:nvSpPr>
        <p:spPr>
          <a:xfrm>
            <a:off x="3357601" y="6356350"/>
            <a:ext cx="5476799" cy="365125"/>
          </a:xfrm>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63</a:t>
            </a:fld>
            <a:endParaRPr lang="en-IN"/>
          </a:p>
        </p:txBody>
      </p:sp>
      <p:sp>
        <p:nvSpPr>
          <p:cNvPr id="7" name="Rectangle 1"/>
          <p:cNvSpPr>
            <a:spLocks noGrp="1" noChangeArrowheads="1"/>
          </p:cNvSpPr>
          <p:nvPr>
            <p:ph idx="1"/>
          </p:nvPr>
        </p:nvSpPr>
        <p:spPr bwMode="auto">
          <a:xfrm>
            <a:off x="838200" y="1293377"/>
            <a:ext cx="5903259" cy="541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50000"/>
              </a:lnSpc>
              <a:spcBef>
                <a:spcPct val="0"/>
              </a:spcBef>
              <a:spcAft>
                <a:spcPct val="0"/>
              </a:spcAft>
            </a:pPr>
            <a:r>
              <a:rPr lang="en-US" sz="1600" b="0" i="0" dirty="0">
                <a:solidFill>
                  <a:srgbClr val="4A4A4A"/>
                </a:solidFill>
                <a:effectLst/>
                <a:latin typeface="lato" panose="020F0502020204030203" pitchFamily="34" charset="0"/>
              </a:rPr>
              <a:t>The LoRa Alliance® is an open, non-profit association established in 2015.</a:t>
            </a:r>
          </a:p>
          <a:p>
            <a:pPr algn="just" eaLnBrk="0" fontAlgn="base" hangingPunct="0">
              <a:lnSpc>
                <a:spcPct val="150000"/>
              </a:lnSpc>
              <a:spcBef>
                <a:spcPct val="0"/>
              </a:spcBef>
              <a:spcAft>
                <a:spcPct val="0"/>
              </a:spcAft>
            </a:pPr>
            <a:r>
              <a:rPr lang="en-US" sz="1600" b="1" i="0" dirty="0" err="1">
                <a:solidFill>
                  <a:srgbClr val="0D83D0"/>
                </a:solidFill>
                <a:effectLst/>
                <a:latin typeface="avantgardepro"/>
              </a:rPr>
              <a:t>LoRaWAN</a:t>
            </a:r>
            <a:r>
              <a:rPr lang="en-US" sz="1600" b="1" i="0" dirty="0">
                <a:solidFill>
                  <a:srgbClr val="0D83D0"/>
                </a:solidFill>
                <a:effectLst/>
                <a:latin typeface="avantgardepro"/>
              </a:rPr>
              <a:t> is now an ITU standard</a:t>
            </a:r>
          </a:p>
          <a:p>
            <a:pPr algn="just" eaLnBrk="0" fontAlgn="base" hangingPunct="0">
              <a:lnSpc>
                <a:spcPct val="150000"/>
              </a:lnSpc>
              <a:spcBef>
                <a:spcPct val="0"/>
              </a:spcBef>
              <a:spcAft>
                <a:spcPct val="0"/>
              </a:spcAft>
            </a:pPr>
            <a:r>
              <a:rPr lang="en-US" sz="1600" b="0" i="0" dirty="0" err="1">
                <a:solidFill>
                  <a:srgbClr val="4A4A4A"/>
                </a:solidFill>
                <a:effectLst/>
                <a:latin typeface="lato" panose="020F0502020204030203" pitchFamily="34" charset="0"/>
              </a:rPr>
              <a:t>LoRaWAN</a:t>
            </a:r>
            <a:r>
              <a:rPr lang="en-US" sz="1600" b="0" i="0" dirty="0">
                <a:solidFill>
                  <a:srgbClr val="4A4A4A"/>
                </a:solidFill>
                <a:effectLst/>
                <a:latin typeface="lato" panose="020F0502020204030203" pitchFamily="34" charset="0"/>
              </a:rPr>
              <a:t> networks are deployed in a </a:t>
            </a:r>
            <a:r>
              <a:rPr lang="en-US" sz="1600" b="1" i="0" dirty="0">
                <a:solidFill>
                  <a:srgbClr val="363636"/>
                </a:solidFill>
                <a:effectLst/>
                <a:latin typeface="lato" panose="020F0502020204030203" pitchFamily="34" charset="0"/>
              </a:rPr>
              <a:t>star-of-stars</a:t>
            </a:r>
            <a:r>
              <a:rPr lang="en-US" sz="1600" b="0" i="0" dirty="0">
                <a:solidFill>
                  <a:srgbClr val="4A4A4A"/>
                </a:solidFill>
                <a:effectLst/>
                <a:latin typeface="lato" panose="020F0502020204030203" pitchFamily="34" charset="0"/>
              </a:rPr>
              <a:t> topology.</a:t>
            </a:r>
            <a:endParaRPr lang="en-US" sz="1600" dirty="0">
              <a:solidFill>
                <a:srgbClr val="4A4A4A"/>
              </a:solidFill>
              <a:latin typeface="lato" panose="020F0502020204030203" pitchFamily="34" charset="0"/>
            </a:endParaRPr>
          </a:p>
          <a:p>
            <a:pPr algn="just">
              <a:buFont typeface="Arial" panose="020B0604020202020204" pitchFamily="34" charset="0"/>
              <a:buChar char="•"/>
            </a:pPr>
            <a:r>
              <a:rPr lang="en-US" sz="1600" b="1" i="0" dirty="0">
                <a:solidFill>
                  <a:srgbClr val="363636"/>
                </a:solidFill>
                <a:effectLst/>
                <a:latin typeface="lato" panose="020F0502020204030203" pitchFamily="34" charset="0"/>
              </a:rPr>
              <a:t>End Devices</a:t>
            </a:r>
            <a:r>
              <a:rPr lang="en-US" sz="1600" b="0" i="0" dirty="0">
                <a:solidFill>
                  <a:srgbClr val="4A4A4A"/>
                </a:solidFill>
                <a:effectLst/>
                <a:latin typeface="lato" panose="020F0502020204030203" pitchFamily="34" charset="0"/>
              </a:rPr>
              <a:t> - sensors or actuators send LoRa modulated wireless messages to the gateways or receive messages wirelessly back from the gateways. .</a:t>
            </a:r>
          </a:p>
          <a:p>
            <a:pPr algn="just">
              <a:buFont typeface="Arial" panose="020B0604020202020204" pitchFamily="34" charset="0"/>
              <a:buChar char="•"/>
            </a:pPr>
            <a:r>
              <a:rPr lang="en-US" sz="1600" b="1" i="0" dirty="0">
                <a:solidFill>
                  <a:srgbClr val="363636"/>
                </a:solidFill>
                <a:effectLst/>
                <a:latin typeface="lato" panose="020F0502020204030203" pitchFamily="34" charset="0"/>
              </a:rPr>
              <a:t>Gateways</a:t>
            </a:r>
            <a:r>
              <a:rPr lang="en-US" sz="1600" b="0" i="0" dirty="0">
                <a:solidFill>
                  <a:srgbClr val="4A4A4A"/>
                </a:solidFill>
                <a:effectLst/>
                <a:latin typeface="lato" panose="020F0502020204030203" pitchFamily="34" charset="0"/>
              </a:rPr>
              <a:t> - receive messages from end devices and forward them to the Network Server.</a:t>
            </a:r>
          </a:p>
          <a:p>
            <a:pPr algn="just">
              <a:buFont typeface="Arial" panose="020B0604020202020204" pitchFamily="34" charset="0"/>
              <a:buChar char="•"/>
            </a:pPr>
            <a:r>
              <a:rPr lang="en-US" sz="1600" b="1" i="0" dirty="0">
                <a:solidFill>
                  <a:srgbClr val="363636"/>
                </a:solidFill>
                <a:effectLst/>
                <a:latin typeface="lato" panose="020F0502020204030203" pitchFamily="34" charset="0"/>
              </a:rPr>
              <a:t>Network Server</a:t>
            </a:r>
            <a:r>
              <a:rPr lang="en-US" sz="1600" b="0" i="0" dirty="0">
                <a:solidFill>
                  <a:srgbClr val="4A4A4A"/>
                </a:solidFill>
                <a:effectLst/>
                <a:latin typeface="lato" panose="020F0502020204030203" pitchFamily="34" charset="0"/>
              </a:rPr>
              <a:t> - a piece of software running on a server that manages the entire network.</a:t>
            </a:r>
          </a:p>
          <a:p>
            <a:pPr algn="just">
              <a:buFont typeface="Arial" panose="020B0604020202020204" pitchFamily="34" charset="0"/>
              <a:buChar char="•"/>
            </a:pPr>
            <a:r>
              <a:rPr lang="en-US" sz="1600" b="1" i="0" dirty="0">
                <a:solidFill>
                  <a:srgbClr val="363636"/>
                </a:solidFill>
                <a:effectLst/>
                <a:latin typeface="lato" panose="020F0502020204030203" pitchFamily="34" charset="0"/>
              </a:rPr>
              <a:t>Application servers</a:t>
            </a:r>
            <a:r>
              <a:rPr lang="en-US" sz="1600" b="0" i="0" dirty="0">
                <a:solidFill>
                  <a:srgbClr val="4A4A4A"/>
                </a:solidFill>
                <a:effectLst/>
                <a:latin typeface="lato" panose="020F0502020204030203" pitchFamily="34" charset="0"/>
              </a:rPr>
              <a:t> - a piece of software running on a server that is responsible for securely processing application data.</a:t>
            </a:r>
          </a:p>
          <a:p>
            <a:pPr algn="just" eaLnBrk="0" fontAlgn="base" hangingPunct="0">
              <a:lnSpc>
                <a:spcPct val="150000"/>
              </a:lnSpc>
              <a:spcBef>
                <a:spcPct val="0"/>
              </a:spcBef>
              <a:spcAft>
                <a:spcPct val="0"/>
              </a:spcAft>
            </a:pPr>
            <a:endParaRPr lang="en-US" altLang="en-US" sz="18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562" y="2109179"/>
            <a:ext cx="4685755" cy="263964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838200" y="109537"/>
            <a:ext cx="10515600" cy="1325563"/>
          </a:xfrm>
        </p:spPr>
        <p:txBody>
          <a:bodyPr rtlCol="0"/>
          <a:lstStyle/>
          <a:p>
            <a:pPr marL="73660">
              <a:spcBef>
                <a:spcPts val="0"/>
              </a:spcBef>
              <a:defRPr/>
            </a:pPr>
            <a:r>
              <a:rPr sz="3910" spc="-40" dirty="0">
                <a:solidFill>
                  <a:srgbClr val="242424"/>
                </a:solidFill>
              </a:rPr>
              <a:t>L</a:t>
            </a:r>
            <a:r>
              <a:rPr sz="3910" spc="199" dirty="0">
                <a:solidFill>
                  <a:srgbClr val="242424"/>
                </a:solidFill>
              </a:rPr>
              <a:t>o</a:t>
            </a:r>
            <a:r>
              <a:rPr sz="3910" spc="88" dirty="0">
                <a:solidFill>
                  <a:srgbClr val="242424"/>
                </a:solidFill>
              </a:rPr>
              <a:t>r</a:t>
            </a:r>
            <a:r>
              <a:rPr sz="3910" spc="-247" dirty="0">
                <a:solidFill>
                  <a:srgbClr val="242424"/>
                </a:solidFill>
              </a:rPr>
              <a:t>a</a:t>
            </a:r>
            <a:r>
              <a:rPr sz="3910" dirty="0">
                <a:solidFill>
                  <a:srgbClr val="242424"/>
                </a:solidFill>
              </a:rPr>
              <a:t>WAN</a:t>
            </a:r>
            <a:r>
              <a:rPr sz="3910" spc="391" dirty="0">
                <a:solidFill>
                  <a:srgbClr val="242424"/>
                </a:solidFill>
              </a:rPr>
              <a:t> </a:t>
            </a:r>
            <a:r>
              <a:rPr sz="3910" spc="-144" dirty="0">
                <a:solidFill>
                  <a:srgbClr val="242424"/>
                </a:solidFill>
              </a:rPr>
              <a:t>E</a:t>
            </a:r>
            <a:r>
              <a:rPr sz="3910" spc="24" dirty="0">
                <a:solidFill>
                  <a:srgbClr val="242424"/>
                </a:solidFill>
              </a:rPr>
              <a:t>ntiti</a:t>
            </a:r>
            <a:r>
              <a:rPr sz="3910" spc="-128" dirty="0">
                <a:solidFill>
                  <a:srgbClr val="242424"/>
                </a:solidFill>
              </a:rPr>
              <a:t>e</a:t>
            </a:r>
            <a:r>
              <a:rPr sz="3910" spc="72" dirty="0">
                <a:solidFill>
                  <a:srgbClr val="242424"/>
                </a:solidFill>
              </a:rPr>
              <a:t>s</a:t>
            </a:r>
            <a:endParaRPr sz="391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862" y="1066618"/>
            <a:ext cx="8017778" cy="5417685"/>
          </a:xfrm>
          <a:prstGeom prst="rect">
            <a:avLst/>
          </a:prstGeom>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64</a:t>
            </a:fld>
            <a:endParaRPr lang="en-I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solidFill>
                  <a:srgbClr val="1D1D1D"/>
                </a:solidFill>
              </a:rPr>
              <a:t>Lo</a:t>
            </a:r>
            <a:r>
              <a:rPr spc="-182" dirty="0">
                <a:solidFill>
                  <a:srgbClr val="1D1D1D"/>
                </a:solidFill>
              </a:rPr>
              <a:t>R</a:t>
            </a:r>
            <a:r>
              <a:rPr spc="-247" dirty="0">
                <a:solidFill>
                  <a:srgbClr val="1D1D1D"/>
                </a:solidFill>
              </a:rPr>
              <a:t>aWAN:</a:t>
            </a:r>
            <a:r>
              <a:rPr spc="343" dirty="0">
                <a:solidFill>
                  <a:srgbClr val="1D1D1D"/>
                </a:solidFill>
              </a:rPr>
              <a:t> </a:t>
            </a:r>
            <a:r>
              <a:rPr spc="-287" dirty="0">
                <a:solidFill>
                  <a:srgbClr val="1D1D1D"/>
                </a:solidFill>
              </a:rPr>
              <a:t>End</a:t>
            </a:r>
            <a:r>
              <a:rPr spc="175" dirty="0">
                <a:solidFill>
                  <a:srgbClr val="1D1D1D"/>
                </a:solidFill>
              </a:rPr>
              <a:t> </a:t>
            </a:r>
            <a:r>
              <a:rPr sz="3910" spc="112" dirty="0">
                <a:solidFill>
                  <a:srgbClr val="1D1D1D"/>
                </a:solidFill>
              </a:rPr>
              <a:t>D</a:t>
            </a:r>
            <a:r>
              <a:rPr sz="3910" spc="-335" dirty="0">
                <a:solidFill>
                  <a:srgbClr val="1D1D1D"/>
                </a:solidFill>
              </a:rPr>
              <a:t>e</a:t>
            </a:r>
            <a:r>
              <a:rPr sz="3910" spc="48" dirty="0">
                <a:solidFill>
                  <a:srgbClr val="1D1D1D"/>
                </a:solidFill>
              </a:rPr>
              <a:t>vice</a:t>
            </a:r>
            <a:endParaRPr sz="3910" dirty="0"/>
          </a:p>
        </p:txBody>
      </p:sp>
      <p:sp>
        <p:nvSpPr>
          <p:cNvPr id="5" name="object 5"/>
          <p:cNvSpPr txBox="1"/>
          <p:nvPr/>
        </p:nvSpPr>
        <p:spPr>
          <a:xfrm>
            <a:off x="2251670" y="1641058"/>
            <a:ext cx="9330730" cy="4543552"/>
          </a:xfrm>
          <a:prstGeom prst="rect">
            <a:avLst/>
          </a:prstGeom>
        </p:spPr>
        <p:txBody>
          <a:bodyPr wrap="square" lIns="0" tIns="0" rIns="0" bIns="0">
            <a:spAutoFit/>
          </a:bodyPr>
          <a:lstStyle/>
          <a:p>
            <a:pPr marL="363220" indent="-342900" algn="just">
              <a:buFont typeface="Arial" panose="020B0604020202020204" pitchFamily="34" charset="0"/>
              <a:buChar char="•"/>
              <a:defRPr/>
            </a:pPr>
            <a:r>
              <a:rPr sz="2475" i="1" spc="104" dirty="0">
                <a:latin typeface="Arial" panose="020B0604020202020204"/>
                <a:cs typeface="Arial" panose="020B0604020202020204"/>
              </a:rPr>
              <a:t>a</a:t>
            </a:r>
            <a:r>
              <a:rPr sz="2475" i="1" spc="96" dirty="0">
                <a:latin typeface="Arial" panose="020B0604020202020204"/>
                <a:cs typeface="Arial" panose="020B0604020202020204"/>
              </a:rPr>
              <a:t> </a:t>
            </a:r>
            <a:r>
              <a:rPr sz="2475" i="1" spc="40" dirty="0">
                <a:latin typeface="Arial" panose="020B0604020202020204"/>
                <a:cs typeface="Arial" panose="020B0604020202020204"/>
              </a:rPr>
              <a:t>Lo</a:t>
            </a:r>
            <a:r>
              <a:rPr sz="2475" i="1" spc="-80" dirty="0">
                <a:latin typeface="Arial" panose="020B0604020202020204"/>
                <a:cs typeface="Arial" panose="020B0604020202020204"/>
              </a:rPr>
              <a:t>R</a:t>
            </a:r>
            <a:r>
              <a:rPr sz="2475" i="1" spc="104" dirty="0">
                <a:latin typeface="Arial" panose="020B0604020202020204"/>
                <a:cs typeface="Arial" panose="020B0604020202020204"/>
              </a:rPr>
              <a:t>a</a:t>
            </a:r>
            <a:r>
              <a:rPr sz="2475" i="1" spc="-24" dirty="0">
                <a:latin typeface="Arial" panose="020B0604020202020204"/>
                <a:cs typeface="Arial" panose="020B0604020202020204"/>
              </a:rPr>
              <a:t> </a:t>
            </a:r>
            <a:r>
              <a:rPr sz="2475" i="1" spc="168" dirty="0">
                <a:latin typeface="Arial" panose="020B0604020202020204"/>
                <a:cs typeface="Arial" panose="020B0604020202020204"/>
              </a:rPr>
              <a:t>c</a:t>
            </a:r>
            <a:r>
              <a:rPr sz="2475" i="1" spc="-175" dirty="0">
                <a:latin typeface="Arial" panose="020B0604020202020204"/>
                <a:cs typeface="Arial" panose="020B0604020202020204"/>
              </a:rPr>
              <a:t>l</a:t>
            </a:r>
            <a:r>
              <a:rPr sz="2475" i="1" spc="64" dirty="0">
                <a:latin typeface="Arial" panose="020B0604020202020204"/>
                <a:cs typeface="Arial" panose="020B0604020202020204"/>
              </a:rPr>
              <a:t>i</a:t>
            </a:r>
            <a:r>
              <a:rPr sz="2475" i="1" spc="-88" dirty="0">
                <a:latin typeface="Arial" panose="020B0604020202020204"/>
                <a:cs typeface="Arial" panose="020B0604020202020204"/>
              </a:rPr>
              <a:t>e</a:t>
            </a:r>
            <a:r>
              <a:rPr sz="2475" i="1" spc="120" dirty="0">
                <a:latin typeface="Arial" panose="020B0604020202020204"/>
                <a:cs typeface="Arial" panose="020B0604020202020204"/>
              </a:rPr>
              <a:t>nt</a:t>
            </a:r>
            <a:r>
              <a:rPr sz="2475" i="1" spc="-24" dirty="0">
                <a:latin typeface="Arial" panose="020B0604020202020204"/>
                <a:cs typeface="Arial" panose="020B0604020202020204"/>
              </a:rPr>
              <a:t> </a:t>
            </a:r>
            <a:r>
              <a:rPr sz="2475" i="1" spc="199" dirty="0">
                <a:latin typeface="Arial" panose="020B0604020202020204"/>
                <a:cs typeface="Arial" panose="020B0604020202020204"/>
              </a:rPr>
              <a:t>d</a:t>
            </a:r>
            <a:r>
              <a:rPr sz="2475" i="1" spc="24" dirty="0">
                <a:latin typeface="Arial" panose="020B0604020202020204"/>
                <a:cs typeface="Arial" panose="020B0604020202020204"/>
              </a:rPr>
              <a:t>evice,</a:t>
            </a:r>
            <a:r>
              <a:rPr sz="2475" i="1" spc="-112" dirty="0">
                <a:latin typeface="Arial" panose="020B0604020202020204"/>
                <a:cs typeface="Arial" panose="020B0604020202020204"/>
              </a:rPr>
              <a:t> </a:t>
            </a:r>
            <a:r>
              <a:rPr sz="2475" i="1" spc="56" dirty="0">
                <a:latin typeface="Arial" panose="020B0604020202020204"/>
                <a:cs typeface="Arial" panose="020B0604020202020204"/>
              </a:rPr>
              <a:t>someti</a:t>
            </a:r>
            <a:r>
              <a:rPr sz="2475" i="1" spc="120" dirty="0">
                <a:latin typeface="Arial" panose="020B0604020202020204"/>
                <a:cs typeface="Arial" panose="020B0604020202020204"/>
              </a:rPr>
              <a:t>m</a:t>
            </a:r>
            <a:r>
              <a:rPr sz="2475" i="1" spc="48" dirty="0">
                <a:latin typeface="Arial" panose="020B0604020202020204"/>
                <a:cs typeface="Arial" panose="020B0604020202020204"/>
              </a:rPr>
              <a:t>e</a:t>
            </a:r>
            <a:r>
              <a:rPr sz="2475" i="1" spc="32" dirty="0">
                <a:latin typeface="Arial" panose="020B0604020202020204"/>
                <a:cs typeface="Arial" panose="020B0604020202020204"/>
              </a:rPr>
              <a:t>s</a:t>
            </a:r>
            <a:r>
              <a:rPr sz="2475" i="1" spc="72" dirty="0">
                <a:latin typeface="Arial" panose="020B0604020202020204"/>
                <a:cs typeface="Arial" panose="020B0604020202020204"/>
              </a:rPr>
              <a:t> </a:t>
            </a:r>
            <a:r>
              <a:rPr sz="2475" i="1" spc="24" dirty="0">
                <a:latin typeface="Arial" panose="020B0604020202020204"/>
                <a:cs typeface="Arial" panose="020B0604020202020204"/>
              </a:rPr>
              <a:t>call</a:t>
            </a:r>
            <a:r>
              <a:rPr sz="2475" i="1" spc="-56" dirty="0">
                <a:latin typeface="Arial" panose="020B0604020202020204"/>
                <a:cs typeface="Arial" panose="020B0604020202020204"/>
              </a:rPr>
              <a:t>e</a:t>
            </a:r>
            <a:r>
              <a:rPr sz="2475" i="1" spc="295" dirty="0">
                <a:latin typeface="Arial" panose="020B0604020202020204"/>
                <a:cs typeface="Arial" panose="020B0604020202020204"/>
              </a:rPr>
              <a:t>d</a:t>
            </a:r>
            <a:r>
              <a:rPr sz="2475" i="1" spc="-96" dirty="0">
                <a:latin typeface="Arial" panose="020B0604020202020204"/>
                <a:cs typeface="Arial" panose="020B0604020202020204"/>
              </a:rPr>
              <a:t> </a:t>
            </a:r>
            <a:r>
              <a:rPr sz="2475" i="1" spc="104" dirty="0">
                <a:latin typeface="Arial" panose="020B0604020202020204"/>
                <a:cs typeface="Arial" panose="020B0604020202020204"/>
              </a:rPr>
              <a:t>a</a:t>
            </a:r>
            <a:r>
              <a:rPr sz="2475" i="1" spc="-24" dirty="0">
                <a:latin typeface="Arial" panose="020B0604020202020204"/>
                <a:cs typeface="Arial" panose="020B0604020202020204"/>
              </a:rPr>
              <a:t> </a:t>
            </a:r>
            <a:r>
              <a:rPr sz="2475" i="1" spc="80" dirty="0">
                <a:latin typeface="Arial" panose="020B0604020202020204"/>
                <a:cs typeface="Arial" panose="020B0604020202020204"/>
              </a:rPr>
              <a:t>mote</a:t>
            </a:r>
            <a:endParaRPr sz="2475" dirty="0">
              <a:latin typeface="Arial" panose="020B0604020202020204"/>
              <a:cs typeface="Arial" panose="020B0604020202020204"/>
            </a:endParaRPr>
          </a:p>
          <a:p>
            <a:pPr marL="811530" lvl="1" indent="-304165" algn="just">
              <a:spcBef>
                <a:spcPts val="1580"/>
              </a:spcBef>
              <a:buClr>
                <a:srgbClr val="707270"/>
              </a:buClr>
              <a:buFont typeface="Arial" panose="020B0604020202020204"/>
              <a:buChar char="·"/>
              <a:tabLst>
                <a:tab pos="354330" algn="l"/>
              </a:tabLst>
              <a:defRPr/>
            </a:pPr>
            <a:r>
              <a:rPr sz="2475" spc="120" dirty="0">
                <a:latin typeface="Arial" panose="020B0604020202020204"/>
                <a:cs typeface="Arial" panose="020B0604020202020204"/>
              </a:rPr>
              <a:t>A</a:t>
            </a:r>
            <a:r>
              <a:rPr sz="2475" spc="-80" dirty="0">
                <a:latin typeface="Arial" panose="020B0604020202020204"/>
                <a:cs typeface="Arial" panose="020B0604020202020204"/>
              </a:rPr>
              <a:t>l</a:t>
            </a:r>
            <a:r>
              <a:rPr sz="2475" spc="-48" dirty="0">
                <a:latin typeface="Arial" panose="020B0604020202020204"/>
                <a:cs typeface="Arial" panose="020B0604020202020204"/>
              </a:rPr>
              <a:t>s</a:t>
            </a:r>
            <a:r>
              <a:rPr sz="2475" spc="231" dirty="0">
                <a:latin typeface="Arial" panose="020B0604020202020204"/>
                <a:cs typeface="Arial" panose="020B0604020202020204"/>
              </a:rPr>
              <a:t>o</a:t>
            </a:r>
            <a:r>
              <a:rPr sz="2475" spc="-24" dirty="0">
                <a:latin typeface="Arial" panose="020B0604020202020204"/>
                <a:cs typeface="Arial" panose="020B0604020202020204"/>
              </a:rPr>
              <a:t> </a:t>
            </a:r>
            <a:r>
              <a:rPr sz="2475" spc="112" dirty="0">
                <a:latin typeface="Arial" panose="020B0604020202020204"/>
                <a:cs typeface="Arial" panose="020B0604020202020204"/>
              </a:rPr>
              <a:t>som</a:t>
            </a:r>
            <a:r>
              <a:rPr sz="2475" spc="40" dirty="0">
                <a:latin typeface="Arial" panose="020B0604020202020204"/>
                <a:cs typeface="Arial" panose="020B0604020202020204"/>
              </a:rPr>
              <a:t>et</a:t>
            </a:r>
            <a:r>
              <a:rPr sz="2475" spc="-96" dirty="0">
                <a:latin typeface="Arial" panose="020B0604020202020204"/>
                <a:cs typeface="Arial" panose="020B0604020202020204"/>
              </a:rPr>
              <a:t>i</a:t>
            </a:r>
            <a:r>
              <a:rPr sz="2475" spc="88" dirty="0">
                <a:latin typeface="Arial" panose="020B0604020202020204"/>
                <a:cs typeface="Arial" panose="020B0604020202020204"/>
              </a:rPr>
              <a:t>mes</a:t>
            </a:r>
            <a:r>
              <a:rPr sz="2475" spc="-16" dirty="0">
                <a:latin typeface="Arial" panose="020B0604020202020204"/>
                <a:cs typeface="Arial" panose="020B0604020202020204"/>
              </a:rPr>
              <a:t> </a:t>
            </a:r>
            <a:r>
              <a:rPr sz="2475" spc="144" dirty="0">
                <a:latin typeface="Arial" panose="020B0604020202020204"/>
                <a:cs typeface="Arial" panose="020B0604020202020204"/>
              </a:rPr>
              <a:t>c</a:t>
            </a:r>
            <a:r>
              <a:rPr sz="2475" spc="104" dirty="0">
                <a:latin typeface="Arial" panose="020B0604020202020204"/>
                <a:cs typeface="Arial" panose="020B0604020202020204"/>
              </a:rPr>
              <a:t>a</a:t>
            </a:r>
            <a:r>
              <a:rPr sz="2475" spc="-48" dirty="0">
                <a:latin typeface="Arial" panose="020B0604020202020204"/>
                <a:cs typeface="Arial" panose="020B0604020202020204"/>
              </a:rPr>
              <a:t>l</a:t>
            </a:r>
            <a:r>
              <a:rPr sz="2475" spc="-104" dirty="0">
                <a:latin typeface="Arial" panose="020B0604020202020204"/>
                <a:cs typeface="Arial" panose="020B0604020202020204"/>
              </a:rPr>
              <a:t>l</a:t>
            </a:r>
            <a:r>
              <a:rPr sz="2475" spc="-64" dirty="0">
                <a:latin typeface="Arial" panose="020B0604020202020204"/>
                <a:cs typeface="Arial" panose="020B0604020202020204"/>
              </a:rPr>
              <a:t>e</a:t>
            </a:r>
            <a:r>
              <a:rPr sz="2475" spc="365" dirty="0">
                <a:latin typeface="Arial" panose="020B0604020202020204"/>
                <a:cs typeface="Arial" panose="020B0604020202020204"/>
              </a:rPr>
              <a:t>d</a:t>
            </a:r>
            <a:r>
              <a:rPr sz="2475" spc="-168" dirty="0">
                <a:latin typeface="Arial" panose="020B0604020202020204"/>
                <a:cs typeface="Arial" panose="020B0604020202020204"/>
              </a:rPr>
              <a:t> </a:t>
            </a:r>
            <a:r>
              <a:rPr sz="2475" spc="120" dirty="0">
                <a:latin typeface="Arial" panose="020B0604020202020204"/>
                <a:cs typeface="Arial" panose="020B0604020202020204"/>
              </a:rPr>
              <a:t>a</a:t>
            </a:r>
            <a:r>
              <a:rPr sz="2475" spc="-40" dirty="0">
                <a:latin typeface="Arial" panose="020B0604020202020204"/>
                <a:cs typeface="Arial" panose="020B0604020202020204"/>
              </a:rPr>
              <a:t> </a:t>
            </a:r>
            <a:r>
              <a:rPr sz="2475" spc="56" dirty="0">
                <a:latin typeface="Arial" panose="020B0604020202020204"/>
                <a:cs typeface="Arial" panose="020B0604020202020204"/>
              </a:rPr>
              <a:t>n</a:t>
            </a:r>
            <a:r>
              <a:rPr sz="2475" spc="175" dirty="0">
                <a:latin typeface="Arial" panose="020B0604020202020204"/>
                <a:cs typeface="Arial" panose="020B0604020202020204"/>
              </a:rPr>
              <a:t>o</a:t>
            </a:r>
            <a:r>
              <a:rPr sz="2475" spc="56" dirty="0">
                <a:latin typeface="Arial" panose="020B0604020202020204"/>
                <a:cs typeface="Arial" panose="020B0604020202020204"/>
              </a:rPr>
              <a:t>d</a:t>
            </a:r>
            <a:r>
              <a:rPr sz="2475" spc="136" dirty="0">
                <a:latin typeface="Arial" panose="020B0604020202020204"/>
                <a:cs typeface="Arial" panose="020B0604020202020204"/>
              </a:rPr>
              <a:t>e</a:t>
            </a:r>
            <a:endParaRPr sz="2475" dirty="0">
              <a:latin typeface="Arial" panose="020B0604020202020204"/>
              <a:cs typeface="Arial" panose="020B0604020202020204"/>
            </a:endParaRPr>
          </a:p>
          <a:p>
            <a:pPr marL="378460" indent="-342900" algn="just">
              <a:spcBef>
                <a:spcPts val="1580"/>
              </a:spcBef>
              <a:buFont typeface="Arial" panose="020B0604020202020204" pitchFamily="34" charset="0"/>
              <a:buChar char="•"/>
              <a:defRPr/>
            </a:pPr>
            <a:r>
              <a:rPr sz="2475" i="1" spc="88" dirty="0">
                <a:latin typeface="Arial" panose="020B0604020202020204"/>
                <a:cs typeface="Arial" panose="020B0604020202020204"/>
              </a:rPr>
              <a:t>Communi</a:t>
            </a:r>
            <a:r>
              <a:rPr sz="2475" i="1" spc="-16" dirty="0">
                <a:latin typeface="Arial" panose="020B0604020202020204"/>
                <a:cs typeface="Arial" panose="020B0604020202020204"/>
              </a:rPr>
              <a:t>c</a:t>
            </a:r>
            <a:r>
              <a:rPr sz="2475" i="1" spc="72" dirty="0">
                <a:latin typeface="Arial" panose="020B0604020202020204"/>
                <a:cs typeface="Arial" panose="020B0604020202020204"/>
              </a:rPr>
              <a:t>at</a:t>
            </a:r>
            <a:r>
              <a:rPr sz="2475" i="1" spc="-32" dirty="0">
                <a:latin typeface="Arial" panose="020B0604020202020204"/>
                <a:cs typeface="Arial" panose="020B0604020202020204"/>
              </a:rPr>
              <a:t>e</a:t>
            </a:r>
            <a:r>
              <a:rPr sz="2475" i="1" spc="160" dirty="0">
                <a:latin typeface="Arial" panose="020B0604020202020204"/>
                <a:cs typeface="Arial" panose="020B0604020202020204"/>
              </a:rPr>
              <a:t>s</a:t>
            </a:r>
            <a:r>
              <a:rPr sz="2475" i="1" spc="64" dirty="0">
                <a:latin typeface="Arial" panose="020B0604020202020204"/>
                <a:cs typeface="Arial" panose="020B0604020202020204"/>
              </a:rPr>
              <a:t> </a:t>
            </a:r>
            <a:r>
              <a:rPr sz="2475" i="1" spc="72" dirty="0">
                <a:latin typeface="Arial" panose="020B0604020202020204"/>
                <a:cs typeface="Arial" panose="020B0604020202020204"/>
              </a:rPr>
              <a:t>with</a:t>
            </a:r>
            <a:r>
              <a:rPr sz="2475" i="1" spc="-175" dirty="0">
                <a:latin typeface="Arial" panose="020B0604020202020204"/>
                <a:cs typeface="Arial" panose="020B0604020202020204"/>
              </a:rPr>
              <a:t> </a:t>
            </a:r>
            <a:r>
              <a:rPr sz="2475" i="1" spc="175" dirty="0">
                <a:latin typeface="Arial" panose="020B0604020202020204"/>
                <a:cs typeface="Arial" panose="020B0604020202020204"/>
              </a:rPr>
              <a:t>g</a:t>
            </a:r>
            <a:r>
              <a:rPr sz="2475" i="1" spc="64" dirty="0">
                <a:latin typeface="Arial" panose="020B0604020202020204"/>
                <a:cs typeface="Arial" panose="020B0604020202020204"/>
              </a:rPr>
              <a:t>ate</a:t>
            </a:r>
            <a:r>
              <a:rPr sz="2475" i="1" spc="16" dirty="0">
                <a:latin typeface="Arial" panose="020B0604020202020204"/>
                <a:cs typeface="Arial" panose="020B0604020202020204"/>
              </a:rPr>
              <a:t>w</a:t>
            </a:r>
            <a:r>
              <a:rPr sz="2475" i="1" spc="48" dirty="0">
                <a:latin typeface="Arial" panose="020B0604020202020204"/>
                <a:cs typeface="Arial" panose="020B0604020202020204"/>
              </a:rPr>
              <a:t>ays</a:t>
            </a:r>
            <a:endParaRPr sz="2475" dirty="0">
              <a:latin typeface="Arial" panose="020B0604020202020204"/>
              <a:cs typeface="Arial" panose="020B0604020202020204"/>
            </a:endParaRPr>
          </a:p>
          <a:p>
            <a:pPr marL="811530" lvl="1" indent="-304165" algn="just">
              <a:spcBef>
                <a:spcPts val="1820"/>
              </a:spcBef>
              <a:buClr>
                <a:srgbClr val="707270"/>
              </a:buClr>
              <a:buFont typeface="Arial" panose="020B0604020202020204"/>
              <a:buChar char="·"/>
              <a:tabLst>
                <a:tab pos="354330" algn="l"/>
              </a:tabLst>
              <a:defRPr/>
            </a:pPr>
            <a:r>
              <a:rPr sz="2475" spc="72" dirty="0">
                <a:latin typeface="Arial" panose="020B0604020202020204"/>
                <a:cs typeface="Arial" panose="020B0604020202020204"/>
              </a:rPr>
              <a:t>And</a:t>
            </a:r>
            <a:r>
              <a:rPr sz="2475" spc="152" dirty="0">
                <a:latin typeface="Arial" panose="020B0604020202020204"/>
                <a:cs typeface="Arial" panose="020B0604020202020204"/>
              </a:rPr>
              <a:t> </a:t>
            </a:r>
            <a:r>
              <a:rPr sz="2475" spc="56" dirty="0">
                <a:latin typeface="Arial" panose="020B0604020202020204"/>
                <a:cs typeface="Arial" panose="020B0604020202020204"/>
              </a:rPr>
              <a:t>n</a:t>
            </a:r>
            <a:r>
              <a:rPr sz="2475" spc="-16" dirty="0">
                <a:latin typeface="Arial" panose="020B0604020202020204"/>
                <a:cs typeface="Arial" panose="020B0604020202020204"/>
              </a:rPr>
              <a:t>ever</a:t>
            </a:r>
            <a:r>
              <a:rPr sz="2475" spc="48" dirty="0">
                <a:latin typeface="Arial" panose="020B0604020202020204"/>
                <a:cs typeface="Arial" panose="020B0604020202020204"/>
              </a:rPr>
              <a:t> </a:t>
            </a:r>
            <a:r>
              <a:rPr sz="2475" spc="239" dirty="0">
                <a:latin typeface="Arial" panose="020B0604020202020204"/>
                <a:cs typeface="Arial" panose="020B0604020202020204"/>
              </a:rPr>
              <a:t>w</a:t>
            </a:r>
            <a:r>
              <a:rPr sz="2475" spc="-80" dirty="0">
                <a:latin typeface="Arial" panose="020B0604020202020204"/>
                <a:cs typeface="Arial" panose="020B0604020202020204"/>
              </a:rPr>
              <a:t>i</a:t>
            </a:r>
            <a:r>
              <a:rPr sz="2475" spc="72" dirty="0">
                <a:latin typeface="Arial" panose="020B0604020202020204"/>
                <a:cs typeface="Arial" panose="020B0604020202020204"/>
              </a:rPr>
              <a:t>th </a:t>
            </a:r>
            <a:r>
              <a:rPr sz="2475" spc="96" dirty="0">
                <a:latin typeface="Arial" panose="020B0604020202020204"/>
                <a:cs typeface="Arial" panose="020B0604020202020204"/>
              </a:rPr>
              <a:t>ot</a:t>
            </a:r>
            <a:r>
              <a:rPr sz="2475" spc="32" dirty="0">
                <a:latin typeface="Arial" panose="020B0604020202020204"/>
                <a:cs typeface="Arial" panose="020B0604020202020204"/>
              </a:rPr>
              <a:t>h</a:t>
            </a:r>
            <a:r>
              <a:rPr sz="2475" spc="-16" dirty="0">
                <a:latin typeface="Arial" panose="020B0604020202020204"/>
                <a:cs typeface="Arial" panose="020B0604020202020204"/>
              </a:rPr>
              <a:t>er</a:t>
            </a:r>
            <a:r>
              <a:rPr sz="2475" spc="128" dirty="0">
                <a:latin typeface="Arial" panose="020B0604020202020204"/>
                <a:cs typeface="Arial" panose="020B0604020202020204"/>
              </a:rPr>
              <a:t> </a:t>
            </a:r>
            <a:r>
              <a:rPr sz="2475" spc="80" dirty="0">
                <a:latin typeface="Arial" panose="020B0604020202020204"/>
                <a:cs typeface="Arial" panose="020B0604020202020204"/>
              </a:rPr>
              <a:t>motes</a:t>
            </a:r>
            <a:r>
              <a:rPr sz="2475" dirty="0">
                <a:latin typeface="Arial" panose="020B0604020202020204"/>
                <a:cs typeface="Arial" panose="020B0604020202020204"/>
              </a:rPr>
              <a:t> </a:t>
            </a:r>
            <a:r>
              <a:rPr sz="2475" spc="40" dirty="0">
                <a:latin typeface="Arial" panose="020B0604020202020204"/>
                <a:cs typeface="Arial" panose="020B0604020202020204"/>
              </a:rPr>
              <a:t>or</a:t>
            </a:r>
            <a:r>
              <a:rPr sz="2475" spc="136" dirty="0">
                <a:latin typeface="Arial" panose="020B0604020202020204"/>
                <a:cs typeface="Arial" panose="020B0604020202020204"/>
              </a:rPr>
              <a:t> </a:t>
            </a:r>
            <a:r>
              <a:rPr sz="2475" spc="-64" dirty="0">
                <a:latin typeface="Arial" panose="020B0604020202020204"/>
                <a:cs typeface="Arial" panose="020B0604020202020204"/>
              </a:rPr>
              <a:t>n</a:t>
            </a:r>
            <a:r>
              <a:rPr sz="2475" spc="247" dirty="0">
                <a:latin typeface="Arial" panose="020B0604020202020204"/>
                <a:cs typeface="Arial" panose="020B0604020202020204"/>
              </a:rPr>
              <a:t>o</a:t>
            </a:r>
            <a:r>
              <a:rPr sz="2475" spc="112" dirty="0">
                <a:latin typeface="Arial" panose="020B0604020202020204"/>
                <a:cs typeface="Arial" panose="020B0604020202020204"/>
              </a:rPr>
              <a:t>d</a:t>
            </a:r>
            <a:r>
              <a:rPr sz="2475" spc="-64" dirty="0">
                <a:latin typeface="Arial" panose="020B0604020202020204"/>
                <a:cs typeface="Arial" panose="020B0604020202020204"/>
              </a:rPr>
              <a:t>e</a:t>
            </a:r>
            <a:r>
              <a:rPr sz="2475" spc="120" dirty="0">
                <a:latin typeface="Arial" panose="020B0604020202020204"/>
                <a:cs typeface="Arial" panose="020B0604020202020204"/>
              </a:rPr>
              <a:t>s</a:t>
            </a:r>
            <a:endParaRPr sz="2475" dirty="0">
              <a:latin typeface="Arial" panose="020B0604020202020204"/>
              <a:cs typeface="Arial" panose="020B0604020202020204"/>
            </a:endParaRPr>
          </a:p>
          <a:p>
            <a:pPr marL="393700" indent="-342900" algn="just">
              <a:spcBef>
                <a:spcPts val="1500"/>
              </a:spcBef>
              <a:buFont typeface="Arial" panose="020B0604020202020204" pitchFamily="34" charset="0"/>
              <a:buChar char="•"/>
              <a:defRPr/>
            </a:pPr>
            <a:r>
              <a:rPr sz="2475" spc="191" dirty="0">
                <a:latin typeface="Arial" panose="020B0604020202020204"/>
                <a:cs typeface="Arial" panose="020B0604020202020204"/>
              </a:rPr>
              <a:t>H</a:t>
            </a:r>
            <a:r>
              <a:rPr sz="2475" spc="-136" dirty="0">
                <a:latin typeface="Arial" panose="020B0604020202020204"/>
                <a:cs typeface="Arial" panose="020B0604020202020204"/>
              </a:rPr>
              <a:t>a</a:t>
            </a:r>
            <a:r>
              <a:rPr sz="2475" spc="-16" dirty="0">
                <a:latin typeface="Arial" panose="020B0604020202020204"/>
                <a:cs typeface="Arial" panose="020B0604020202020204"/>
              </a:rPr>
              <a:t>s</a:t>
            </a:r>
            <a:r>
              <a:rPr sz="2475" dirty="0">
                <a:latin typeface="Arial" panose="020B0604020202020204"/>
                <a:cs typeface="Arial" panose="020B0604020202020204"/>
              </a:rPr>
              <a:t> </a:t>
            </a:r>
            <a:r>
              <a:rPr sz="2475" spc="255" dirty="0">
                <a:latin typeface="Arial" panose="020B0604020202020204"/>
                <a:cs typeface="Arial" panose="020B0604020202020204"/>
              </a:rPr>
              <a:t>a</a:t>
            </a:r>
            <a:r>
              <a:rPr sz="2475" spc="-175" dirty="0">
                <a:latin typeface="Arial" panose="020B0604020202020204"/>
                <a:cs typeface="Arial" panose="020B0604020202020204"/>
              </a:rPr>
              <a:t> </a:t>
            </a:r>
            <a:r>
              <a:rPr sz="2475" spc="175" dirty="0">
                <a:latin typeface="Arial" panose="020B0604020202020204"/>
                <a:cs typeface="Arial" panose="020B0604020202020204"/>
              </a:rPr>
              <a:t>g</a:t>
            </a:r>
            <a:r>
              <a:rPr sz="2475" spc="-80" dirty="0">
                <a:latin typeface="Arial" panose="020B0604020202020204"/>
                <a:cs typeface="Arial" panose="020B0604020202020204"/>
              </a:rPr>
              <a:t>l</a:t>
            </a:r>
            <a:r>
              <a:rPr sz="2475" spc="56" dirty="0">
                <a:latin typeface="Arial" panose="020B0604020202020204"/>
                <a:cs typeface="Arial" panose="020B0604020202020204"/>
              </a:rPr>
              <a:t>o</a:t>
            </a:r>
            <a:r>
              <a:rPr sz="2475" spc="24" dirty="0">
                <a:latin typeface="Arial" panose="020B0604020202020204"/>
                <a:cs typeface="Arial" panose="020B0604020202020204"/>
              </a:rPr>
              <a:t>bally</a:t>
            </a:r>
            <a:r>
              <a:rPr sz="2475" spc="56" dirty="0">
                <a:latin typeface="Arial" panose="020B0604020202020204"/>
                <a:cs typeface="Arial" panose="020B0604020202020204"/>
              </a:rPr>
              <a:t> un</a:t>
            </a:r>
            <a:r>
              <a:rPr sz="2475" spc="-80" dirty="0">
                <a:latin typeface="Arial" panose="020B0604020202020204"/>
                <a:cs typeface="Arial" panose="020B0604020202020204"/>
              </a:rPr>
              <a:t>i</a:t>
            </a:r>
            <a:r>
              <a:rPr sz="2475" spc="48" dirty="0">
                <a:latin typeface="Arial" panose="020B0604020202020204"/>
                <a:cs typeface="Arial" panose="020B0604020202020204"/>
              </a:rPr>
              <a:t>que</a:t>
            </a:r>
            <a:r>
              <a:rPr sz="2475" spc="168" dirty="0">
                <a:latin typeface="Arial" panose="020B0604020202020204"/>
                <a:cs typeface="Arial" panose="020B0604020202020204"/>
              </a:rPr>
              <a:t> </a:t>
            </a:r>
            <a:r>
              <a:rPr sz="2475" spc="64" dirty="0">
                <a:latin typeface="Arial" panose="020B0604020202020204"/>
                <a:cs typeface="Arial" panose="020B0604020202020204"/>
              </a:rPr>
              <a:t>i</a:t>
            </a:r>
            <a:r>
              <a:rPr sz="2475" spc="-88" dirty="0">
                <a:latin typeface="Arial" panose="020B0604020202020204"/>
                <a:cs typeface="Arial" panose="020B0604020202020204"/>
              </a:rPr>
              <a:t>d</a:t>
            </a:r>
            <a:r>
              <a:rPr sz="2475" spc="56" dirty="0">
                <a:latin typeface="Arial" panose="020B0604020202020204"/>
                <a:cs typeface="Arial" panose="020B0604020202020204"/>
              </a:rPr>
              <a:t>e</a:t>
            </a:r>
            <a:r>
              <a:rPr sz="2475" spc="-64" dirty="0">
                <a:latin typeface="Arial" panose="020B0604020202020204"/>
                <a:cs typeface="Arial" panose="020B0604020202020204"/>
              </a:rPr>
              <a:t>n</a:t>
            </a:r>
            <a:r>
              <a:rPr sz="2475" spc="96" dirty="0">
                <a:latin typeface="Arial" panose="020B0604020202020204"/>
                <a:cs typeface="Arial" panose="020B0604020202020204"/>
              </a:rPr>
              <a:t>t</a:t>
            </a:r>
            <a:r>
              <a:rPr sz="2475" spc="-32" dirty="0">
                <a:latin typeface="Arial" panose="020B0604020202020204"/>
                <a:cs typeface="Arial" panose="020B0604020202020204"/>
              </a:rPr>
              <a:t>i</a:t>
            </a:r>
            <a:r>
              <a:rPr sz="2475" spc="16" dirty="0">
                <a:latin typeface="Arial" panose="020B0604020202020204"/>
                <a:cs typeface="Arial" panose="020B0604020202020204"/>
              </a:rPr>
              <a:t>fi</a:t>
            </a:r>
            <a:r>
              <a:rPr sz="2475" spc="-48" dirty="0">
                <a:latin typeface="Arial" panose="020B0604020202020204"/>
                <a:cs typeface="Arial" panose="020B0604020202020204"/>
              </a:rPr>
              <a:t>e</a:t>
            </a:r>
            <a:r>
              <a:rPr sz="2475" spc="144" dirty="0">
                <a:latin typeface="Arial" panose="020B0604020202020204"/>
                <a:cs typeface="Arial" panose="020B0604020202020204"/>
              </a:rPr>
              <a:t>r</a:t>
            </a:r>
            <a:r>
              <a:rPr sz="2475" spc="-104" dirty="0">
                <a:latin typeface="Arial" panose="020B0604020202020204"/>
                <a:cs typeface="Arial" panose="020B0604020202020204"/>
              </a:rPr>
              <a:t> </a:t>
            </a:r>
            <a:r>
              <a:rPr sz="2475" spc="144" dirty="0">
                <a:latin typeface="Arial" panose="020B0604020202020204"/>
                <a:cs typeface="Arial" panose="020B0604020202020204"/>
              </a:rPr>
              <a:t>c</a:t>
            </a:r>
            <a:r>
              <a:rPr sz="2475" spc="104" dirty="0">
                <a:latin typeface="Arial" panose="020B0604020202020204"/>
                <a:cs typeface="Arial" panose="020B0604020202020204"/>
              </a:rPr>
              <a:t>a</a:t>
            </a:r>
            <a:r>
              <a:rPr sz="2475" spc="-48" dirty="0">
                <a:latin typeface="Arial" panose="020B0604020202020204"/>
                <a:cs typeface="Arial" panose="020B0604020202020204"/>
              </a:rPr>
              <a:t>l</a:t>
            </a:r>
            <a:r>
              <a:rPr sz="2475" spc="-104" dirty="0">
                <a:latin typeface="Arial" panose="020B0604020202020204"/>
                <a:cs typeface="Arial" panose="020B0604020202020204"/>
              </a:rPr>
              <a:t>l</a:t>
            </a:r>
            <a:r>
              <a:rPr sz="2475" spc="-64" dirty="0">
                <a:latin typeface="Arial" panose="020B0604020202020204"/>
                <a:cs typeface="Arial" panose="020B0604020202020204"/>
              </a:rPr>
              <a:t>e</a:t>
            </a:r>
            <a:r>
              <a:rPr sz="2475" spc="365" dirty="0">
                <a:latin typeface="Arial" panose="020B0604020202020204"/>
                <a:cs typeface="Arial" panose="020B0604020202020204"/>
              </a:rPr>
              <a:t>d</a:t>
            </a:r>
            <a:r>
              <a:rPr sz="2475" spc="-48" dirty="0">
                <a:latin typeface="Arial" panose="020B0604020202020204"/>
                <a:cs typeface="Arial" panose="020B0604020202020204"/>
              </a:rPr>
              <a:t> </a:t>
            </a:r>
            <a:r>
              <a:rPr sz="2550" b="1" spc="40" dirty="0">
                <a:latin typeface="Arial" panose="020B0604020202020204"/>
                <a:cs typeface="Arial" panose="020B0604020202020204"/>
              </a:rPr>
              <a:t>Dev</a:t>
            </a:r>
            <a:r>
              <a:rPr sz="2550" b="1" spc="-8" dirty="0">
                <a:latin typeface="Arial" panose="020B0604020202020204"/>
                <a:cs typeface="Arial" panose="020B0604020202020204"/>
              </a:rPr>
              <a:t>E</a:t>
            </a:r>
            <a:r>
              <a:rPr sz="2550" b="1" spc="182" dirty="0">
                <a:latin typeface="Arial" panose="020B0604020202020204"/>
                <a:cs typeface="Arial" panose="020B0604020202020204"/>
              </a:rPr>
              <a:t>UI</a:t>
            </a:r>
            <a:endParaRPr sz="2550" dirty="0">
              <a:latin typeface="Arial" panose="020B0604020202020204"/>
              <a:cs typeface="Arial" panose="020B0604020202020204"/>
            </a:endParaRPr>
          </a:p>
          <a:p>
            <a:pPr marL="826770" lvl="1" indent="-319405" algn="just">
              <a:spcBef>
                <a:spcPts val="1685"/>
              </a:spcBef>
              <a:buClr>
                <a:srgbClr val="707270"/>
              </a:buClr>
              <a:buFont typeface="Arial" panose="020B0604020202020204"/>
              <a:buChar char="·"/>
              <a:tabLst>
                <a:tab pos="369570" algn="l"/>
              </a:tabLst>
              <a:defRPr/>
            </a:pPr>
            <a:r>
              <a:rPr sz="2475" spc="-96" dirty="0">
                <a:latin typeface="Arial" panose="020B0604020202020204"/>
                <a:cs typeface="Arial" panose="020B0604020202020204"/>
              </a:rPr>
              <a:t>I</a:t>
            </a:r>
            <a:r>
              <a:rPr sz="2475" spc="175" dirty="0">
                <a:latin typeface="Arial" panose="020B0604020202020204"/>
                <a:cs typeface="Arial" panose="020B0604020202020204"/>
              </a:rPr>
              <a:t>n</a:t>
            </a:r>
            <a:r>
              <a:rPr sz="2475" spc="-207" dirty="0">
                <a:latin typeface="Arial" panose="020B0604020202020204"/>
                <a:cs typeface="Arial" panose="020B0604020202020204"/>
              </a:rPr>
              <a:t> </a:t>
            </a:r>
            <a:r>
              <a:rPr sz="2475" spc="136" dirty="0">
                <a:latin typeface="Arial" panose="020B0604020202020204"/>
                <a:cs typeface="Arial" panose="020B0604020202020204"/>
              </a:rPr>
              <a:t>t</a:t>
            </a:r>
            <a:r>
              <a:rPr sz="2475" spc="56" dirty="0">
                <a:latin typeface="Arial" panose="020B0604020202020204"/>
                <a:cs typeface="Arial" panose="020B0604020202020204"/>
              </a:rPr>
              <a:t>h</a:t>
            </a:r>
            <a:r>
              <a:rPr sz="2475" spc="136" dirty="0">
                <a:latin typeface="Arial" panose="020B0604020202020204"/>
                <a:cs typeface="Arial" panose="020B0604020202020204"/>
              </a:rPr>
              <a:t>e</a:t>
            </a:r>
            <a:r>
              <a:rPr sz="2475" spc="-168" dirty="0">
                <a:latin typeface="Arial" panose="020B0604020202020204"/>
                <a:cs typeface="Arial" panose="020B0604020202020204"/>
              </a:rPr>
              <a:t> </a:t>
            </a:r>
            <a:r>
              <a:rPr sz="2475" spc="64" dirty="0">
                <a:latin typeface="Arial" panose="020B0604020202020204"/>
                <a:cs typeface="Arial" panose="020B0604020202020204"/>
              </a:rPr>
              <a:t>for</a:t>
            </a:r>
            <a:r>
              <a:rPr sz="2475" spc="182" dirty="0">
                <a:latin typeface="Arial" panose="020B0604020202020204"/>
                <a:cs typeface="Arial" panose="020B0604020202020204"/>
              </a:rPr>
              <a:t>m</a:t>
            </a:r>
            <a:r>
              <a:rPr sz="2475" spc="72" dirty="0">
                <a:latin typeface="Arial" panose="020B0604020202020204"/>
                <a:cs typeface="Arial" panose="020B0604020202020204"/>
              </a:rPr>
              <a:t>at</a:t>
            </a:r>
            <a:r>
              <a:rPr sz="2475" spc="-48" dirty="0">
                <a:latin typeface="Arial" panose="020B0604020202020204"/>
                <a:cs typeface="Arial" panose="020B0604020202020204"/>
              </a:rPr>
              <a:t> </a:t>
            </a:r>
            <a:r>
              <a:rPr sz="2475" spc="72" dirty="0">
                <a:latin typeface="Arial" panose="020B0604020202020204"/>
                <a:cs typeface="Arial" panose="020B0604020202020204"/>
              </a:rPr>
              <a:t>of </a:t>
            </a:r>
            <a:r>
              <a:rPr sz="2475" spc="-64" dirty="0">
                <a:latin typeface="Arial" panose="020B0604020202020204"/>
                <a:cs typeface="Arial" panose="020B0604020202020204"/>
              </a:rPr>
              <a:t>a</a:t>
            </a:r>
            <a:r>
              <a:rPr sz="2475" spc="325" dirty="0">
                <a:latin typeface="Arial" panose="020B0604020202020204"/>
                <a:cs typeface="Arial" panose="020B0604020202020204"/>
              </a:rPr>
              <a:t>n</a:t>
            </a:r>
            <a:r>
              <a:rPr sz="2475" spc="-120" dirty="0">
                <a:latin typeface="Arial" panose="020B0604020202020204"/>
                <a:cs typeface="Arial" panose="020B0604020202020204"/>
              </a:rPr>
              <a:t> </a:t>
            </a:r>
            <a:r>
              <a:rPr sz="2475" spc="-96" dirty="0">
                <a:latin typeface="Arial" panose="020B0604020202020204"/>
                <a:cs typeface="Arial" panose="020B0604020202020204"/>
              </a:rPr>
              <a:t>I</a:t>
            </a:r>
            <a:r>
              <a:rPr sz="2475" spc="-112" dirty="0">
                <a:latin typeface="Arial" panose="020B0604020202020204"/>
                <a:cs typeface="Arial" panose="020B0604020202020204"/>
              </a:rPr>
              <a:t>EE</a:t>
            </a:r>
            <a:r>
              <a:rPr sz="2475" spc="391" dirty="0">
                <a:latin typeface="Arial" panose="020B0604020202020204"/>
                <a:cs typeface="Arial" panose="020B0604020202020204"/>
              </a:rPr>
              <a:t>E</a:t>
            </a:r>
            <a:r>
              <a:rPr sz="2475" spc="-359" dirty="0">
                <a:latin typeface="Arial" panose="020B0604020202020204"/>
                <a:cs typeface="Arial" panose="020B0604020202020204"/>
              </a:rPr>
              <a:t> </a:t>
            </a:r>
            <a:r>
              <a:rPr sz="2475" spc="-112" dirty="0">
                <a:latin typeface="Arial" panose="020B0604020202020204"/>
                <a:cs typeface="Arial" panose="020B0604020202020204"/>
              </a:rPr>
              <a:t>E</a:t>
            </a:r>
            <a:r>
              <a:rPr sz="2475" spc="120" dirty="0">
                <a:latin typeface="Arial" panose="020B0604020202020204"/>
                <a:cs typeface="Arial" panose="020B0604020202020204"/>
              </a:rPr>
              <a:t>U</a:t>
            </a:r>
            <a:r>
              <a:rPr sz="2475" spc="-80" dirty="0">
                <a:latin typeface="Arial" panose="020B0604020202020204"/>
                <a:cs typeface="Arial" panose="020B0604020202020204"/>
              </a:rPr>
              <a:t>l</a:t>
            </a:r>
            <a:r>
              <a:rPr sz="2475" spc="56" dirty="0">
                <a:latin typeface="Arial" panose="020B0604020202020204"/>
                <a:cs typeface="Arial" panose="020B0604020202020204"/>
              </a:rPr>
              <a:t>6</a:t>
            </a:r>
            <a:r>
              <a:rPr sz="2475" spc="199" dirty="0">
                <a:latin typeface="Arial" panose="020B0604020202020204"/>
                <a:cs typeface="Arial" panose="020B0604020202020204"/>
              </a:rPr>
              <a:t>4</a:t>
            </a:r>
            <a:r>
              <a:rPr sz="2475" dirty="0">
                <a:latin typeface="Arial" panose="020B0604020202020204"/>
                <a:cs typeface="Arial" panose="020B0604020202020204"/>
              </a:rPr>
              <a:t> </a:t>
            </a:r>
            <a:r>
              <a:rPr sz="2475" spc="-231" dirty="0">
                <a:latin typeface="Arial" panose="020B0604020202020204"/>
                <a:cs typeface="Arial" panose="020B0604020202020204"/>
              </a:rPr>
              <a:t>(</a:t>
            </a:r>
            <a:r>
              <a:rPr sz="2475" spc="144" dirty="0">
                <a:latin typeface="Arial" panose="020B0604020202020204"/>
                <a:cs typeface="Arial" panose="020B0604020202020204"/>
              </a:rPr>
              <a:t>64</a:t>
            </a:r>
            <a:r>
              <a:rPr sz="2475" spc="-32" dirty="0">
                <a:latin typeface="Arial" panose="020B0604020202020204"/>
                <a:cs typeface="Arial" panose="020B0604020202020204"/>
              </a:rPr>
              <a:t> </a:t>
            </a:r>
            <a:r>
              <a:rPr sz="2475" spc="175" dirty="0">
                <a:latin typeface="Arial" panose="020B0604020202020204"/>
                <a:cs typeface="Arial" panose="020B0604020202020204"/>
              </a:rPr>
              <a:t>b</a:t>
            </a:r>
            <a:r>
              <a:rPr sz="2475" spc="-80" dirty="0">
                <a:latin typeface="Arial" panose="020B0604020202020204"/>
                <a:cs typeface="Arial" panose="020B0604020202020204"/>
              </a:rPr>
              <a:t>i</a:t>
            </a:r>
            <a:r>
              <a:rPr sz="2475" spc="16" dirty="0">
                <a:latin typeface="Arial" panose="020B0604020202020204"/>
                <a:cs typeface="Arial" panose="020B0604020202020204"/>
              </a:rPr>
              <a:t>t</a:t>
            </a:r>
            <a:r>
              <a:rPr sz="2475" spc="8" dirty="0">
                <a:latin typeface="Arial" panose="020B0604020202020204"/>
                <a:cs typeface="Arial" panose="020B0604020202020204"/>
              </a:rPr>
              <a:t>)</a:t>
            </a:r>
            <a:endParaRPr sz="2475" dirty="0">
              <a:latin typeface="Arial" panose="020B0604020202020204"/>
              <a:cs typeface="Arial" panose="020B0604020202020204"/>
            </a:endParaRPr>
          </a:p>
          <a:p>
            <a:pPr marL="393700" indent="-342900" algn="just">
              <a:spcBef>
                <a:spcPts val="1500"/>
              </a:spcBef>
              <a:buFont typeface="Arial" panose="020B0604020202020204" pitchFamily="34" charset="0"/>
              <a:buChar char="•"/>
              <a:defRPr/>
            </a:pPr>
            <a:r>
              <a:rPr sz="2475" dirty="0">
                <a:latin typeface="Arial" panose="020B0604020202020204"/>
                <a:cs typeface="Arial" panose="020B0604020202020204"/>
              </a:rPr>
              <a:t>H</a:t>
            </a:r>
            <a:r>
              <a:rPr sz="2475" spc="-72" dirty="0">
                <a:latin typeface="Arial" panose="020B0604020202020204"/>
                <a:cs typeface="Arial" panose="020B0604020202020204"/>
              </a:rPr>
              <a:t>a</a:t>
            </a:r>
            <a:r>
              <a:rPr sz="2475" spc="120" dirty="0">
                <a:latin typeface="Arial" panose="020B0604020202020204"/>
                <a:cs typeface="Arial" panose="020B0604020202020204"/>
              </a:rPr>
              <a:t>s</a:t>
            </a:r>
            <a:r>
              <a:rPr sz="2475" spc="-16" dirty="0">
                <a:latin typeface="Arial" panose="020B0604020202020204"/>
                <a:cs typeface="Arial" panose="020B0604020202020204"/>
              </a:rPr>
              <a:t> </a:t>
            </a:r>
            <a:r>
              <a:rPr sz="2475" spc="255" dirty="0">
                <a:latin typeface="Arial" panose="020B0604020202020204"/>
                <a:cs typeface="Arial" panose="020B0604020202020204"/>
              </a:rPr>
              <a:t>a</a:t>
            </a:r>
            <a:r>
              <a:rPr sz="2475" spc="-56" dirty="0">
                <a:latin typeface="Arial" panose="020B0604020202020204"/>
                <a:cs typeface="Arial" panose="020B0604020202020204"/>
              </a:rPr>
              <a:t> </a:t>
            </a:r>
            <a:r>
              <a:rPr sz="2475" spc="-64" dirty="0">
                <a:latin typeface="Arial" panose="020B0604020202020204"/>
                <a:cs typeface="Arial" panose="020B0604020202020204"/>
              </a:rPr>
              <a:t>n</a:t>
            </a:r>
            <a:r>
              <a:rPr sz="2475" spc="56" dirty="0">
                <a:latin typeface="Arial" panose="020B0604020202020204"/>
                <a:cs typeface="Arial" panose="020B0604020202020204"/>
              </a:rPr>
              <a:t>etwork</a:t>
            </a:r>
            <a:r>
              <a:rPr sz="2475" spc="207" dirty="0">
                <a:latin typeface="Arial" panose="020B0604020202020204"/>
                <a:cs typeface="Arial" panose="020B0604020202020204"/>
              </a:rPr>
              <a:t> </a:t>
            </a:r>
            <a:r>
              <a:rPr sz="2475" spc="56" dirty="0">
                <a:latin typeface="Arial" panose="020B0604020202020204"/>
                <a:cs typeface="Arial" panose="020B0604020202020204"/>
              </a:rPr>
              <a:t>un</a:t>
            </a:r>
            <a:r>
              <a:rPr sz="2475" spc="-80" dirty="0">
                <a:latin typeface="Arial" panose="020B0604020202020204"/>
                <a:cs typeface="Arial" panose="020B0604020202020204"/>
              </a:rPr>
              <a:t>i</a:t>
            </a:r>
            <a:r>
              <a:rPr sz="2475" spc="175" dirty="0">
                <a:latin typeface="Arial" panose="020B0604020202020204"/>
                <a:cs typeface="Arial" panose="020B0604020202020204"/>
              </a:rPr>
              <a:t>q</a:t>
            </a:r>
            <a:r>
              <a:rPr sz="2475" spc="56" dirty="0">
                <a:latin typeface="Arial" panose="020B0604020202020204"/>
                <a:cs typeface="Arial" panose="020B0604020202020204"/>
              </a:rPr>
              <a:t>u</a:t>
            </a:r>
            <a:r>
              <a:rPr sz="2475" spc="136" dirty="0">
                <a:latin typeface="Arial" panose="020B0604020202020204"/>
                <a:cs typeface="Arial" panose="020B0604020202020204"/>
              </a:rPr>
              <a:t>e</a:t>
            </a:r>
            <a:r>
              <a:rPr sz="2475" spc="-48" dirty="0">
                <a:latin typeface="Arial" panose="020B0604020202020204"/>
                <a:cs typeface="Arial" panose="020B0604020202020204"/>
              </a:rPr>
              <a:t> </a:t>
            </a:r>
            <a:r>
              <a:rPr sz="2475" spc="-80" dirty="0">
                <a:latin typeface="Arial" panose="020B0604020202020204"/>
                <a:cs typeface="Arial" panose="020B0604020202020204"/>
              </a:rPr>
              <a:t>i</a:t>
            </a:r>
            <a:r>
              <a:rPr sz="2475" spc="136" dirty="0">
                <a:latin typeface="Arial" panose="020B0604020202020204"/>
                <a:cs typeface="Arial" panose="020B0604020202020204"/>
              </a:rPr>
              <a:t>d</a:t>
            </a:r>
            <a:r>
              <a:rPr sz="2475" spc="96" dirty="0">
                <a:latin typeface="Arial" panose="020B0604020202020204"/>
                <a:cs typeface="Arial" panose="020B0604020202020204"/>
              </a:rPr>
              <a:t>e</a:t>
            </a:r>
            <a:r>
              <a:rPr sz="2475" spc="72" dirty="0">
                <a:latin typeface="Arial" panose="020B0604020202020204"/>
                <a:cs typeface="Arial" panose="020B0604020202020204"/>
              </a:rPr>
              <a:t>nt</a:t>
            </a:r>
            <a:r>
              <a:rPr sz="2475" spc="-152" dirty="0">
                <a:latin typeface="Arial" panose="020B0604020202020204"/>
                <a:cs typeface="Arial" panose="020B0604020202020204"/>
              </a:rPr>
              <a:t>i</a:t>
            </a:r>
            <a:r>
              <a:rPr sz="2475" spc="-56" dirty="0">
                <a:latin typeface="Arial" panose="020B0604020202020204"/>
                <a:cs typeface="Arial" panose="020B0604020202020204"/>
              </a:rPr>
              <a:t>fier</a:t>
            </a:r>
            <a:r>
              <a:rPr sz="2475" spc="239" dirty="0">
                <a:latin typeface="Arial" panose="020B0604020202020204"/>
                <a:cs typeface="Arial" panose="020B0604020202020204"/>
              </a:rPr>
              <a:t> </a:t>
            </a:r>
            <a:r>
              <a:rPr sz="2475" spc="32" dirty="0">
                <a:latin typeface="Arial" panose="020B0604020202020204"/>
                <a:cs typeface="Arial" panose="020B0604020202020204"/>
              </a:rPr>
              <a:t>called</a:t>
            </a:r>
            <a:r>
              <a:rPr sz="2475" spc="72" dirty="0">
                <a:latin typeface="Arial" panose="020B0604020202020204"/>
                <a:cs typeface="Arial" panose="020B0604020202020204"/>
              </a:rPr>
              <a:t> </a:t>
            </a:r>
            <a:r>
              <a:rPr sz="2550" b="1" spc="48" dirty="0">
                <a:latin typeface="Arial" panose="020B0604020202020204"/>
                <a:cs typeface="Arial" panose="020B0604020202020204"/>
              </a:rPr>
              <a:t>DevAd</a:t>
            </a:r>
            <a:r>
              <a:rPr sz="2550" b="1" spc="-56" dirty="0">
                <a:latin typeface="Arial" panose="020B0604020202020204"/>
                <a:cs typeface="Arial" panose="020B0604020202020204"/>
              </a:rPr>
              <a:t>d</a:t>
            </a:r>
            <a:r>
              <a:rPr sz="2550" b="1" spc="231" dirty="0">
                <a:latin typeface="Arial" panose="020B0604020202020204"/>
                <a:cs typeface="Arial" panose="020B0604020202020204"/>
              </a:rPr>
              <a:t>r</a:t>
            </a:r>
            <a:endParaRPr sz="2550" dirty="0">
              <a:latin typeface="Arial" panose="020B0604020202020204"/>
              <a:cs typeface="Arial" panose="020B0604020202020204"/>
            </a:endParaRPr>
          </a:p>
          <a:p>
            <a:pPr marL="811530" lvl="1" indent="-304165" algn="just">
              <a:spcBef>
                <a:spcPts val="1805"/>
              </a:spcBef>
              <a:buClr>
                <a:srgbClr val="707270"/>
              </a:buClr>
              <a:buFont typeface="Arial" panose="020B0604020202020204"/>
              <a:buChar char="·"/>
              <a:tabLst>
                <a:tab pos="354330" algn="l"/>
              </a:tabLst>
              <a:defRPr/>
            </a:pPr>
            <a:r>
              <a:rPr sz="2475" spc="88" dirty="0">
                <a:latin typeface="Arial" panose="020B0604020202020204"/>
                <a:cs typeface="Arial" panose="020B0604020202020204"/>
              </a:rPr>
              <a:t>O</a:t>
            </a:r>
            <a:r>
              <a:rPr sz="2475" spc="56" dirty="0">
                <a:latin typeface="Arial" panose="020B0604020202020204"/>
                <a:cs typeface="Arial" panose="020B0604020202020204"/>
              </a:rPr>
              <a:t>n</a:t>
            </a:r>
            <a:r>
              <a:rPr sz="2475" spc="-80" dirty="0">
                <a:latin typeface="Arial" panose="020B0604020202020204"/>
                <a:cs typeface="Arial" panose="020B0604020202020204"/>
              </a:rPr>
              <a:t>l</a:t>
            </a:r>
            <a:r>
              <a:rPr sz="2475" dirty="0">
                <a:latin typeface="Arial" panose="020B0604020202020204"/>
                <a:cs typeface="Arial" panose="020B0604020202020204"/>
              </a:rPr>
              <a:t>y</a:t>
            </a:r>
            <a:r>
              <a:rPr sz="2475" spc="104" dirty="0">
                <a:latin typeface="Arial" panose="020B0604020202020204"/>
                <a:cs typeface="Arial" panose="020B0604020202020204"/>
              </a:rPr>
              <a:t> </a:t>
            </a:r>
            <a:r>
              <a:rPr sz="2475" spc="120" dirty="0">
                <a:latin typeface="Arial" panose="020B0604020202020204"/>
                <a:cs typeface="Arial" panose="020B0604020202020204"/>
              </a:rPr>
              <a:t>n</a:t>
            </a:r>
            <a:r>
              <a:rPr sz="2475" spc="-247" dirty="0">
                <a:latin typeface="Arial" panose="020B0604020202020204"/>
                <a:cs typeface="Arial" panose="020B0604020202020204"/>
              </a:rPr>
              <a:t>e</a:t>
            </a:r>
            <a:r>
              <a:rPr sz="2475" spc="104" dirty="0">
                <a:latin typeface="Arial" panose="020B0604020202020204"/>
                <a:cs typeface="Arial" panose="020B0604020202020204"/>
              </a:rPr>
              <a:t>twork</a:t>
            </a:r>
            <a:r>
              <a:rPr sz="2475" spc="231" dirty="0">
                <a:latin typeface="Arial" panose="020B0604020202020204"/>
                <a:cs typeface="Arial" panose="020B0604020202020204"/>
              </a:rPr>
              <a:t> </a:t>
            </a:r>
            <a:r>
              <a:rPr sz="2475" spc="56" dirty="0">
                <a:latin typeface="Arial" panose="020B0604020202020204"/>
                <a:cs typeface="Arial" panose="020B0604020202020204"/>
              </a:rPr>
              <a:t>uniq</a:t>
            </a:r>
            <a:r>
              <a:rPr sz="2475" spc="-72" dirty="0">
                <a:latin typeface="Arial" panose="020B0604020202020204"/>
                <a:cs typeface="Arial" panose="020B0604020202020204"/>
              </a:rPr>
              <a:t>u</a:t>
            </a:r>
            <a:r>
              <a:rPr sz="2475" spc="136" dirty="0">
                <a:latin typeface="Arial" panose="020B0604020202020204"/>
                <a:cs typeface="Arial" panose="020B0604020202020204"/>
              </a:rPr>
              <a:t>e</a:t>
            </a:r>
            <a:r>
              <a:rPr sz="2475" spc="-48" dirty="0">
                <a:latin typeface="Arial" panose="020B0604020202020204"/>
                <a:cs typeface="Arial" panose="020B0604020202020204"/>
              </a:rPr>
              <a:t> </a:t>
            </a:r>
            <a:r>
              <a:rPr sz="2475" spc="96" dirty="0">
                <a:latin typeface="Arial" panose="020B0604020202020204"/>
                <a:cs typeface="Arial" panose="020B0604020202020204"/>
              </a:rPr>
              <a:t>32</a:t>
            </a:r>
            <a:r>
              <a:rPr sz="2475" spc="72" dirty="0">
                <a:latin typeface="Arial" panose="020B0604020202020204"/>
                <a:cs typeface="Arial" panose="020B0604020202020204"/>
              </a:rPr>
              <a:t> </a:t>
            </a:r>
            <a:r>
              <a:rPr sz="2475" spc="175" dirty="0">
                <a:latin typeface="Arial" panose="020B0604020202020204"/>
                <a:cs typeface="Arial" panose="020B0604020202020204"/>
              </a:rPr>
              <a:t>b</a:t>
            </a:r>
            <a:r>
              <a:rPr sz="2475" spc="-80" dirty="0">
                <a:latin typeface="Arial" panose="020B0604020202020204"/>
                <a:cs typeface="Arial" panose="020B0604020202020204"/>
              </a:rPr>
              <a:t>i</a:t>
            </a:r>
            <a:r>
              <a:rPr sz="2475" spc="80" dirty="0">
                <a:latin typeface="Arial" panose="020B0604020202020204"/>
                <a:cs typeface="Arial" panose="020B0604020202020204"/>
              </a:rPr>
              <a:t>t</a:t>
            </a:r>
            <a:endParaRPr sz="2475" dirty="0">
              <a:latin typeface="Arial" panose="020B0604020202020204"/>
              <a:cs typeface="Arial" panose="020B0604020202020204"/>
            </a:endParaRP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65</a:t>
            </a:fld>
            <a:endParaRPr lang="en-I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BB8D8-71A4-DBAA-968D-010E8C6F18D4}"/>
            </a:ext>
          </a:extLst>
        </p:cNvPr>
        <p:cNvGrpSpPr/>
        <p:nvPr/>
      </p:nvGrpSpPr>
      <p:grpSpPr>
        <a:xfrm>
          <a:off x="0" y="0"/>
          <a:ext cx="0" cy="0"/>
          <a:chOff x="0" y="0"/>
          <a:chExt cx="0" cy="0"/>
        </a:xfrm>
      </p:grpSpPr>
      <p:sp>
        <p:nvSpPr>
          <p:cNvPr id="14339" name="object 3">
            <a:extLst>
              <a:ext uri="{FF2B5EF4-FFF2-40B4-BE49-F238E27FC236}">
                <a16:creationId xmlns:a16="http://schemas.microsoft.com/office/drawing/2014/main" id="{BC060DCD-C9A1-9C6A-C53D-105B65E810B9}"/>
              </a:ext>
            </a:extLst>
          </p:cNvPr>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a:extLst>
              <a:ext uri="{FF2B5EF4-FFF2-40B4-BE49-F238E27FC236}">
                <a16:creationId xmlns:a16="http://schemas.microsoft.com/office/drawing/2014/main" id="{3ED8CA45-693B-0DCA-C087-0D81AA867FE3}"/>
              </a:ext>
            </a:extLst>
          </p:cNvPr>
          <p:cNvSpPr txBox="1">
            <a:spLocks noGrp="1"/>
          </p:cNvSpPr>
          <p:nvPr>
            <p:ph type="title"/>
          </p:nvPr>
        </p:nvSpPr>
        <p:spPr/>
        <p:txBody>
          <a:bodyPr rtlCol="0"/>
          <a:lstStyle/>
          <a:p>
            <a:pPr marL="20320">
              <a:spcBef>
                <a:spcPts val="0"/>
              </a:spcBef>
              <a:defRPr/>
            </a:pPr>
            <a:r>
              <a:rPr spc="-335" dirty="0">
                <a:solidFill>
                  <a:srgbClr val="1D1D1D"/>
                </a:solidFill>
              </a:rPr>
              <a:t>Lo</a:t>
            </a:r>
            <a:r>
              <a:rPr spc="-182" dirty="0">
                <a:solidFill>
                  <a:srgbClr val="1D1D1D"/>
                </a:solidFill>
              </a:rPr>
              <a:t>R</a:t>
            </a:r>
            <a:r>
              <a:rPr spc="-247" dirty="0">
                <a:solidFill>
                  <a:srgbClr val="1D1D1D"/>
                </a:solidFill>
              </a:rPr>
              <a:t>aWAN:</a:t>
            </a:r>
            <a:r>
              <a:rPr spc="343" dirty="0">
                <a:solidFill>
                  <a:srgbClr val="1D1D1D"/>
                </a:solidFill>
              </a:rPr>
              <a:t> </a:t>
            </a:r>
            <a:r>
              <a:rPr spc="-287" dirty="0">
                <a:solidFill>
                  <a:srgbClr val="1D1D1D"/>
                </a:solidFill>
              </a:rPr>
              <a:t>End</a:t>
            </a:r>
            <a:r>
              <a:rPr spc="175" dirty="0">
                <a:solidFill>
                  <a:srgbClr val="1D1D1D"/>
                </a:solidFill>
              </a:rPr>
              <a:t> </a:t>
            </a:r>
            <a:r>
              <a:rPr sz="3910" spc="112" dirty="0">
                <a:solidFill>
                  <a:srgbClr val="1D1D1D"/>
                </a:solidFill>
              </a:rPr>
              <a:t>D</a:t>
            </a:r>
            <a:r>
              <a:rPr sz="3910" spc="-335" dirty="0">
                <a:solidFill>
                  <a:srgbClr val="1D1D1D"/>
                </a:solidFill>
              </a:rPr>
              <a:t>e</a:t>
            </a:r>
            <a:r>
              <a:rPr sz="3910" spc="48" dirty="0">
                <a:solidFill>
                  <a:srgbClr val="1D1D1D"/>
                </a:solidFill>
              </a:rPr>
              <a:t>vice</a:t>
            </a:r>
            <a:endParaRPr sz="3910" dirty="0"/>
          </a:p>
        </p:txBody>
      </p:sp>
      <p:sp>
        <p:nvSpPr>
          <p:cNvPr id="2" name="Date Placeholder 1">
            <a:extLst>
              <a:ext uri="{FF2B5EF4-FFF2-40B4-BE49-F238E27FC236}">
                <a16:creationId xmlns:a16="http://schemas.microsoft.com/office/drawing/2014/main" id="{D166ADC5-2824-6562-8396-2BED3AAAECFE}"/>
              </a:ext>
            </a:extLst>
          </p:cNvPr>
          <p:cNvSpPr>
            <a:spLocks noGrp="1"/>
          </p:cNvSpPr>
          <p:nvPr>
            <p:ph type="dt" sz="half" idx="10"/>
          </p:nvPr>
        </p:nvSpPr>
        <p:spPr/>
        <p:txBody>
          <a:bodyPr/>
          <a:lstStyle/>
          <a:p>
            <a:r>
              <a:rPr lang="en-US"/>
              <a:t>06-11-2024</a:t>
            </a:r>
            <a:endParaRPr lang="en-IN"/>
          </a:p>
        </p:txBody>
      </p:sp>
      <p:sp>
        <p:nvSpPr>
          <p:cNvPr id="3" name="Footer Placeholder 2">
            <a:extLst>
              <a:ext uri="{FF2B5EF4-FFF2-40B4-BE49-F238E27FC236}">
                <a16:creationId xmlns:a16="http://schemas.microsoft.com/office/drawing/2014/main" id="{628F61D6-63D0-EE2F-DA6D-A1FE71C510A2}"/>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D9D1C452-636E-EEB7-5B5E-86B0D11894EB}"/>
              </a:ext>
            </a:extLst>
          </p:cNvPr>
          <p:cNvSpPr>
            <a:spLocks noGrp="1"/>
          </p:cNvSpPr>
          <p:nvPr>
            <p:ph type="sldNum" sz="quarter" idx="12"/>
          </p:nvPr>
        </p:nvSpPr>
        <p:spPr/>
        <p:txBody>
          <a:bodyPr/>
          <a:lstStyle/>
          <a:p>
            <a:fld id="{873F5F97-BAC6-4B68-A64C-E81C15EA068D}" type="slidenum">
              <a:rPr lang="en-IN" smtClean="0"/>
              <a:t>66</a:t>
            </a:fld>
            <a:endParaRPr lang="en-IN"/>
          </a:p>
        </p:txBody>
      </p:sp>
      <p:pic>
        <p:nvPicPr>
          <p:cNvPr id="8" name="Picture 7">
            <a:extLst>
              <a:ext uri="{FF2B5EF4-FFF2-40B4-BE49-F238E27FC236}">
                <a16:creationId xmlns:a16="http://schemas.microsoft.com/office/drawing/2014/main" id="{85CFA8DB-83A6-C749-54A3-047A51EA4F21}"/>
              </a:ext>
            </a:extLst>
          </p:cNvPr>
          <p:cNvPicPr>
            <a:picLocks noChangeAspect="1"/>
          </p:cNvPicPr>
          <p:nvPr/>
        </p:nvPicPr>
        <p:blipFill>
          <a:blip r:embed="rId3"/>
          <a:srcRect t="12535"/>
          <a:stretch/>
        </p:blipFill>
        <p:spPr>
          <a:xfrm>
            <a:off x="2224704" y="1940560"/>
            <a:ext cx="8417448" cy="3891278"/>
          </a:xfrm>
          <a:prstGeom prst="rect">
            <a:avLst/>
          </a:prstGeom>
        </p:spPr>
      </p:pic>
    </p:spTree>
    <p:extLst>
      <p:ext uri="{BB962C8B-B14F-4D97-AF65-F5344CB8AC3E}">
        <p14:creationId xmlns:p14="http://schemas.microsoft.com/office/powerpoint/2010/main" val="2094472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object 4"/>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5" name="object 5"/>
          <p:cNvSpPr txBox="1">
            <a:spLocks noGrp="1"/>
          </p:cNvSpPr>
          <p:nvPr>
            <p:ph type="title"/>
          </p:nvPr>
        </p:nvSpPr>
        <p:spPr/>
        <p:txBody>
          <a:bodyPr rtlCol="0"/>
          <a:lstStyle/>
          <a:p>
            <a:pPr marL="20320">
              <a:spcBef>
                <a:spcPts val="0"/>
              </a:spcBef>
              <a:defRPr/>
            </a:pPr>
            <a:r>
              <a:rPr spc="-335" dirty="0">
                <a:solidFill>
                  <a:srgbClr val="1F1F1F"/>
                </a:solidFill>
              </a:rPr>
              <a:t>Lo</a:t>
            </a:r>
            <a:r>
              <a:rPr spc="-182" dirty="0">
                <a:solidFill>
                  <a:srgbClr val="1F1F1F"/>
                </a:solidFill>
              </a:rPr>
              <a:t>R</a:t>
            </a:r>
            <a:r>
              <a:rPr spc="-247" dirty="0">
                <a:solidFill>
                  <a:srgbClr val="1F1F1F"/>
                </a:solidFill>
              </a:rPr>
              <a:t>aWA</a:t>
            </a:r>
            <a:r>
              <a:rPr spc="120" dirty="0">
                <a:solidFill>
                  <a:srgbClr val="1F1F1F"/>
                </a:solidFill>
              </a:rPr>
              <a:t>N</a:t>
            </a:r>
            <a:r>
              <a:rPr spc="-255" dirty="0">
                <a:solidFill>
                  <a:srgbClr val="050505"/>
                </a:solidFill>
              </a:rPr>
              <a:t>:</a:t>
            </a:r>
            <a:r>
              <a:rPr spc="-16" dirty="0">
                <a:solidFill>
                  <a:srgbClr val="050505"/>
                </a:solidFill>
              </a:rPr>
              <a:t> </a:t>
            </a:r>
            <a:r>
              <a:rPr spc="-287" dirty="0">
                <a:solidFill>
                  <a:srgbClr val="1F1F1F"/>
                </a:solidFill>
              </a:rPr>
              <a:t>End</a:t>
            </a:r>
            <a:r>
              <a:rPr spc="175" dirty="0">
                <a:solidFill>
                  <a:srgbClr val="1F1F1F"/>
                </a:solidFill>
              </a:rPr>
              <a:t> </a:t>
            </a:r>
            <a:r>
              <a:rPr spc="-96" dirty="0">
                <a:solidFill>
                  <a:srgbClr val="1F1F1F"/>
                </a:solidFill>
              </a:rPr>
              <a:t>D</a:t>
            </a:r>
            <a:r>
              <a:rPr spc="-431" dirty="0">
                <a:solidFill>
                  <a:srgbClr val="1F1F1F"/>
                </a:solidFill>
              </a:rPr>
              <a:t>e</a:t>
            </a:r>
            <a:r>
              <a:rPr spc="-263" dirty="0">
                <a:solidFill>
                  <a:srgbClr val="1F1F1F"/>
                </a:solidFill>
              </a:rPr>
              <a:t>vice</a:t>
            </a:r>
          </a:p>
        </p:txBody>
      </p:sp>
      <p:pic>
        <p:nvPicPr>
          <p:cNvPr id="3" name="Picture 2"/>
          <p:cNvPicPr>
            <a:picLocks noChangeAspect="1"/>
          </p:cNvPicPr>
          <p:nvPr/>
        </p:nvPicPr>
        <p:blipFill>
          <a:blip r:embed="rId3"/>
          <a:stretch>
            <a:fillRect/>
          </a:stretch>
        </p:blipFill>
        <p:spPr>
          <a:xfrm>
            <a:off x="2502444" y="1413447"/>
            <a:ext cx="7019487" cy="5079428"/>
          </a:xfrm>
          <a:prstGeom prst="rect">
            <a:avLst/>
          </a:prstGeom>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67</a:t>
            </a:fld>
            <a:endParaRPr lang="en-I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z="4070" spc="-279" dirty="0">
                <a:solidFill>
                  <a:srgbClr val="111111"/>
                </a:solidFill>
              </a:rPr>
              <a:t>Lo</a:t>
            </a:r>
            <a:r>
              <a:rPr sz="4070" spc="-144" dirty="0">
                <a:solidFill>
                  <a:srgbClr val="111111"/>
                </a:solidFill>
              </a:rPr>
              <a:t>R</a:t>
            </a:r>
            <a:r>
              <a:rPr sz="4070" spc="-215" dirty="0">
                <a:solidFill>
                  <a:srgbClr val="111111"/>
                </a:solidFill>
              </a:rPr>
              <a:t>aWAN:</a:t>
            </a:r>
            <a:r>
              <a:rPr sz="4070" spc="351" dirty="0">
                <a:solidFill>
                  <a:srgbClr val="111111"/>
                </a:solidFill>
              </a:rPr>
              <a:t> </a:t>
            </a:r>
            <a:r>
              <a:rPr sz="4070" dirty="0">
                <a:solidFill>
                  <a:srgbClr val="232323"/>
                </a:solidFill>
              </a:rPr>
              <a:t>G</a:t>
            </a:r>
            <a:r>
              <a:rPr sz="4070" spc="-319" dirty="0">
                <a:solidFill>
                  <a:srgbClr val="232323"/>
                </a:solidFill>
              </a:rPr>
              <a:t>a</a:t>
            </a:r>
            <a:r>
              <a:rPr sz="4070" dirty="0">
                <a:solidFill>
                  <a:srgbClr val="232323"/>
                </a:solidFill>
              </a:rPr>
              <a:t>t</a:t>
            </a:r>
            <a:r>
              <a:rPr sz="4070" spc="-152" dirty="0">
                <a:solidFill>
                  <a:srgbClr val="232323"/>
                </a:solidFill>
              </a:rPr>
              <a:t>e</a:t>
            </a:r>
            <a:r>
              <a:rPr sz="4070" spc="-32" dirty="0">
                <a:solidFill>
                  <a:srgbClr val="232323"/>
                </a:solidFill>
              </a:rPr>
              <a:t>w</a:t>
            </a:r>
            <a:r>
              <a:rPr sz="4070" spc="-64" dirty="0">
                <a:solidFill>
                  <a:srgbClr val="232323"/>
                </a:solidFill>
              </a:rPr>
              <a:t>a</a:t>
            </a:r>
            <a:r>
              <a:rPr sz="4070" spc="-319" dirty="0">
                <a:solidFill>
                  <a:srgbClr val="232323"/>
                </a:solidFill>
              </a:rPr>
              <a:t>y</a:t>
            </a:r>
            <a:endParaRPr sz="4070"/>
          </a:p>
        </p:txBody>
      </p:sp>
      <p:sp>
        <p:nvSpPr>
          <p:cNvPr id="5" name="object 5"/>
          <p:cNvSpPr txBox="1"/>
          <p:nvPr/>
        </p:nvSpPr>
        <p:spPr>
          <a:xfrm>
            <a:off x="2236476" y="1641058"/>
            <a:ext cx="7660802" cy="3146823"/>
          </a:xfrm>
          <a:prstGeom prst="rect">
            <a:avLst/>
          </a:prstGeom>
        </p:spPr>
        <p:txBody>
          <a:bodyPr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55600" indent="-342900" eaLnBrk="1" hangingPunct="1">
              <a:buFont typeface="Arial" panose="020B0604020202020204" pitchFamily="34" charset="0"/>
              <a:buChar char="•"/>
            </a:pPr>
            <a:r>
              <a:rPr lang="en-US" altLang="en-US" sz="2395" i="1" dirty="0">
                <a:latin typeface="Arial" panose="020B0604020202020204" pitchFamily="34" charset="0"/>
                <a:cs typeface="Arial" panose="020B0604020202020204" pitchFamily="34" charset="0"/>
              </a:rPr>
              <a:t>A radio on the infrastructure side</a:t>
            </a:r>
            <a:endParaRPr lang="en-US" altLang="en-US" sz="2395" dirty="0">
              <a:latin typeface="Arial" panose="020B0604020202020204" pitchFamily="34" charset="0"/>
              <a:cs typeface="Arial" panose="020B0604020202020204" pitchFamily="34" charset="0"/>
            </a:endParaRPr>
          </a:p>
          <a:p>
            <a:pPr marL="355600" indent="-342900">
              <a:spcBef>
                <a:spcPts val="1060"/>
              </a:spcBef>
              <a:buFont typeface="Arial" panose="020B0604020202020204" pitchFamily="34" charset="0"/>
              <a:buChar char="•"/>
            </a:pPr>
            <a:r>
              <a:rPr lang="en-US" altLang="en-US" sz="2395" i="1" dirty="0">
                <a:latin typeface="Arial" panose="020B0604020202020204" pitchFamily="34" charset="0"/>
                <a:cs typeface="Arial" panose="020B0604020202020204" pitchFamily="34" charset="0"/>
              </a:rPr>
              <a:t>Sometimes called </a:t>
            </a:r>
            <a:r>
              <a:rPr lang="en-US" altLang="en-US" sz="2870" dirty="0">
                <a:latin typeface="Times New Roman" panose="02020603050405020304" pitchFamily="18" charset="0"/>
                <a:cs typeface="Times New Roman" panose="02020603050405020304" pitchFamily="18" charset="0"/>
              </a:rPr>
              <a:t>a </a:t>
            </a:r>
            <a:r>
              <a:rPr lang="en-US" altLang="en-US" sz="2395" i="1" dirty="0">
                <a:latin typeface="Arial" panose="020B0604020202020204" pitchFamily="34" charset="0"/>
                <a:cs typeface="Arial" panose="020B0604020202020204" pitchFamily="34" charset="0"/>
              </a:rPr>
              <a:t>concentrator or /Jase-station</a:t>
            </a:r>
            <a:endParaRPr lang="en-US" altLang="en-US" sz="2395" dirty="0">
              <a:latin typeface="Arial" panose="020B0604020202020204" pitchFamily="34" charset="0"/>
              <a:cs typeface="Arial" panose="020B0604020202020204" pitchFamily="34" charset="0"/>
            </a:endParaRPr>
          </a:p>
          <a:p>
            <a:pPr marL="355600" indent="-342900">
              <a:lnSpc>
                <a:spcPct val="153000"/>
              </a:lnSpc>
              <a:spcBef>
                <a:spcPts val="40"/>
              </a:spcBef>
              <a:buFont typeface="Arial" panose="020B0604020202020204" pitchFamily="34" charset="0"/>
              <a:buChar char="•"/>
            </a:pPr>
            <a:r>
              <a:rPr lang="en-US" altLang="en-US" sz="2395" i="1" dirty="0">
                <a:latin typeface="Arial" panose="020B0604020202020204" pitchFamily="34" charset="0"/>
                <a:cs typeface="Arial" panose="020B0604020202020204" pitchFamily="34" charset="0"/>
              </a:rPr>
              <a:t>Communicates with end devices via </a:t>
            </a:r>
            <a:r>
              <a:rPr lang="en-US" altLang="en-US" sz="2395" i="1" dirty="0" err="1">
                <a:latin typeface="Arial" panose="020B0604020202020204" pitchFamily="34" charset="0"/>
                <a:cs typeface="Arial" panose="020B0604020202020204" pitchFamily="34" charset="0"/>
              </a:rPr>
              <a:t>LoRaWAN</a:t>
            </a:r>
            <a:endParaRPr lang="en-US" altLang="en-US" sz="2395" i="1" dirty="0">
              <a:latin typeface="Arial" panose="020B0604020202020204" pitchFamily="34" charset="0"/>
              <a:cs typeface="Arial" panose="020B0604020202020204" pitchFamily="34" charset="0"/>
            </a:endParaRPr>
          </a:p>
          <a:p>
            <a:pPr marL="355600" indent="-342900">
              <a:lnSpc>
                <a:spcPct val="153000"/>
              </a:lnSpc>
              <a:spcBef>
                <a:spcPts val="40"/>
              </a:spcBef>
              <a:buFont typeface="Arial" panose="020B0604020202020204" pitchFamily="34" charset="0"/>
              <a:buChar char="•"/>
            </a:pPr>
            <a:r>
              <a:rPr lang="en-US" altLang="en-US" sz="2395" i="1" dirty="0">
                <a:latin typeface="Arial" panose="020B0604020202020204" pitchFamily="34" charset="0"/>
                <a:cs typeface="Arial" panose="020B0604020202020204" pitchFamily="34" charset="0"/>
              </a:rPr>
              <a:t> Communicates with a network server via TCP/IP</a:t>
            </a:r>
            <a:endParaRPr lang="en-US" altLang="en-US" sz="2395" dirty="0">
              <a:latin typeface="Arial" panose="020B0604020202020204" pitchFamily="34" charset="0"/>
              <a:cs typeface="Arial" panose="020B0604020202020204" pitchFamily="34" charset="0"/>
            </a:endParaRPr>
          </a:p>
          <a:p>
            <a:pPr marL="355600" indent="-342900">
              <a:lnSpc>
                <a:spcPct val="153000"/>
              </a:lnSpc>
              <a:spcBef>
                <a:spcPts val="120"/>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Can co-exist on multi-protocol base stations </a:t>
            </a:r>
          </a:p>
          <a:p>
            <a:pPr marL="355600" indent="-342900">
              <a:lnSpc>
                <a:spcPct val="153000"/>
              </a:lnSpc>
              <a:spcBef>
                <a:spcPts val="120"/>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Typically runs a software instance per gateway radio</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68</a:t>
            </a:fld>
            <a:endParaRPr lang="en-I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B5D78-C5F5-7B00-B441-0365D76D292D}"/>
            </a:ext>
          </a:extLst>
        </p:cNvPr>
        <p:cNvGrpSpPr/>
        <p:nvPr/>
      </p:nvGrpSpPr>
      <p:grpSpPr>
        <a:xfrm>
          <a:off x="0" y="0"/>
          <a:ext cx="0" cy="0"/>
          <a:chOff x="0" y="0"/>
          <a:chExt cx="0" cy="0"/>
        </a:xfrm>
      </p:grpSpPr>
      <p:sp>
        <p:nvSpPr>
          <p:cNvPr id="20483" name="object 3">
            <a:extLst>
              <a:ext uri="{FF2B5EF4-FFF2-40B4-BE49-F238E27FC236}">
                <a16:creationId xmlns:a16="http://schemas.microsoft.com/office/drawing/2014/main" id="{557328F7-9948-4F8E-C996-22F5C50797E9}"/>
              </a:ext>
            </a:extLst>
          </p:cNvPr>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a:extLst>
              <a:ext uri="{FF2B5EF4-FFF2-40B4-BE49-F238E27FC236}">
                <a16:creationId xmlns:a16="http://schemas.microsoft.com/office/drawing/2014/main" id="{16AE2FE2-6D44-95A7-7245-9C51822823A7}"/>
              </a:ext>
            </a:extLst>
          </p:cNvPr>
          <p:cNvSpPr txBox="1">
            <a:spLocks noGrp="1"/>
          </p:cNvSpPr>
          <p:nvPr>
            <p:ph type="title"/>
          </p:nvPr>
        </p:nvSpPr>
        <p:spPr/>
        <p:txBody>
          <a:bodyPr rtlCol="0"/>
          <a:lstStyle/>
          <a:p>
            <a:pPr marL="20320">
              <a:spcBef>
                <a:spcPts val="0"/>
              </a:spcBef>
              <a:defRPr/>
            </a:pPr>
            <a:r>
              <a:rPr sz="4070" spc="-279" dirty="0">
                <a:solidFill>
                  <a:srgbClr val="111111"/>
                </a:solidFill>
              </a:rPr>
              <a:t>Lo</a:t>
            </a:r>
            <a:r>
              <a:rPr sz="4070" spc="-144" dirty="0">
                <a:solidFill>
                  <a:srgbClr val="111111"/>
                </a:solidFill>
              </a:rPr>
              <a:t>R</a:t>
            </a:r>
            <a:r>
              <a:rPr sz="4070" spc="-215" dirty="0">
                <a:solidFill>
                  <a:srgbClr val="111111"/>
                </a:solidFill>
              </a:rPr>
              <a:t>aWAN:</a:t>
            </a:r>
            <a:r>
              <a:rPr sz="4070" spc="351" dirty="0">
                <a:solidFill>
                  <a:srgbClr val="111111"/>
                </a:solidFill>
              </a:rPr>
              <a:t> </a:t>
            </a:r>
            <a:r>
              <a:rPr sz="4070" dirty="0">
                <a:solidFill>
                  <a:srgbClr val="232323"/>
                </a:solidFill>
              </a:rPr>
              <a:t>G</a:t>
            </a:r>
            <a:r>
              <a:rPr sz="4070" spc="-319" dirty="0">
                <a:solidFill>
                  <a:srgbClr val="232323"/>
                </a:solidFill>
              </a:rPr>
              <a:t>a</a:t>
            </a:r>
            <a:r>
              <a:rPr sz="4070" dirty="0">
                <a:solidFill>
                  <a:srgbClr val="232323"/>
                </a:solidFill>
              </a:rPr>
              <a:t>t</a:t>
            </a:r>
            <a:r>
              <a:rPr sz="4070" spc="-152" dirty="0">
                <a:solidFill>
                  <a:srgbClr val="232323"/>
                </a:solidFill>
              </a:rPr>
              <a:t>e</a:t>
            </a:r>
            <a:r>
              <a:rPr sz="4070" spc="-32" dirty="0">
                <a:solidFill>
                  <a:srgbClr val="232323"/>
                </a:solidFill>
              </a:rPr>
              <a:t>w</a:t>
            </a:r>
            <a:r>
              <a:rPr sz="4070" spc="-64" dirty="0">
                <a:solidFill>
                  <a:srgbClr val="232323"/>
                </a:solidFill>
              </a:rPr>
              <a:t>a</a:t>
            </a:r>
            <a:r>
              <a:rPr sz="4070" spc="-319" dirty="0">
                <a:solidFill>
                  <a:srgbClr val="232323"/>
                </a:solidFill>
              </a:rPr>
              <a:t>y</a:t>
            </a:r>
            <a:endParaRPr sz="4070"/>
          </a:p>
        </p:txBody>
      </p:sp>
      <p:sp>
        <p:nvSpPr>
          <p:cNvPr id="2" name="Date Placeholder 1">
            <a:extLst>
              <a:ext uri="{FF2B5EF4-FFF2-40B4-BE49-F238E27FC236}">
                <a16:creationId xmlns:a16="http://schemas.microsoft.com/office/drawing/2014/main" id="{70C4DD0C-0BFD-7958-0DC0-64A07DAD9639}"/>
              </a:ext>
            </a:extLst>
          </p:cNvPr>
          <p:cNvSpPr>
            <a:spLocks noGrp="1"/>
          </p:cNvSpPr>
          <p:nvPr>
            <p:ph type="dt" sz="half" idx="10"/>
          </p:nvPr>
        </p:nvSpPr>
        <p:spPr/>
        <p:txBody>
          <a:bodyPr/>
          <a:lstStyle/>
          <a:p>
            <a:r>
              <a:rPr lang="en-US"/>
              <a:t>06-11-2024</a:t>
            </a:r>
            <a:endParaRPr lang="en-IN"/>
          </a:p>
        </p:txBody>
      </p:sp>
      <p:sp>
        <p:nvSpPr>
          <p:cNvPr id="3" name="Footer Placeholder 2">
            <a:extLst>
              <a:ext uri="{FF2B5EF4-FFF2-40B4-BE49-F238E27FC236}">
                <a16:creationId xmlns:a16="http://schemas.microsoft.com/office/drawing/2014/main" id="{EE3F11FE-0F5C-3A77-036F-53995574C8F5}"/>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52BDCCA4-506B-9D22-F09B-D456A0BEB3CF}"/>
              </a:ext>
            </a:extLst>
          </p:cNvPr>
          <p:cNvSpPr>
            <a:spLocks noGrp="1"/>
          </p:cNvSpPr>
          <p:nvPr>
            <p:ph type="sldNum" sz="quarter" idx="12"/>
          </p:nvPr>
        </p:nvSpPr>
        <p:spPr/>
        <p:txBody>
          <a:bodyPr/>
          <a:lstStyle/>
          <a:p>
            <a:fld id="{873F5F97-BAC6-4B68-A64C-E81C15EA068D}" type="slidenum">
              <a:rPr lang="en-IN" smtClean="0"/>
              <a:t>69</a:t>
            </a:fld>
            <a:endParaRPr lang="en-IN"/>
          </a:p>
        </p:txBody>
      </p:sp>
      <p:pic>
        <p:nvPicPr>
          <p:cNvPr id="8" name="Picture 7">
            <a:extLst>
              <a:ext uri="{FF2B5EF4-FFF2-40B4-BE49-F238E27FC236}">
                <a16:creationId xmlns:a16="http://schemas.microsoft.com/office/drawing/2014/main" id="{7AEF05A3-BE96-F0A9-B3CC-D04FBE21A888}"/>
              </a:ext>
            </a:extLst>
          </p:cNvPr>
          <p:cNvPicPr>
            <a:picLocks noChangeAspect="1"/>
          </p:cNvPicPr>
          <p:nvPr/>
        </p:nvPicPr>
        <p:blipFill>
          <a:blip r:embed="rId3"/>
          <a:srcRect t="11031"/>
          <a:stretch/>
        </p:blipFill>
        <p:spPr>
          <a:xfrm>
            <a:off x="1303049" y="1677036"/>
            <a:ext cx="8961441" cy="4363773"/>
          </a:xfrm>
          <a:prstGeom prst="rect">
            <a:avLst/>
          </a:prstGeom>
        </p:spPr>
      </p:pic>
    </p:spTree>
    <p:extLst>
      <p:ext uri="{BB962C8B-B14F-4D97-AF65-F5344CB8AC3E}">
        <p14:creationId xmlns:p14="http://schemas.microsoft.com/office/powerpoint/2010/main" val="236792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F88B6-265A-A375-78FA-CE63A9BE8E1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E113-E867-DA04-43AD-BE7C672ED953}"/>
              </a:ext>
            </a:extLst>
          </p:cNvPr>
          <p:cNvSpPr>
            <a:spLocks noGrp="1"/>
          </p:cNvSpPr>
          <p:nvPr>
            <p:ph type="dt" sz="half" idx="10"/>
          </p:nvPr>
        </p:nvSpPr>
        <p:spPr/>
        <p:txBody>
          <a:bodyPr/>
          <a:lstStyle/>
          <a:p>
            <a:r>
              <a:rPr lang="en-US"/>
              <a:t>06-11-2024</a:t>
            </a:r>
            <a:endParaRPr lang="en-IN"/>
          </a:p>
        </p:txBody>
      </p:sp>
      <p:sp>
        <p:nvSpPr>
          <p:cNvPr id="4" name="Footer Placeholder 3">
            <a:extLst>
              <a:ext uri="{FF2B5EF4-FFF2-40B4-BE49-F238E27FC236}">
                <a16:creationId xmlns:a16="http://schemas.microsoft.com/office/drawing/2014/main" id="{9934E45C-CDAE-60CE-E8A3-2E7246826B4A}"/>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a:extLst>
              <a:ext uri="{FF2B5EF4-FFF2-40B4-BE49-F238E27FC236}">
                <a16:creationId xmlns:a16="http://schemas.microsoft.com/office/drawing/2014/main" id="{9A23A613-FCD2-29E7-4EC6-85B1B3674548}"/>
              </a:ext>
            </a:extLst>
          </p:cNvPr>
          <p:cNvSpPr>
            <a:spLocks noGrp="1"/>
          </p:cNvSpPr>
          <p:nvPr>
            <p:ph type="sldNum" sz="quarter" idx="12"/>
          </p:nvPr>
        </p:nvSpPr>
        <p:spPr/>
        <p:txBody>
          <a:bodyPr/>
          <a:lstStyle/>
          <a:p>
            <a:fld id="{873F5F97-BAC6-4B68-A64C-E81C15EA068D}" type="slidenum">
              <a:rPr lang="en-IN" smtClean="0"/>
              <a:t>7</a:t>
            </a:fld>
            <a:endParaRPr lang="en-IN" dirty="0"/>
          </a:p>
        </p:txBody>
      </p:sp>
      <p:pic>
        <p:nvPicPr>
          <p:cNvPr id="7" name="Picture 6">
            <a:extLst>
              <a:ext uri="{FF2B5EF4-FFF2-40B4-BE49-F238E27FC236}">
                <a16:creationId xmlns:a16="http://schemas.microsoft.com/office/drawing/2014/main" id="{20295DD4-23B8-AD35-C035-5384D98923AC}"/>
              </a:ext>
            </a:extLst>
          </p:cNvPr>
          <p:cNvPicPr>
            <a:picLocks noChangeAspect="1"/>
          </p:cNvPicPr>
          <p:nvPr/>
        </p:nvPicPr>
        <p:blipFill>
          <a:blip r:embed="rId2"/>
          <a:srcRect t="36035" r="52292"/>
          <a:stretch/>
        </p:blipFill>
        <p:spPr>
          <a:xfrm>
            <a:off x="949960" y="1872417"/>
            <a:ext cx="5110480" cy="2997200"/>
          </a:xfrm>
          <a:prstGeom prst="rect">
            <a:avLst/>
          </a:prstGeom>
        </p:spPr>
      </p:pic>
      <p:sp>
        <p:nvSpPr>
          <p:cNvPr id="8" name="Title 1">
            <a:extLst>
              <a:ext uri="{FF2B5EF4-FFF2-40B4-BE49-F238E27FC236}">
                <a16:creationId xmlns:a16="http://schemas.microsoft.com/office/drawing/2014/main" id="{C195BE14-F3B9-A41E-7B95-1F2C05EBD31D}"/>
              </a:ext>
            </a:extLst>
          </p:cNvPr>
          <p:cNvSpPr>
            <a:spLocks noGrp="1"/>
          </p:cNvSpPr>
          <p:nvPr>
            <p:ph type="title"/>
          </p:nvPr>
        </p:nvSpPr>
        <p:spPr>
          <a:xfrm>
            <a:off x="685800" y="158515"/>
            <a:ext cx="10354462" cy="677108"/>
          </a:xfrm>
        </p:spPr>
        <p:txBody>
          <a:bodyPr>
            <a:normAutofit fontScale="90000"/>
          </a:bodyPr>
          <a:lstStyle/>
          <a:p>
            <a:pPr algn="ctr"/>
            <a:r>
              <a:rPr lang="en-US" dirty="0">
                <a:latin typeface="Arial" panose="020B0604020202020204" pitchFamily="34" charset="0"/>
                <a:cs typeface="Arial" panose="020B0604020202020204" pitchFamily="34" charset="0"/>
              </a:rPr>
              <a:t>Wireless Technologies</a:t>
            </a:r>
          </a:p>
        </p:txBody>
      </p:sp>
      <p:sp>
        <p:nvSpPr>
          <p:cNvPr id="9" name="TextBox 8">
            <a:extLst>
              <a:ext uri="{FF2B5EF4-FFF2-40B4-BE49-F238E27FC236}">
                <a16:creationId xmlns:a16="http://schemas.microsoft.com/office/drawing/2014/main" id="{0ED72AC5-5A88-1E3E-EA9F-3D48BFACF63E}"/>
              </a:ext>
            </a:extLst>
          </p:cNvPr>
          <p:cNvSpPr txBox="1"/>
          <p:nvPr/>
        </p:nvSpPr>
        <p:spPr>
          <a:xfrm>
            <a:off x="6131562" y="2413000"/>
            <a:ext cx="6060438" cy="1938992"/>
          </a:xfrm>
          <a:prstGeom prst="rect">
            <a:avLst/>
          </a:prstGeom>
          <a:noFill/>
        </p:spPr>
        <p:txBody>
          <a:bodyPr wrap="square" rtlCol="0">
            <a:spAutoFit/>
          </a:bodyPr>
          <a:lstStyle/>
          <a:p>
            <a:pPr marL="285750" indent="-285750">
              <a:buFont typeface="Arial" panose="020B0604020202020204" pitchFamily="34" charset="0"/>
              <a:buChar char="•"/>
            </a:pPr>
            <a:r>
              <a:rPr lang="en-IN" sz="2400" dirty="0"/>
              <a:t>There are many wireless technologies used to connect these devices to the internet</a:t>
            </a:r>
          </a:p>
          <a:p>
            <a:pPr marL="742950" lvl="1" indent="-285750">
              <a:buFont typeface="Arial" panose="020B0604020202020204" pitchFamily="34" charset="0"/>
              <a:buChar char="•"/>
            </a:pPr>
            <a:r>
              <a:rPr lang="en-IN" sz="2400" dirty="0"/>
              <a:t>Short range wireless communication</a:t>
            </a:r>
          </a:p>
          <a:p>
            <a:pPr marL="742950" lvl="1" indent="-285750">
              <a:buFont typeface="Arial" panose="020B0604020202020204" pitchFamily="34" charset="0"/>
              <a:buChar char="•"/>
            </a:pPr>
            <a:r>
              <a:rPr lang="en-IN" sz="2400" dirty="0"/>
              <a:t>Cellular Communication</a:t>
            </a:r>
          </a:p>
          <a:p>
            <a:pPr marL="742950" lvl="1" indent="-285750">
              <a:buFont typeface="Arial" panose="020B0604020202020204" pitchFamily="34" charset="0"/>
              <a:buChar char="•"/>
            </a:pPr>
            <a:r>
              <a:rPr lang="en-IN" sz="2400" dirty="0"/>
              <a:t>LPWAN Communication</a:t>
            </a:r>
          </a:p>
        </p:txBody>
      </p:sp>
    </p:spTree>
    <p:extLst>
      <p:ext uri="{BB962C8B-B14F-4D97-AF65-F5344CB8AC3E}">
        <p14:creationId xmlns:p14="http://schemas.microsoft.com/office/powerpoint/2010/main" val="108322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1583018" y="607710"/>
            <a:ext cx="4750963" cy="3787383"/>
          </a:xfrm>
          <a:prstGeom prst="rect">
            <a:avLst/>
          </a:prstGeom>
        </p:spPr>
        <p:txBody>
          <a:bodyPr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830" dirty="0" err="1">
                <a:solidFill>
                  <a:srgbClr val="131313"/>
                </a:solidFill>
                <a:latin typeface="Arial" panose="020B0604020202020204" pitchFamily="34" charset="0"/>
                <a:cs typeface="Arial" panose="020B0604020202020204" pitchFamily="34" charset="0"/>
              </a:rPr>
              <a:t>L</a:t>
            </a:r>
            <a:r>
              <a:rPr lang="en-US" altLang="en-US" sz="3830" dirty="0" err="1">
                <a:solidFill>
                  <a:srgbClr val="343434"/>
                </a:solidFill>
                <a:latin typeface="Arial" panose="020B0604020202020204" pitchFamily="34" charset="0"/>
                <a:cs typeface="Arial" panose="020B0604020202020204" pitchFamily="34" charset="0"/>
              </a:rPr>
              <a:t>oRaWA</a:t>
            </a:r>
            <a:r>
              <a:rPr lang="en-US" altLang="en-US" sz="3830" dirty="0" err="1">
                <a:solidFill>
                  <a:srgbClr val="131313"/>
                </a:solidFill>
                <a:latin typeface="Arial" panose="020B0604020202020204" pitchFamily="34" charset="0"/>
                <a:cs typeface="Arial" panose="020B0604020202020204" pitchFamily="34" charset="0"/>
              </a:rPr>
              <a:t>N</a:t>
            </a:r>
            <a:r>
              <a:rPr lang="en-US" altLang="en-US" sz="3830" dirty="0">
                <a:solidFill>
                  <a:srgbClr val="131313"/>
                </a:solidFill>
                <a:latin typeface="Arial" panose="020B0604020202020204" pitchFamily="34" charset="0"/>
                <a:cs typeface="Arial" panose="020B0604020202020204" pitchFamily="34" charset="0"/>
              </a:rPr>
              <a:t>: </a:t>
            </a:r>
            <a:r>
              <a:rPr lang="en-US" altLang="en-US" sz="3830" dirty="0">
                <a:solidFill>
                  <a:srgbClr val="343434"/>
                </a:solidFill>
                <a:latin typeface="Arial" panose="020B0604020202020204" pitchFamily="34" charset="0"/>
                <a:cs typeface="Arial" panose="020B0604020202020204" pitchFamily="34" charset="0"/>
              </a:rPr>
              <a:t>Gateway</a:t>
            </a:r>
            <a:endParaRPr lang="en-US" altLang="en-US" sz="3830" dirty="0">
              <a:latin typeface="Arial" panose="020B0604020202020204" pitchFamily="34" charset="0"/>
              <a:cs typeface="Arial" panose="020B0604020202020204" pitchFamily="34" charset="0"/>
            </a:endParaRPr>
          </a:p>
          <a:p>
            <a:pPr>
              <a:spcBef>
                <a:spcPts val="80"/>
              </a:spcBef>
            </a:pPr>
            <a:endParaRPr lang="en-US" altLang="en-US" sz="4465" dirty="0">
              <a:latin typeface="Times New Roman" panose="02020603050405020304" pitchFamily="18" charset="0"/>
              <a:cs typeface="Times New Roman" panose="02020603050405020304" pitchFamily="18" charset="0"/>
            </a:endParaRPr>
          </a:p>
          <a:p>
            <a:pPr algn="r" eaLnBrk="1" hangingPunct="1"/>
            <a:endParaRPr lang="en-US" altLang="en-US" sz="5105" dirty="0">
              <a:latin typeface="Arial" panose="020B0604020202020204" pitchFamily="34" charset="0"/>
              <a:cs typeface="Arial" panose="020B0604020202020204" pitchFamily="34" charset="0"/>
            </a:endParaRPr>
          </a:p>
          <a:p>
            <a:pPr algn="r">
              <a:spcBef>
                <a:spcPts val="1100"/>
              </a:spcBef>
            </a:pPr>
            <a:endParaRPr lang="en-US" altLang="en-US" sz="1021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447523" y="1710545"/>
            <a:ext cx="8966477" cy="4837178"/>
          </a:xfrm>
          <a:prstGeom prst="rect">
            <a:avLst/>
          </a:prstGeom>
        </p:spPr>
      </p:pic>
      <p:sp>
        <p:nvSpPr>
          <p:cNvPr id="2" name="Date Placeholder 1"/>
          <p:cNvSpPr>
            <a:spLocks noGrp="1"/>
          </p:cNvSpPr>
          <p:nvPr>
            <p:ph type="dt" sz="half" idx="10"/>
          </p:nvPr>
        </p:nvSpPr>
        <p:spPr/>
        <p:txBody>
          <a:bodyPr/>
          <a:lstStyle/>
          <a:p>
            <a:r>
              <a:rPr lang="en-US"/>
              <a:t>06-11-2024</a:t>
            </a:r>
            <a:endParaRPr lang="en-IN"/>
          </a:p>
        </p:txBody>
      </p:sp>
      <p:sp>
        <p:nvSpPr>
          <p:cNvPr id="4" name="Footer Placeholder 3"/>
          <p:cNvSpPr>
            <a:spLocks noGrp="1"/>
          </p:cNvSpPr>
          <p:nvPr>
            <p:ph type="ftr" sz="quarter" idx="11"/>
          </p:nvPr>
        </p:nvSpPr>
        <p:spPr/>
        <p:txBody>
          <a:bodyPr/>
          <a:lstStyle/>
          <a:p>
            <a:r>
              <a:rPr lang="en-US"/>
              <a:t>Integrating LoRaWAN and Geospatial Technologies for Next-Generation Smart Cities</a:t>
            </a:r>
            <a:endParaRPr lang="en-IN"/>
          </a:p>
        </p:txBody>
      </p:sp>
      <p:sp>
        <p:nvSpPr>
          <p:cNvPr id="5" name="Slide Number Placeholder 4"/>
          <p:cNvSpPr>
            <a:spLocks noGrp="1"/>
          </p:cNvSpPr>
          <p:nvPr>
            <p:ph type="sldNum" sz="quarter" idx="12"/>
          </p:nvPr>
        </p:nvSpPr>
        <p:spPr/>
        <p:txBody>
          <a:bodyPr/>
          <a:lstStyle/>
          <a:p>
            <a:fld id="{873F5F97-BAC6-4B68-A64C-E81C15EA068D}" type="slidenum">
              <a:rPr lang="en-IN" smtClean="0"/>
              <a:t>70</a:t>
            </a:fld>
            <a:endParaRPr lang="en-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solidFill>
                  <a:srgbClr val="0E0E0E"/>
                </a:solidFill>
              </a:rPr>
              <a:t>Lo</a:t>
            </a:r>
            <a:r>
              <a:rPr spc="-182" dirty="0">
                <a:solidFill>
                  <a:srgbClr val="0E0E0E"/>
                </a:solidFill>
              </a:rPr>
              <a:t>R</a:t>
            </a:r>
            <a:r>
              <a:rPr spc="-247" dirty="0">
                <a:solidFill>
                  <a:srgbClr val="0E0E0E"/>
                </a:solidFill>
              </a:rPr>
              <a:t>aWAN:</a:t>
            </a:r>
            <a:r>
              <a:rPr spc="343" dirty="0">
                <a:solidFill>
                  <a:srgbClr val="0E0E0E"/>
                </a:solidFill>
              </a:rPr>
              <a:t> </a:t>
            </a:r>
            <a:r>
              <a:rPr spc="-32" dirty="0">
                <a:solidFill>
                  <a:srgbClr val="0E0E0E"/>
                </a:solidFill>
              </a:rPr>
              <a:t>N</a:t>
            </a:r>
            <a:r>
              <a:rPr spc="-365" dirty="0">
                <a:solidFill>
                  <a:srgbClr val="0E0E0E"/>
                </a:solidFill>
              </a:rPr>
              <a:t>e</a:t>
            </a:r>
            <a:r>
              <a:rPr spc="-223" dirty="0">
                <a:solidFill>
                  <a:srgbClr val="0E0E0E"/>
                </a:solidFill>
              </a:rPr>
              <a:t>twork</a:t>
            </a:r>
            <a:r>
              <a:rPr spc="271" dirty="0">
                <a:solidFill>
                  <a:srgbClr val="0E0E0E"/>
                </a:solidFill>
              </a:rPr>
              <a:t> </a:t>
            </a:r>
            <a:r>
              <a:rPr spc="-144" dirty="0">
                <a:solidFill>
                  <a:srgbClr val="232323"/>
                </a:solidFill>
              </a:rPr>
              <a:t>S</a:t>
            </a:r>
            <a:r>
              <a:rPr spc="-88" dirty="0">
                <a:solidFill>
                  <a:srgbClr val="232323"/>
                </a:solidFill>
              </a:rPr>
              <a:t>e</a:t>
            </a:r>
            <a:r>
              <a:rPr spc="-223" dirty="0">
                <a:solidFill>
                  <a:srgbClr val="232323"/>
                </a:solidFill>
              </a:rPr>
              <a:t>rv</a:t>
            </a:r>
            <a:r>
              <a:rPr spc="-295" dirty="0">
                <a:solidFill>
                  <a:srgbClr val="232323"/>
                </a:solidFill>
              </a:rPr>
              <a:t>e</a:t>
            </a:r>
            <a:r>
              <a:rPr spc="-263" dirty="0">
                <a:solidFill>
                  <a:srgbClr val="232323"/>
                </a:solidFill>
              </a:rPr>
              <a:t>r</a:t>
            </a:r>
            <a:r>
              <a:rPr dirty="0">
                <a:solidFill>
                  <a:srgbClr val="232323"/>
                </a:solidFill>
              </a:rPr>
              <a:t> </a:t>
            </a:r>
            <a:r>
              <a:rPr spc="-128" dirty="0">
                <a:solidFill>
                  <a:srgbClr val="232323"/>
                </a:solidFill>
              </a:rPr>
              <a:t>(</a:t>
            </a:r>
            <a:r>
              <a:rPr spc="-303" dirty="0">
                <a:solidFill>
                  <a:srgbClr val="232323"/>
                </a:solidFill>
              </a:rPr>
              <a:t>N</a:t>
            </a:r>
            <a:r>
              <a:rPr spc="-439" dirty="0">
                <a:solidFill>
                  <a:srgbClr val="232323"/>
                </a:solidFill>
              </a:rPr>
              <a:t>S</a:t>
            </a:r>
            <a:r>
              <a:rPr spc="-295" dirty="0">
                <a:solidFill>
                  <a:srgbClr val="232323"/>
                </a:solidFill>
              </a:rPr>
              <a:t>)</a:t>
            </a:r>
          </a:p>
        </p:txBody>
      </p:sp>
      <p:sp>
        <p:nvSpPr>
          <p:cNvPr id="5" name="object 5"/>
          <p:cNvSpPr txBox="1">
            <a:spLocks noGrp="1"/>
          </p:cNvSpPr>
          <p:nvPr>
            <p:ph type="body" idx="1"/>
          </p:nvPr>
        </p:nvSpPr>
        <p:spPr/>
        <p:txBody>
          <a:bodyPr vert="horz" numCol="1" anchor="t" anchorCtr="0" compatLnSpc="1"/>
          <a:lstStyle/>
          <a:p>
            <a:pPr marL="271145" indent="15240" algn="just">
              <a:lnSpc>
                <a:spcPct val="149000"/>
              </a:lnSpc>
              <a:spcBef>
                <a:spcPct val="0"/>
              </a:spcBef>
            </a:pPr>
            <a:r>
              <a:rPr lang="en-US" altLang="en-US" sz="2395" dirty="0">
                <a:latin typeface="Arial" panose="020B0604020202020204" pitchFamily="34" charset="0"/>
                <a:cs typeface="Arial" panose="020B0604020202020204" pitchFamily="34" charset="0"/>
              </a:rPr>
              <a:t>The Network Server terminates </a:t>
            </a:r>
            <a:r>
              <a:rPr lang="en-US" altLang="en-US" sz="2395" dirty="0" err="1">
                <a:latin typeface="Arial" panose="020B0604020202020204" pitchFamily="34" charset="0"/>
                <a:cs typeface="Arial" panose="020B0604020202020204" pitchFamily="34" charset="0"/>
              </a:rPr>
              <a:t>LoRaWAN</a:t>
            </a:r>
            <a:r>
              <a:rPr lang="en-US" altLang="en-US" sz="2395" dirty="0">
                <a:latin typeface="Arial" panose="020B0604020202020204" pitchFamily="34" charset="0"/>
                <a:cs typeface="Arial" panose="020B0604020202020204" pitchFamily="34" charset="0"/>
              </a:rPr>
              <a:t> MAC layer for End-Devices connected to the network</a:t>
            </a:r>
          </a:p>
          <a:p>
            <a:pPr marL="271145" indent="15240" algn="just">
              <a:spcBef>
                <a:spcPts val="1455"/>
              </a:spcBef>
            </a:pPr>
            <a:r>
              <a:rPr lang="en-US" altLang="en-US" sz="2395" dirty="0">
                <a:latin typeface="Arial" panose="020B0604020202020204" pitchFamily="34" charset="0"/>
                <a:cs typeface="Arial" panose="020B0604020202020204" pitchFamily="34" charset="0"/>
              </a:rPr>
              <a:t>It </a:t>
            </a:r>
            <a:r>
              <a:rPr lang="en-US" altLang="en-US" sz="2710" dirty="0">
                <a:latin typeface="Arial" panose="020B0604020202020204" pitchFamily="34" charset="0"/>
                <a:cs typeface="Arial" panose="020B0604020202020204" pitchFamily="34" charset="0"/>
              </a:rPr>
              <a:t>is</a:t>
            </a:r>
            <a:r>
              <a:rPr lang="en-US" altLang="en-US" sz="2710" dirty="0">
                <a:latin typeface="Times New Roman" panose="02020603050405020304" pitchFamily="18" charset="0"/>
                <a:cs typeface="Times New Roman" panose="02020603050405020304" pitchFamily="18" charset="0"/>
              </a:rPr>
              <a:t> </a:t>
            </a:r>
            <a:r>
              <a:rPr lang="en-US" altLang="en-US" sz="2395" dirty="0">
                <a:latin typeface="Arial" panose="020B0604020202020204" pitchFamily="34" charset="0"/>
                <a:cs typeface="Arial" panose="020B0604020202020204" pitchFamily="34" charset="0"/>
              </a:rPr>
              <a:t>the </a:t>
            </a:r>
            <a:r>
              <a:rPr lang="en-US" altLang="en-US" sz="2395" dirty="0" err="1">
                <a:latin typeface="Arial" panose="020B0604020202020204" pitchFamily="34" charset="0"/>
                <a:cs typeface="Arial" panose="020B0604020202020204" pitchFamily="34" charset="0"/>
              </a:rPr>
              <a:t>centre</a:t>
            </a:r>
            <a:r>
              <a:rPr lang="en-US" altLang="en-US" sz="2395" dirty="0">
                <a:latin typeface="Arial" panose="020B0604020202020204" pitchFamily="34" charset="0"/>
                <a:cs typeface="Arial" panose="020B0604020202020204" pitchFamily="34" charset="0"/>
              </a:rPr>
              <a:t> of the star topology</a:t>
            </a:r>
            <a:endParaRPr lang="en-US" altLang="en-US" sz="2710" dirty="0">
              <a:latin typeface="Times New Roman" panose="02020603050405020304" pitchFamily="18" charset="0"/>
              <a:cs typeface="Times New Roman" panose="02020603050405020304" pitchFamily="18" charset="0"/>
            </a:endParaRPr>
          </a:p>
          <a:p>
            <a:pPr marL="271145" indent="15240" algn="just">
              <a:spcBef>
                <a:spcPts val="1655"/>
              </a:spcBef>
            </a:pPr>
            <a:r>
              <a:rPr lang="en-US" altLang="en-US" sz="2395" dirty="0">
                <a:latin typeface="Arial" panose="020B0604020202020204" pitchFamily="34" charset="0"/>
                <a:cs typeface="Arial" panose="020B0604020202020204" pitchFamily="34" charset="0"/>
              </a:rPr>
              <a:t>The Network Server decides:</a:t>
            </a:r>
          </a:p>
          <a:p>
            <a:pPr marL="728345" lvl="1" indent="15240" algn="just">
              <a:lnSpc>
                <a:spcPts val="4665"/>
              </a:lnSpc>
              <a:spcBef>
                <a:spcPts val="320"/>
              </a:spcBef>
            </a:pPr>
            <a:r>
              <a:rPr lang="en-US" altLang="en-US" sz="2000" dirty="0">
                <a:latin typeface="Arial" panose="020B0604020202020204" pitchFamily="34" charset="0"/>
                <a:cs typeface="Arial" panose="020B0604020202020204" pitchFamily="34" charset="0"/>
              </a:rPr>
              <a:t>which Gateway will talk to which End Device </a:t>
            </a:r>
          </a:p>
          <a:p>
            <a:pPr marL="728345" lvl="1" indent="15240" algn="just">
              <a:lnSpc>
                <a:spcPts val="4665"/>
              </a:lnSpc>
              <a:spcBef>
                <a:spcPts val="320"/>
              </a:spcBef>
            </a:pPr>
            <a:r>
              <a:rPr lang="en-US" altLang="en-US" sz="2000" dirty="0">
                <a:latin typeface="Arial" panose="020B0604020202020204" pitchFamily="34" charset="0"/>
                <a:cs typeface="Arial" panose="020B0604020202020204" pitchFamily="34" charset="0"/>
              </a:rPr>
              <a:t>what data rates will be used by End Devices</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71</a:t>
            </a:fld>
            <a:endParaRPr lang="en-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78161" y="625528"/>
            <a:ext cx="7415149" cy="601383"/>
          </a:xfrm>
          <a:prstGeom prst="rect">
            <a:avLst/>
          </a:prstGeom>
        </p:spPr>
        <p:txBody>
          <a:bodyPr lIns="0" tIns="0" rIns="0" bIns="0">
            <a:spAutoFit/>
          </a:bodyPr>
          <a:lstStyle/>
          <a:p>
            <a:pPr marL="20320">
              <a:defRPr/>
            </a:pPr>
            <a:r>
              <a:rPr sz="3910" spc="-144" dirty="0">
                <a:solidFill>
                  <a:srgbClr val="131313"/>
                </a:solidFill>
                <a:latin typeface="Arial" panose="020B0604020202020204"/>
                <a:cs typeface="Arial" panose="020B0604020202020204"/>
              </a:rPr>
              <a:t>L</a:t>
            </a:r>
            <a:r>
              <a:rPr sz="3910" dirty="0">
                <a:solidFill>
                  <a:srgbClr val="131313"/>
                </a:solidFill>
                <a:latin typeface="Arial" panose="020B0604020202020204"/>
                <a:cs typeface="Arial" panose="020B0604020202020204"/>
              </a:rPr>
              <a:t>o</a:t>
            </a:r>
            <a:r>
              <a:rPr sz="3910" spc="263" dirty="0">
                <a:solidFill>
                  <a:srgbClr val="131313"/>
                </a:solidFill>
                <a:latin typeface="Arial" panose="020B0604020202020204"/>
                <a:cs typeface="Arial" panose="020B0604020202020204"/>
              </a:rPr>
              <a:t>R</a:t>
            </a:r>
            <a:r>
              <a:rPr sz="3910" spc="-144" dirty="0">
                <a:solidFill>
                  <a:srgbClr val="131313"/>
                </a:solidFill>
                <a:latin typeface="Arial" panose="020B0604020202020204"/>
                <a:cs typeface="Arial" panose="020B0604020202020204"/>
              </a:rPr>
              <a:t>a</a:t>
            </a:r>
            <a:r>
              <a:rPr sz="3910" spc="24" dirty="0">
                <a:solidFill>
                  <a:srgbClr val="131313"/>
                </a:solidFill>
                <a:latin typeface="Arial" panose="020B0604020202020204"/>
                <a:cs typeface="Arial" panose="020B0604020202020204"/>
              </a:rPr>
              <a:t>WAN:</a:t>
            </a:r>
            <a:r>
              <a:rPr sz="3910" spc="479" dirty="0">
                <a:solidFill>
                  <a:srgbClr val="131313"/>
                </a:solidFill>
                <a:latin typeface="Arial" panose="020B0604020202020204"/>
                <a:cs typeface="Arial" panose="020B0604020202020204"/>
              </a:rPr>
              <a:t> </a:t>
            </a:r>
            <a:r>
              <a:rPr sz="3910" spc="40" dirty="0">
                <a:solidFill>
                  <a:srgbClr val="131313"/>
                </a:solidFill>
                <a:latin typeface="Arial" panose="020B0604020202020204"/>
                <a:cs typeface="Arial" panose="020B0604020202020204"/>
              </a:rPr>
              <a:t>N</a:t>
            </a:r>
            <a:r>
              <a:rPr sz="3910" spc="-144" dirty="0">
                <a:solidFill>
                  <a:srgbClr val="131313"/>
                </a:solidFill>
                <a:latin typeface="Arial" panose="020B0604020202020204"/>
                <a:cs typeface="Arial" panose="020B0604020202020204"/>
              </a:rPr>
              <a:t>e</a:t>
            </a:r>
            <a:r>
              <a:rPr sz="3910" spc="128" dirty="0">
                <a:solidFill>
                  <a:srgbClr val="131313"/>
                </a:solidFill>
                <a:latin typeface="Arial" panose="020B0604020202020204"/>
                <a:cs typeface="Arial" panose="020B0604020202020204"/>
              </a:rPr>
              <a:t>twork</a:t>
            </a:r>
            <a:r>
              <a:rPr sz="3910" spc="319" dirty="0">
                <a:solidFill>
                  <a:srgbClr val="131313"/>
                </a:solidFill>
                <a:latin typeface="Arial" panose="020B0604020202020204"/>
                <a:cs typeface="Arial" panose="020B0604020202020204"/>
              </a:rPr>
              <a:t> </a:t>
            </a:r>
            <a:r>
              <a:rPr sz="3910" spc="48" dirty="0">
                <a:solidFill>
                  <a:srgbClr val="282828"/>
                </a:solidFill>
                <a:latin typeface="Arial" panose="020B0604020202020204"/>
                <a:cs typeface="Arial" panose="020B0604020202020204"/>
              </a:rPr>
              <a:t>S</a:t>
            </a:r>
            <a:r>
              <a:rPr sz="3910" spc="24" dirty="0">
                <a:solidFill>
                  <a:srgbClr val="282828"/>
                </a:solidFill>
                <a:latin typeface="Arial" panose="020B0604020202020204"/>
                <a:cs typeface="Arial" panose="020B0604020202020204"/>
              </a:rPr>
              <a:t>e</a:t>
            </a:r>
            <a:r>
              <a:rPr sz="3910" spc="-24" dirty="0">
                <a:solidFill>
                  <a:srgbClr val="282828"/>
                </a:solidFill>
                <a:latin typeface="Arial" panose="020B0604020202020204"/>
                <a:cs typeface="Arial" panose="020B0604020202020204"/>
              </a:rPr>
              <a:t>rver</a:t>
            </a:r>
            <a:r>
              <a:rPr sz="3910" spc="263" dirty="0">
                <a:solidFill>
                  <a:srgbClr val="282828"/>
                </a:solidFill>
                <a:latin typeface="Arial" panose="020B0604020202020204"/>
                <a:cs typeface="Arial" panose="020B0604020202020204"/>
              </a:rPr>
              <a:t> </a:t>
            </a:r>
            <a:r>
              <a:rPr sz="3910" spc="-72" dirty="0">
                <a:solidFill>
                  <a:srgbClr val="282828"/>
                </a:solidFill>
                <a:latin typeface="Arial" panose="020B0604020202020204"/>
                <a:cs typeface="Arial" panose="020B0604020202020204"/>
              </a:rPr>
              <a:t>(</a:t>
            </a:r>
            <a:r>
              <a:rPr sz="3910" spc="-239" dirty="0">
                <a:solidFill>
                  <a:srgbClr val="282828"/>
                </a:solidFill>
                <a:latin typeface="Arial" panose="020B0604020202020204"/>
                <a:cs typeface="Arial" panose="020B0604020202020204"/>
              </a:rPr>
              <a:t>N</a:t>
            </a:r>
            <a:r>
              <a:rPr sz="3910" dirty="0">
                <a:solidFill>
                  <a:srgbClr val="282828"/>
                </a:solidFill>
                <a:latin typeface="Arial" panose="020B0604020202020204"/>
                <a:cs typeface="Arial" panose="020B0604020202020204"/>
              </a:rPr>
              <a:t>S</a:t>
            </a:r>
            <a:r>
              <a:rPr sz="3910" spc="-319" dirty="0">
                <a:solidFill>
                  <a:srgbClr val="282828"/>
                </a:solidFill>
                <a:latin typeface="Arial" panose="020B0604020202020204"/>
                <a:cs typeface="Arial" panose="020B0604020202020204"/>
              </a:rPr>
              <a:t>)</a:t>
            </a:r>
            <a:endParaRPr sz="3910">
              <a:latin typeface="Arial" panose="020B0604020202020204"/>
              <a:cs typeface="Arial" panose="020B0604020202020204"/>
            </a:endParaRPr>
          </a:p>
        </p:txBody>
      </p:sp>
      <p:sp>
        <p:nvSpPr>
          <p:cNvPr id="3" name="object 3"/>
          <p:cNvSpPr txBox="1"/>
          <p:nvPr/>
        </p:nvSpPr>
        <p:spPr>
          <a:xfrm>
            <a:off x="1886991" y="3173220"/>
            <a:ext cx="3353025" cy="1025922"/>
          </a:xfrm>
          <a:prstGeom prst="rect">
            <a:avLst/>
          </a:prstGeom>
        </p:spPr>
        <p:txBody>
          <a:bodyPr lIns="0" tIns="0" rIns="0" bIns="0">
            <a:spAutoFit/>
          </a:bodyPr>
          <a:lstStyle/>
          <a:p>
            <a:pPr marL="20320">
              <a:lnSpc>
                <a:spcPts val="5135"/>
              </a:lnSpc>
              <a:defRPr/>
            </a:pPr>
            <a:r>
              <a:rPr sz="4545" spc="-175" dirty="0">
                <a:solidFill>
                  <a:srgbClr val="282828"/>
                </a:solidFill>
                <a:latin typeface="Arial" panose="020B0604020202020204"/>
                <a:cs typeface="Arial" panose="020B0604020202020204"/>
              </a:rPr>
              <a:t>T</a:t>
            </a:r>
            <a:r>
              <a:rPr sz="4545" spc="-351" dirty="0">
                <a:solidFill>
                  <a:srgbClr val="282828"/>
                </a:solidFill>
                <a:latin typeface="Arial" panose="020B0604020202020204"/>
                <a:cs typeface="Arial" panose="020B0604020202020204"/>
              </a:rPr>
              <a:t>HE</a:t>
            </a:r>
            <a:r>
              <a:rPr sz="4545" spc="-365" dirty="0">
                <a:solidFill>
                  <a:srgbClr val="282828"/>
                </a:solidFill>
                <a:latin typeface="Arial" panose="020B0604020202020204"/>
                <a:cs typeface="Arial" panose="020B0604020202020204"/>
              </a:rPr>
              <a:t> </a:t>
            </a:r>
            <a:r>
              <a:rPr sz="4545" spc="-175" dirty="0">
                <a:solidFill>
                  <a:srgbClr val="282828"/>
                </a:solidFill>
                <a:latin typeface="Arial" panose="020B0604020202020204"/>
                <a:cs typeface="Arial" panose="020B0604020202020204"/>
              </a:rPr>
              <a:t>T</a:t>
            </a:r>
            <a:r>
              <a:rPr sz="4545" spc="-64" dirty="0">
                <a:solidFill>
                  <a:srgbClr val="282828"/>
                </a:solidFill>
                <a:latin typeface="Arial" panose="020B0604020202020204"/>
                <a:cs typeface="Arial" panose="020B0604020202020204"/>
              </a:rPr>
              <a:t>H</a:t>
            </a:r>
            <a:r>
              <a:rPr sz="4545" spc="160" dirty="0">
                <a:solidFill>
                  <a:srgbClr val="282828"/>
                </a:solidFill>
                <a:latin typeface="Arial" panose="020B0604020202020204"/>
                <a:cs typeface="Arial" panose="020B0604020202020204"/>
              </a:rPr>
              <a:t>I</a:t>
            </a:r>
            <a:r>
              <a:rPr sz="4545" spc="-56" dirty="0">
                <a:solidFill>
                  <a:srgbClr val="282828"/>
                </a:solidFill>
                <a:latin typeface="Arial" panose="020B0604020202020204"/>
                <a:cs typeface="Arial" panose="020B0604020202020204"/>
              </a:rPr>
              <a:t>N</a:t>
            </a:r>
            <a:r>
              <a:rPr sz="4545" spc="-112" dirty="0">
                <a:solidFill>
                  <a:srgbClr val="282828"/>
                </a:solidFill>
                <a:latin typeface="Arial" panose="020B0604020202020204"/>
                <a:cs typeface="Arial" panose="020B0604020202020204"/>
              </a:rPr>
              <a:t>G</a:t>
            </a:r>
            <a:r>
              <a:rPr sz="4545" spc="-182" dirty="0">
                <a:solidFill>
                  <a:srgbClr val="282828"/>
                </a:solidFill>
                <a:latin typeface="Arial" panose="020B0604020202020204"/>
                <a:cs typeface="Arial" panose="020B0604020202020204"/>
              </a:rPr>
              <a:t>S</a:t>
            </a:r>
            <a:endParaRPr sz="4545">
              <a:latin typeface="Arial" panose="020B0604020202020204"/>
              <a:cs typeface="Arial" panose="020B0604020202020204"/>
            </a:endParaRPr>
          </a:p>
          <a:p>
            <a:pPr marL="35560">
              <a:lnSpc>
                <a:spcPts val="2945"/>
              </a:lnSpc>
              <a:tabLst>
                <a:tab pos="550545" algn="l"/>
                <a:tab pos="975995" algn="l"/>
                <a:tab pos="1416685" algn="l"/>
                <a:tab pos="2009775" algn="l"/>
                <a:tab pos="2541270" algn="l"/>
                <a:tab pos="3012440" algn="l"/>
              </a:tabLst>
              <a:defRPr/>
            </a:pPr>
            <a:r>
              <a:rPr sz="2710" spc="287" dirty="0">
                <a:solidFill>
                  <a:srgbClr val="282828"/>
                </a:solidFill>
                <a:latin typeface="Arial" panose="020B0604020202020204"/>
                <a:cs typeface="Arial" panose="020B0604020202020204"/>
              </a:rPr>
              <a:t>N	</a:t>
            </a:r>
            <a:r>
              <a:rPr sz="2710" spc="-365" dirty="0">
                <a:solidFill>
                  <a:srgbClr val="282828"/>
                </a:solidFill>
                <a:latin typeface="Arial" panose="020B0604020202020204"/>
                <a:cs typeface="Arial" panose="020B0604020202020204"/>
              </a:rPr>
              <a:t>E	</a:t>
            </a:r>
            <a:r>
              <a:rPr sz="2710" spc="-168" dirty="0">
                <a:solidFill>
                  <a:srgbClr val="282828"/>
                </a:solidFill>
                <a:latin typeface="Arial" panose="020B0604020202020204"/>
                <a:cs typeface="Arial" panose="020B0604020202020204"/>
              </a:rPr>
              <a:t>T	</a:t>
            </a:r>
            <a:r>
              <a:rPr sz="2710" spc="48" dirty="0">
                <a:solidFill>
                  <a:srgbClr val="282828"/>
                </a:solidFill>
                <a:latin typeface="Arial" panose="020B0604020202020204"/>
                <a:cs typeface="Arial" panose="020B0604020202020204"/>
              </a:rPr>
              <a:t>W	</a:t>
            </a:r>
            <a:r>
              <a:rPr sz="2710" spc="120" dirty="0">
                <a:solidFill>
                  <a:srgbClr val="282828"/>
                </a:solidFill>
                <a:latin typeface="Arial" panose="020B0604020202020204"/>
                <a:cs typeface="Arial" panose="020B0604020202020204"/>
              </a:rPr>
              <a:t>O	</a:t>
            </a:r>
            <a:r>
              <a:rPr sz="2710" spc="-80" dirty="0">
                <a:solidFill>
                  <a:srgbClr val="282828"/>
                </a:solidFill>
                <a:latin typeface="Arial" panose="020B0604020202020204"/>
                <a:cs typeface="Arial" panose="020B0604020202020204"/>
              </a:rPr>
              <a:t>R	</a:t>
            </a:r>
            <a:r>
              <a:rPr sz="2710" spc="160" dirty="0">
                <a:solidFill>
                  <a:srgbClr val="282828"/>
                </a:solidFill>
                <a:latin typeface="Arial" panose="020B0604020202020204"/>
                <a:cs typeface="Arial" panose="020B0604020202020204"/>
              </a:rPr>
              <a:t>K</a:t>
            </a:r>
            <a:endParaRPr sz="2710">
              <a:latin typeface="Arial" panose="020B0604020202020204"/>
              <a:cs typeface="Arial" panose="020B0604020202020204"/>
            </a:endParaRPr>
          </a:p>
        </p:txBody>
      </p:sp>
      <p:sp>
        <p:nvSpPr>
          <p:cNvPr id="4" name="object 4"/>
          <p:cNvSpPr txBox="1"/>
          <p:nvPr/>
        </p:nvSpPr>
        <p:spPr>
          <a:xfrm>
            <a:off x="3831949" y="4604078"/>
            <a:ext cx="260848" cy="196336"/>
          </a:xfrm>
          <a:prstGeom prst="rect">
            <a:avLst/>
          </a:prstGeom>
        </p:spPr>
        <p:txBody>
          <a:bodyPr lIns="0" tIns="0" rIns="0" bIns="0">
            <a:spAutoFit/>
          </a:bodyPr>
          <a:lstStyle/>
          <a:p>
            <a:pPr marL="20320">
              <a:defRPr/>
            </a:pPr>
            <a:r>
              <a:rPr sz="1275" spc="1380" dirty="0">
                <a:solidFill>
                  <a:srgbClr val="A0BFC1"/>
                </a:solidFill>
                <a:latin typeface="Arial" panose="020B0604020202020204"/>
                <a:cs typeface="Arial" panose="020B0604020202020204"/>
              </a:rPr>
              <a:t>I</a:t>
            </a:r>
            <a:endParaRPr sz="1275">
              <a:latin typeface="Arial" panose="020B0604020202020204"/>
              <a:cs typeface="Arial" panose="020B0604020202020204"/>
            </a:endParaRPr>
          </a:p>
        </p:txBody>
      </p:sp>
      <p:sp>
        <p:nvSpPr>
          <p:cNvPr id="5" name="object 5"/>
          <p:cNvSpPr txBox="1"/>
          <p:nvPr/>
        </p:nvSpPr>
        <p:spPr>
          <a:xfrm>
            <a:off x="3619219" y="4740833"/>
            <a:ext cx="587539" cy="220958"/>
          </a:xfrm>
          <a:prstGeom prst="rect">
            <a:avLst/>
          </a:prstGeom>
        </p:spPr>
        <p:txBody>
          <a:bodyPr lIns="0" tIns="0" rIns="0" bIns="0">
            <a:spAutoFit/>
          </a:bodyPr>
          <a:lstStyle/>
          <a:p>
            <a:pPr marL="20320">
              <a:tabLst>
                <a:tab pos="459740" algn="l"/>
              </a:tabLst>
              <a:defRPr/>
            </a:pPr>
            <a:r>
              <a:rPr sz="1435" spc="351" dirty="0">
                <a:solidFill>
                  <a:srgbClr val="A0BFC1"/>
                </a:solidFill>
                <a:latin typeface="Times New Roman" panose="02020603050405020304"/>
                <a:cs typeface="Times New Roman" panose="02020603050405020304"/>
              </a:rPr>
              <a:t>II	I</a:t>
            </a:r>
            <a:endParaRPr sz="1435">
              <a:latin typeface="Times New Roman" panose="02020603050405020304"/>
              <a:cs typeface="Times New Roman" panose="02020603050405020304"/>
            </a:endParaRPr>
          </a:p>
        </p:txBody>
      </p:sp>
      <p:sp>
        <p:nvSpPr>
          <p:cNvPr id="6" name="object 6"/>
          <p:cNvSpPr txBox="1"/>
          <p:nvPr/>
        </p:nvSpPr>
        <p:spPr>
          <a:xfrm>
            <a:off x="3953508" y="4857328"/>
            <a:ext cx="458383" cy="589136"/>
          </a:xfrm>
          <a:prstGeom prst="rect">
            <a:avLst/>
          </a:prstGeom>
        </p:spPr>
        <p:txBody>
          <a:bodyPr lIns="0" tIns="0" rIns="0" bIns="0">
            <a:spAutoFit/>
          </a:bodyPr>
          <a:lstStyle/>
          <a:p>
            <a:pPr marL="20320">
              <a:defRPr/>
            </a:pPr>
            <a:r>
              <a:rPr sz="5745" spc="681" baseline="-7000" dirty="0">
                <a:solidFill>
                  <a:srgbClr val="A0BFC1"/>
                </a:solidFill>
                <a:latin typeface="Arial" panose="020B0604020202020204"/>
                <a:cs typeface="Arial" panose="020B0604020202020204"/>
              </a:rPr>
              <a:t>'</a:t>
            </a:r>
            <a:r>
              <a:rPr sz="1355" spc="1707" dirty="0">
                <a:solidFill>
                  <a:srgbClr val="A0BFC1"/>
                </a:solidFill>
                <a:latin typeface="Arial" panose="020B0604020202020204"/>
                <a:cs typeface="Arial" panose="020B0604020202020204"/>
              </a:rPr>
              <a:t>I</a:t>
            </a:r>
            <a:endParaRPr sz="1355">
              <a:latin typeface="Arial" panose="020B0604020202020204"/>
              <a:cs typeface="Arial" panose="020B0604020202020204"/>
            </a:endParaRPr>
          </a:p>
        </p:txBody>
      </p:sp>
      <p:sp>
        <p:nvSpPr>
          <p:cNvPr id="7" name="object 7"/>
          <p:cNvSpPr txBox="1"/>
          <p:nvPr/>
        </p:nvSpPr>
        <p:spPr>
          <a:xfrm>
            <a:off x="2920251" y="5290385"/>
            <a:ext cx="1922165" cy="441980"/>
          </a:xfrm>
          <a:prstGeom prst="rect">
            <a:avLst/>
          </a:prstGeom>
        </p:spPr>
        <p:txBody>
          <a:bodyPr lIns="0" tIns="0" rIns="0" bIns="0">
            <a:spAutoFit/>
          </a:bodyPr>
          <a:lstStyle/>
          <a:p>
            <a:pPr marL="20320">
              <a:defRPr/>
            </a:pPr>
            <a:r>
              <a:rPr sz="2870" spc="112" dirty="0">
                <a:solidFill>
                  <a:srgbClr val="030303"/>
                </a:solidFill>
                <a:latin typeface="Arial" panose="020B0604020202020204"/>
                <a:cs typeface="Arial" panose="020B0604020202020204"/>
              </a:rPr>
              <a:t>L</a:t>
            </a:r>
            <a:r>
              <a:rPr sz="2870" spc="439" dirty="0">
                <a:solidFill>
                  <a:srgbClr val="030303"/>
                </a:solidFill>
                <a:latin typeface="Arial" panose="020B0604020202020204"/>
                <a:cs typeface="Arial" panose="020B0604020202020204"/>
              </a:rPr>
              <a:t>O</a:t>
            </a:r>
            <a:r>
              <a:rPr sz="2870" spc="-191" dirty="0">
                <a:solidFill>
                  <a:srgbClr val="030303"/>
                </a:solidFill>
                <a:latin typeface="Arial" panose="020B0604020202020204"/>
                <a:cs typeface="Arial" panose="020B0604020202020204"/>
              </a:rPr>
              <a:t>R</a:t>
            </a:r>
            <a:r>
              <a:rPr sz="2870" spc="64" dirty="0">
                <a:solidFill>
                  <a:srgbClr val="030303"/>
                </a:solidFill>
                <a:latin typeface="Arial" panose="020B0604020202020204"/>
                <a:cs typeface="Arial" panose="020B0604020202020204"/>
              </a:rPr>
              <a:t> </a:t>
            </a:r>
            <a:r>
              <a:rPr sz="2870" spc="574" dirty="0">
                <a:solidFill>
                  <a:srgbClr val="030303"/>
                </a:solidFill>
                <a:latin typeface="Arial" panose="020B0604020202020204"/>
                <a:cs typeface="Arial" panose="020B0604020202020204"/>
              </a:rPr>
              <a:t>I</a:t>
            </a:r>
            <a:r>
              <a:rPr sz="2870" spc="-263" dirty="0">
                <a:solidFill>
                  <a:srgbClr val="030303"/>
                </a:solidFill>
                <a:latin typeface="Arial" panose="020B0604020202020204"/>
                <a:cs typeface="Arial" panose="020B0604020202020204"/>
              </a:rPr>
              <a:t> </a:t>
            </a:r>
            <a:r>
              <a:rPr sz="2870" spc="1085" dirty="0">
                <a:solidFill>
                  <a:srgbClr val="030303"/>
                </a:solidFill>
                <a:latin typeface="Arial" panose="020B0604020202020204"/>
                <a:cs typeface="Arial" panose="020B0604020202020204"/>
              </a:rPr>
              <a:t>0</a:t>
            </a:r>
            <a:r>
              <a:rPr sz="2870" dirty="0">
                <a:solidFill>
                  <a:srgbClr val="030303"/>
                </a:solidFill>
                <a:latin typeface="Arial" panose="020B0604020202020204"/>
                <a:cs typeface="Arial" panose="020B0604020202020204"/>
              </a:rPr>
              <a:t> </a:t>
            </a:r>
            <a:r>
              <a:rPr sz="2870" spc="-215" dirty="0">
                <a:solidFill>
                  <a:srgbClr val="030303"/>
                </a:solidFill>
                <a:latin typeface="Arial" panose="020B0604020202020204"/>
                <a:cs typeface="Arial" panose="020B0604020202020204"/>
              </a:rPr>
              <a:t> </a:t>
            </a:r>
            <a:r>
              <a:rPr sz="2870" spc="-128" dirty="0">
                <a:solidFill>
                  <a:srgbClr val="030303"/>
                </a:solidFill>
                <a:latin typeface="Arial" panose="020B0604020202020204"/>
                <a:cs typeface="Arial" panose="020B0604020202020204"/>
              </a:rPr>
              <a:t>T</a:t>
            </a:r>
            <a:endParaRPr sz="2870">
              <a:latin typeface="Arial" panose="020B0604020202020204"/>
              <a:cs typeface="Arial" panose="020B0604020202020204"/>
            </a:endParaRPr>
          </a:p>
        </p:txBody>
      </p:sp>
      <p:sp>
        <p:nvSpPr>
          <p:cNvPr id="8" name="object 8"/>
          <p:cNvSpPr txBox="1"/>
          <p:nvPr/>
        </p:nvSpPr>
        <p:spPr>
          <a:xfrm>
            <a:off x="5708529" y="2243793"/>
            <a:ext cx="4008941" cy="908390"/>
          </a:xfrm>
          <a:prstGeom prst="rect">
            <a:avLst/>
          </a:prstGeom>
        </p:spPr>
        <p:txBody>
          <a:bodyPr lIns="0" tIns="0" rIns="0" bIns="0">
            <a:spAutoFit/>
          </a:bodyPr>
          <a:lstStyle/>
          <a:p>
            <a:pPr marL="20320">
              <a:defRPr/>
            </a:pPr>
            <a:r>
              <a:rPr sz="5905" spc="-3629" dirty="0">
                <a:solidFill>
                  <a:srgbClr val="4D77B3"/>
                </a:solidFill>
                <a:latin typeface="Arial" panose="020B0604020202020204"/>
                <a:cs typeface="Arial" panose="020B0604020202020204"/>
              </a:rPr>
              <a:t>:</a:t>
            </a:r>
            <a:r>
              <a:rPr sz="5905" spc="1324" dirty="0">
                <a:solidFill>
                  <a:srgbClr val="ACACAC"/>
                </a:solidFill>
                <a:latin typeface="Arial" panose="020B0604020202020204"/>
                <a:cs typeface="Arial" panose="020B0604020202020204"/>
              </a:rPr>
              <a:t>:</a:t>
            </a:r>
            <a:r>
              <a:rPr sz="5905" spc="64" dirty="0">
                <a:solidFill>
                  <a:srgbClr val="ACACAC"/>
                </a:solidFill>
                <a:latin typeface="Arial" panose="020B0604020202020204"/>
                <a:cs typeface="Arial" panose="020B0604020202020204"/>
              </a:rPr>
              <a:t>u</a:t>
            </a:r>
            <a:r>
              <a:rPr sz="5905" spc="423" dirty="0">
                <a:solidFill>
                  <a:srgbClr val="ACACAC"/>
                </a:solidFill>
                <a:latin typeface="Arial" panose="020B0604020202020204"/>
                <a:cs typeface="Arial" panose="020B0604020202020204"/>
              </a:rPr>
              <a:t>b</a:t>
            </a:r>
            <a:r>
              <a:rPr sz="5905" spc="120" dirty="0">
                <a:solidFill>
                  <a:srgbClr val="ACACAC"/>
                </a:solidFill>
                <a:latin typeface="Arial" panose="020B0604020202020204"/>
                <a:cs typeface="Arial" panose="020B0604020202020204"/>
              </a:rPr>
              <a:t>i</a:t>
            </a:r>
            <a:r>
              <a:rPr sz="5905" spc="295" dirty="0">
                <a:solidFill>
                  <a:srgbClr val="4D77B3"/>
                </a:solidFill>
                <a:latin typeface="Arial" panose="020B0604020202020204"/>
                <a:cs typeface="Arial" panose="020B0604020202020204"/>
              </a:rPr>
              <a:t>d</a:t>
            </a:r>
            <a:r>
              <a:rPr sz="5905" spc="128" dirty="0">
                <a:solidFill>
                  <a:srgbClr val="4D77B3"/>
                </a:solidFill>
                <a:latin typeface="Arial" panose="020B0604020202020204"/>
                <a:cs typeface="Arial" panose="020B0604020202020204"/>
              </a:rPr>
              <a:t>o</a:t>
            </a:r>
            <a:r>
              <a:rPr sz="5905" spc="399" dirty="0">
                <a:solidFill>
                  <a:srgbClr val="4D77B3"/>
                </a:solidFill>
                <a:latin typeface="Arial" panose="020B0604020202020204"/>
                <a:cs typeface="Arial" panose="020B0604020202020204"/>
              </a:rPr>
              <a:t>t</a:t>
            </a:r>
            <a:r>
              <a:rPr sz="5905" spc="471" dirty="0">
                <a:solidFill>
                  <a:srgbClr val="4D77B3"/>
                </a:solidFill>
                <a:latin typeface="Arial" panose="020B0604020202020204"/>
                <a:cs typeface="Arial" panose="020B0604020202020204"/>
              </a:rPr>
              <a:t>s</a:t>
            </a:r>
            <a:endParaRPr sz="5905">
              <a:latin typeface="Arial" panose="020B0604020202020204"/>
              <a:cs typeface="Arial" panose="020B0604020202020204"/>
            </a:endParaRPr>
          </a:p>
        </p:txBody>
      </p:sp>
      <p:sp>
        <p:nvSpPr>
          <p:cNvPr id="9" name="object 9"/>
          <p:cNvSpPr txBox="1"/>
          <p:nvPr/>
        </p:nvSpPr>
        <p:spPr>
          <a:xfrm>
            <a:off x="6035220" y="2664187"/>
            <a:ext cx="1114298" cy="883768"/>
          </a:xfrm>
          <a:prstGeom prst="rect">
            <a:avLst/>
          </a:prstGeom>
        </p:spPr>
        <p:txBody>
          <a:bodyPr lIns="0" tIns="0" rIns="0" bIns="0">
            <a:spAutoFit/>
          </a:bodyPr>
          <a:lstStyle/>
          <a:p>
            <a:pPr marL="20320">
              <a:defRPr/>
            </a:pPr>
            <a:r>
              <a:rPr sz="5745" spc="-1420" dirty="0">
                <a:solidFill>
                  <a:srgbClr val="ACACAC"/>
                </a:solidFill>
                <a:latin typeface="Courier New" panose="02070309020205020404"/>
                <a:cs typeface="Courier New" panose="02070309020205020404"/>
              </a:rPr>
              <a:t>•</a:t>
            </a:r>
            <a:r>
              <a:rPr sz="5745" spc="-822" dirty="0">
                <a:solidFill>
                  <a:srgbClr val="ACACAC"/>
                </a:solidFill>
                <a:latin typeface="Courier New" panose="02070309020205020404"/>
                <a:cs typeface="Courier New" panose="02070309020205020404"/>
              </a:rPr>
              <a:t>•</a:t>
            </a:r>
            <a:r>
              <a:rPr sz="5745" spc="343" dirty="0">
                <a:solidFill>
                  <a:srgbClr val="ACACAC"/>
                </a:solidFill>
                <a:latin typeface="Courier New" panose="02070309020205020404"/>
                <a:cs typeface="Courier New" panose="02070309020205020404"/>
              </a:rPr>
              <a:t>•</a:t>
            </a:r>
            <a:endParaRPr sz="5745">
              <a:latin typeface="Courier New" panose="02070309020205020404"/>
              <a:cs typeface="Courier New" panose="02070309020205020404"/>
            </a:endParaRPr>
          </a:p>
        </p:txBody>
      </p:sp>
      <p:sp>
        <p:nvSpPr>
          <p:cNvPr id="10" name="Date Placeholder 9"/>
          <p:cNvSpPr>
            <a:spLocks noGrp="1"/>
          </p:cNvSpPr>
          <p:nvPr>
            <p:ph type="dt" sz="half" idx="11"/>
          </p:nvPr>
        </p:nvSpPr>
        <p:spPr/>
        <p:txBody>
          <a:bodyPr/>
          <a:lstStyle/>
          <a:p>
            <a:pPr>
              <a:defRPr/>
            </a:pPr>
            <a:r>
              <a:rPr lang="en-US"/>
              <a:t>06-11-2024</a:t>
            </a:r>
          </a:p>
        </p:txBody>
      </p:sp>
      <p:sp>
        <p:nvSpPr>
          <p:cNvPr id="11" name="Footer Placeholder 10"/>
          <p:cNvSpPr>
            <a:spLocks noGrp="1"/>
          </p:cNvSpPr>
          <p:nvPr>
            <p:ph type="ftr" sz="quarter" idx="10"/>
          </p:nvPr>
        </p:nvSpPr>
        <p:spPr/>
        <p:txBody>
          <a:bodyPr/>
          <a:lstStyle/>
          <a:p>
            <a:pPr>
              <a:defRPr/>
            </a:pPr>
            <a:r>
              <a:rPr lang="en-US" sz="900" b="0" dirty="0"/>
              <a:t>Integrating </a:t>
            </a:r>
            <a:r>
              <a:rPr lang="en-US" sz="900" b="0" dirty="0" err="1"/>
              <a:t>LoRaWAN</a:t>
            </a:r>
            <a:r>
              <a:rPr lang="en-US" sz="900" b="0" dirty="0"/>
              <a:t> and Geospatial Technologies for Next-Generation Smart Cities</a:t>
            </a:r>
            <a:endParaRPr lang="en-IN" sz="800" b="0" dirty="0">
              <a:solidFill>
                <a:srgbClr val="727772"/>
              </a:solidFill>
            </a:endParaRPr>
          </a:p>
        </p:txBody>
      </p:sp>
      <p:sp>
        <p:nvSpPr>
          <p:cNvPr id="12" name="Slide Number Placeholder 11"/>
          <p:cNvSpPr>
            <a:spLocks noGrp="1"/>
          </p:cNvSpPr>
          <p:nvPr>
            <p:ph type="sldNum" sz="quarter" idx="12"/>
          </p:nvPr>
        </p:nvSpPr>
        <p:spPr/>
        <p:txBody>
          <a:bodyPr/>
          <a:lstStyle/>
          <a:p>
            <a:pPr>
              <a:defRPr/>
            </a:pPr>
            <a:fld id="{211CFB6B-6DB5-419A-9695-F9325BEA1529}" type="slidenum">
              <a:rPr lang="en-IN" smtClean="0"/>
              <a:t>72</a:t>
            </a:fld>
            <a:endParaRPr lang="en-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solidFill>
                  <a:srgbClr val="1F1F1F"/>
                </a:solidFill>
              </a:rPr>
              <a:t>Lo</a:t>
            </a:r>
            <a:r>
              <a:rPr spc="-182" dirty="0">
                <a:solidFill>
                  <a:srgbClr val="1F1F1F"/>
                </a:solidFill>
              </a:rPr>
              <a:t>R</a:t>
            </a:r>
            <a:r>
              <a:rPr spc="-247" dirty="0">
                <a:solidFill>
                  <a:srgbClr val="1F1F1F"/>
                </a:solidFill>
              </a:rPr>
              <a:t>aWA</a:t>
            </a:r>
            <a:r>
              <a:rPr spc="120" dirty="0">
                <a:solidFill>
                  <a:srgbClr val="1F1F1F"/>
                </a:solidFill>
              </a:rPr>
              <a:t>N</a:t>
            </a:r>
            <a:r>
              <a:rPr spc="-255" dirty="0">
                <a:solidFill>
                  <a:srgbClr val="050505"/>
                </a:solidFill>
              </a:rPr>
              <a:t>:</a:t>
            </a:r>
            <a:r>
              <a:rPr spc="-136" dirty="0">
                <a:solidFill>
                  <a:srgbClr val="050505"/>
                </a:solidFill>
              </a:rPr>
              <a:t> </a:t>
            </a:r>
            <a:r>
              <a:rPr spc="-325" dirty="0">
                <a:solidFill>
                  <a:srgbClr val="1F1F1F"/>
                </a:solidFill>
              </a:rPr>
              <a:t>Join</a:t>
            </a:r>
            <a:r>
              <a:rPr spc="136" dirty="0">
                <a:solidFill>
                  <a:srgbClr val="1F1F1F"/>
                </a:solidFill>
              </a:rPr>
              <a:t> </a:t>
            </a:r>
            <a:r>
              <a:rPr spc="-231" dirty="0">
                <a:solidFill>
                  <a:srgbClr val="1F1F1F"/>
                </a:solidFill>
              </a:rPr>
              <a:t>Serv</a:t>
            </a:r>
            <a:r>
              <a:rPr spc="-104" dirty="0">
                <a:solidFill>
                  <a:srgbClr val="1F1F1F"/>
                </a:solidFill>
              </a:rPr>
              <a:t>e</a:t>
            </a:r>
            <a:r>
              <a:rPr spc="-263" dirty="0">
                <a:solidFill>
                  <a:srgbClr val="1F1F1F"/>
                </a:solidFill>
              </a:rPr>
              <a:t>r</a:t>
            </a:r>
            <a:r>
              <a:rPr dirty="0">
                <a:solidFill>
                  <a:srgbClr val="1F1F1F"/>
                </a:solidFill>
              </a:rPr>
              <a:t> </a:t>
            </a:r>
            <a:r>
              <a:rPr spc="-160" dirty="0">
                <a:solidFill>
                  <a:srgbClr val="1F1F1F"/>
                </a:solidFill>
              </a:rPr>
              <a:t>(</a:t>
            </a:r>
            <a:r>
              <a:rPr spc="-279" dirty="0">
                <a:solidFill>
                  <a:srgbClr val="1F1F1F"/>
                </a:solidFill>
              </a:rPr>
              <a:t>J</a:t>
            </a:r>
            <a:r>
              <a:rPr spc="-455" dirty="0">
                <a:solidFill>
                  <a:srgbClr val="1F1F1F"/>
                </a:solidFill>
              </a:rPr>
              <a:t>S</a:t>
            </a:r>
            <a:r>
              <a:rPr spc="-295" dirty="0">
                <a:solidFill>
                  <a:srgbClr val="1F1F1F"/>
                </a:solidFill>
              </a:rPr>
              <a:t>)</a:t>
            </a:r>
          </a:p>
        </p:txBody>
      </p:sp>
      <p:sp>
        <p:nvSpPr>
          <p:cNvPr id="5" name="object 5"/>
          <p:cNvSpPr txBox="1">
            <a:spLocks noGrp="1"/>
          </p:cNvSpPr>
          <p:nvPr>
            <p:ph type="body" idx="1"/>
          </p:nvPr>
        </p:nvSpPr>
        <p:spPr/>
        <p:txBody>
          <a:bodyPr vert="horz" numCol="1" anchor="t" anchorCtr="0" compatLnSpc="1"/>
          <a:lstStyle/>
          <a:p>
            <a:pPr marL="271145">
              <a:spcBef>
                <a:spcPct val="0"/>
              </a:spcBef>
            </a:pPr>
            <a:r>
              <a:rPr lang="en-US" altLang="en-US" sz="2395" dirty="0">
                <a:latin typeface="Arial" panose="020B0604020202020204" pitchFamily="34" charset="0"/>
                <a:cs typeface="Arial" panose="020B0604020202020204" pitchFamily="34" charset="0"/>
              </a:rPr>
              <a:t>Server on the Internet Side of a Network Server</a:t>
            </a:r>
          </a:p>
          <a:p>
            <a:pPr marL="271145">
              <a:spcBef>
                <a:spcPts val="980"/>
              </a:spcBef>
            </a:pPr>
            <a:r>
              <a:rPr lang="en-US" altLang="en-US" sz="2400" dirty="0">
                <a:latin typeface="Arial" panose="020B0604020202020204" pitchFamily="34" charset="0"/>
                <a:cs typeface="Arial" panose="020B0604020202020204" pitchFamily="34" charset="0"/>
              </a:rPr>
              <a:t>Processes </a:t>
            </a:r>
            <a:r>
              <a:rPr lang="en-US" altLang="en-US" sz="2395" dirty="0">
                <a:latin typeface="Arial" panose="020B0604020202020204" pitchFamily="34" charset="0"/>
                <a:cs typeface="Arial" panose="020B0604020202020204" pitchFamily="34" charset="0"/>
              </a:rPr>
              <a:t>join requests from end-devices</a:t>
            </a:r>
            <a:endParaRPr lang="en-US" altLang="en-US" sz="2870" dirty="0">
              <a:latin typeface="Arial" panose="020B0604020202020204" pitchFamily="34" charset="0"/>
              <a:cs typeface="Arial" panose="020B0604020202020204" pitchFamily="34" charset="0"/>
            </a:endParaRPr>
          </a:p>
          <a:p>
            <a:pPr marL="271145">
              <a:lnSpc>
                <a:spcPts val="4665"/>
              </a:lnSpc>
              <a:spcBef>
                <a:spcPts val="340"/>
              </a:spcBef>
            </a:pPr>
            <a:r>
              <a:rPr lang="en-US" altLang="en-US" sz="2550" dirty="0">
                <a:latin typeface="Arial" panose="020B0604020202020204" pitchFamily="34" charset="0"/>
                <a:cs typeface="Arial" panose="020B0604020202020204" pitchFamily="34" charset="0"/>
              </a:rPr>
              <a:t>End devices cannot be used without joining a network </a:t>
            </a:r>
          </a:p>
          <a:p>
            <a:pPr marL="271145">
              <a:lnSpc>
                <a:spcPts val="4665"/>
              </a:lnSpc>
              <a:spcBef>
                <a:spcPts val="340"/>
              </a:spcBef>
            </a:pPr>
            <a:r>
              <a:rPr lang="en-US" altLang="en-US" sz="2550" dirty="0">
                <a:latin typeface="Arial" panose="020B0604020202020204" pitchFamily="34" charset="0"/>
                <a:cs typeface="Arial" panose="020B0604020202020204" pitchFamily="34" charset="0"/>
              </a:rPr>
              <a:t>Often combined with the Network Server</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73</a:t>
            </a:fld>
            <a:endParaRPr lang="en-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solidFill>
                  <a:srgbClr val="0F0F0F"/>
                </a:solidFill>
              </a:rPr>
              <a:t>Lo</a:t>
            </a:r>
            <a:r>
              <a:rPr spc="-182" dirty="0">
                <a:solidFill>
                  <a:srgbClr val="0F0F0F"/>
                </a:solidFill>
              </a:rPr>
              <a:t>R</a:t>
            </a:r>
            <a:r>
              <a:rPr spc="-247" dirty="0">
                <a:solidFill>
                  <a:srgbClr val="0F0F0F"/>
                </a:solidFill>
              </a:rPr>
              <a:t>aWAN:</a:t>
            </a:r>
            <a:r>
              <a:rPr spc="343" dirty="0">
                <a:solidFill>
                  <a:srgbClr val="0F0F0F"/>
                </a:solidFill>
              </a:rPr>
              <a:t> </a:t>
            </a:r>
            <a:r>
              <a:rPr spc="-303" dirty="0">
                <a:solidFill>
                  <a:srgbClr val="0F0F0F"/>
                </a:solidFill>
              </a:rPr>
              <a:t>Uplink</a:t>
            </a:r>
            <a:r>
              <a:rPr spc="271" dirty="0">
                <a:solidFill>
                  <a:srgbClr val="0F0F0F"/>
                </a:solidFill>
              </a:rPr>
              <a:t> </a:t>
            </a:r>
            <a:r>
              <a:rPr spc="-182" dirty="0">
                <a:solidFill>
                  <a:srgbClr val="0F0F0F"/>
                </a:solidFill>
              </a:rPr>
              <a:t>Mess</a:t>
            </a:r>
            <a:r>
              <a:rPr spc="-239" dirty="0">
                <a:solidFill>
                  <a:srgbClr val="0F0F0F"/>
                </a:solidFill>
              </a:rPr>
              <a:t>a</a:t>
            </a:r>
            <a:r>
              <a:rPr spc="-128" dirty="0">
                <a:solidFill>
                  <a:srgbClr val="0F0F0F"/>
                </a:solidFill>
              </a:rPr>
              <a:t>ge</a:t>
            </a:r>
          </a:p>
        </p:txBody>
      </p:sp>
      <p:sp>
        <p:nvSpPr>
          <p:cNvPr id="5" name="object 5"/>
          <p:cNvSpPr txBox="1"/>
          <p:nvPr/>
        </p:nvSpPr>
        <p:spPr>
          <a:xfrm>
            <a:off x="1682710" y="1854418"/>
            <a:ext cx="9320570" cy="2298514"/>
          </a:xfrm>
          <a:prstGeom prst="rect">
            <a:avLst/>
          </a:prstGeom>
        </p:spPr>
        <p:txBody>
          <a:bodyPr wrap="square" lIns="0" tIns="0" rIns="0" bIns="0">
            <a:spAutoFit/>
          </a:bodyPr>
          <a:lstStyle>
            <a:lvl1pPr marL="12700" indent="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55600" indent="-342900" eaLnBrk="1" hangingPunct="1">
              <a:lnSpc>
                <a:spcPct val="105000"/>
              </a:lnSpc>
              <a:buFont typeface="Arial" panose="020B0604020202020204" pitchFamily="34" charset="0"/>
              <a:buChar char="•"/>
            </a:pPr>
            <a:r>
              <a:rPr lang="en-US" altLang="en-US" sz="2395" i="1" dirty="0">
                <a:latin typeface="Arial" panose="020B0604020202020204" pitchFamily="34" charset="0"/>
                <a:cs typeface="Arial" panose="020B0604020202020204" pitchFamily="34" charset="0"/>
              </a:rPr>
              <a:t>Communications from end devices to the network server or application</a:t>
            </a:r>
            <a:endParaRPr lang="en-US" altLang="en-US" sz="2395" dirty="0">
              <a:latin typeface="Arial" panose="020B0604020202020204" pitchFamily="34" charset="0"/>
              <a:cs typeface="Arial" panose="020B0604020202020204" pitchFamily="34" charset="0"/>
            </a:endParaRPr>
          </a:p>
          <a:p>
            <a:pPr marL="355600" indent="-342900">
              <a:spcBef>
                <a:spcPts val="1575"/>
              </a:spcBef>
              <a:buFont typeface="Arial" panose="020B0604020202020204" pitchFamily="34" charset="0"/>
              <a:buChar char="•"/>
            </a:pPr>
            <a:r>
              <a:rPr lang="en-US" altLang="en-US" sz="2395" i="1" dirty="0">
                <a:latin typeface="Arial" panose="020B0604020202020204" pitchFamily="34" charset="0"/>
                <a:cs typeface="Arial" panose="020B0604020202020204" pitchFamily="34" charset="0"/>
              </a:rPr>
              <a:t>Received via one or more gateways</a:t>
            </a:r>
            <a:endParaRPr lang="en-US" altLang="en-US" sz="2395" dirty="0">
              <a:latin typeface="Arial" panose="020B0604020202020204" pitchFamily="34" charset="0"/>
              <a:cs typeface="Arial" panose="020B0604020202020204" pitchFamily="34" charset="0"/>
            </a:endParaRPr>
          </a:p>
          <a:p>
            <a:pPr marL="355600" indent="-342900">
              <a:lnSpc>
                <a:spcPct val="109000"/>
              </a:lnSpc>
              <a:spcBef>
                <a:spcPts val="1435"/>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Uplink Messages received by more than one gateways are de-duplicated by the Network Server</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74</a:t>
            </a:fld>
            <a:endParaRPr lang="en-I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solidFill>
                  <a:srgbClr val="151515"/>
                </a:solidFill>
              </a:rPr>
              <a:t>Lo</a:t>
            </a:r>
            <a:r>
              <a:rPr spc="-182" dirty="0">
                <a:solidFill>
                  <a:srgbClr val="151515"/>
                </a:solidFill>
              </a:rPr>
              <a:t>R</a:t>
            </a:r>
            <a:r>
              <a:rPr spc="-247" dirty="0">
                <a:solidFill>
                  <a:srgbClr val="151515"/>
                </a:solidFill>
              </a:rPr>
              <a:t>aWAN:</a:t>
            </a:r>
            <a:r>
              <a:rPr spc="343" dirty="0">
                <a:solidFill>
                  <a:srgbClr val="151515"/>
                </a:solidFill>
              </a:rPr>
              <a:t> </a:t>
            </a:r>
            <a:r>
              <a:rPr spc="-239" dirty="0">
                <a:solidFill>
                  <a:srgbClr val="151515"/>
                </a:solidFill>
              </a:rPr>
              <a:t>Dow</a:t>
            </a:r>
            <a:r>
              <a:rPr spc="-168" dirty="0">
                <a:solidFill>
                  <a:srgbClr val="151515"/>
                </a:solidFill>
              </a:rPr>
              <a:t>n</a:t>
            </a:r>
            <a:r>
              <a:rPr spc="-325" dirty="0">
                <a:solidFill>
                  <a:srgbClr val="151515"/>
                </a:solidFill>
              </a:rPr>
              <a:t>link</a:t>
            </a:r>
            <a:r>
              <a:rPr spc="104" dirty="0">
                <a:solidFill>
                  <a:srgbClr val="151515"/>
                </a:solidFill>
              </a:rPr>
              <a:t> </a:t>
            </a:r>
            <a:r>
              <a:rPr spc="-168" dirty="0">
                <a:solidFill>
                  <a:srgbClr val="151515"/>
                </a:solidFill>
              </a:rPr>
              <a:t>Mes</a:t>
            </a:r>
            <a:r>
              <a:rPr spc="-325" dirty="0">
                <a:solidFill>
                  <a:srgbClr val="151515"/>
                </a:solidFill>
              </a:rPr>
              <a:t>s</a:t>
            </a:r>
            <a:r>
              <a:rPr spc="-40" dirty="0">
                <a:solidFill>
                  <a:srgbClr val="151515"/>
                </a:solidFill>
              </a:rPr>
              <a:t>a</a:t>
            </a:r>
            <a:r>
              <a:rPr spc="-175" dirty="0">
                <a:solidFill>
                  <a:srgbClr val="151515"/>
                </a:solidFill>
              </a:rPr>
              <a:t>ge</a:t>
            </a:r>
          </a:p>
        </p:txBody>
      </p:sp>
      <p:sp>
        <p:nvSpPr>
          <p:cNvPr id="5" name="object 5"/>
          <p:cNvSpPr txBox="1">
            <a:spLocks noGrp="1"/>
          </p:cNvSpPr>
          <p:nvPr>
            <p:ph type="body" idx="1"/>
          </p:nvPr>
        </p:nvSpPr>
        <p:spPr/>
        <p:txBody>
          <a:bodyPr vert="horz" numCol="1" anchor="t" anchorCtr="0" compatLnSpc="1"/>
          <a:lstStyle/>
          <a:p>
            <a:pPr marL="271145">
              <a:lnSpc>
                <a:spcPct val="149000"/>
              </a:lnSpc>
              <a:spcBef>
                <a:spcPct val="0"/>
              </a:spcBef>
            </a:pPr>
            <a:r>
              <a:rPr lang="en-US" altLang="en-US" sz="2395" dirty="0">
                <a:latin typeface="Arial" panose="020B0604020202020204" pitchFamily="34" charset="0"/>
                <a:cs typeface="Arial" panose="020B0604020202020204" pitchFamily="34" charset="0"/>
              </a:rPr>
              <a:t>Communications from network server or application </a:t>
            </a:r>
          </a:p>
          <a:p>
            <a:pPr marL="728345" lvl="1">
              <a:lnSpc>
                <a:spcPct val="149000"/>
              </a:lnSpc>
              <a:spcBef>
                <a:spcPct val="0"/>
              </a:spcBef>
            </a:pPr>
            <a:r>
              <a:rPr lang="en-US" altLang="en-US" dirty="0">
                <a:latin typeface="Arial" panose="020B0604020202020204" pitchFamily="34" charset="0"/>
                <a:cs typeface="Arial" panose="020B0604020202020204" pitchFamily="34" charset="0"/>
              </a:rPr>
              <a:t>via one gateway</a:t>
            </a:r>
          </a:p>
          <a:p>
            <a:pPr marL="728345" lvl="1">
              <a:spcBef>
                <a:spcPts val="1695"/>
              </a:spcBef>
            </a:pPr>
            <a:r>
              <a:rPr lang="en-US" altLang="en-US" dirty="0">
                <a:latin typeface="Arial" panose="020B0604020202020204" pitchFamily="34" charset="0"/>
                <a:cs typeface="Arial" panose="020B0604020202020204" pitchFamily="34" charset="0"/>
              </a:rPr>
              <a:t>to a single end-device</a:t>
            </a:r>
          </a:p>
          <a:p>
            <a:pPr marL="728345" lvl="1">
              <a:spcBef>
                <a:spcPts val="860"/>
              </a:spcBef>
            </a:pPr>
            <a:r>
              <a:rPr lang="en-US" altLang="en-US" dirty="0">
                <a:latin typeface="Arial" panose="020B0604020202020204" pitchFamily="34" charset="0"/>
                <a:cs typeface="Arial" panose="020B0604020202020204" pitchFamily="34" charset="0"/>
              </a:rPr>
              <a:t>or a group of end devices</a:t>
            </a:r>
          </a:p>
          <a:p>
            <a:pPr marL="271145">
              <a:lnSpc>
                <a:spcPts val="3230"/>
              </a:lnSpc>
              <a:spcBef>
                <a:spcPts val="1435"/>
              </a:spcBef>
            </a:pPr>
            <a:r>
              <a:rPr lang="en-US" altLang="en-US" sz="2710" dirty="0">
                <a:latin typeface="Arial" panose="020B0604020202020204" pitchFamily="34" charset="0"/>
                <a:cs typeface="Arial" panose="020B0604020202020204" pitchFamily="34" charset="0"/>
              </a:rPr>
              <a:t>Network Server decides which gateway is in the best place to send a downlink message to a particular device.</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75</a:t>
            </a:fld>
            <a:endParaRPr lang="en-I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object 2"/>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3" name="object 3"/>
          <p:cNvSpPr txBox="1">
            <a:spLocks noGrp="1"/>
          </p:cNvSpPr>
          <p:nvPr>
            <p:ph type="title"/>
          </p:nvPr>
        </p:nvSpPr>
        <p:spPr/>
        <p:txBody>
          <a:bodyPr rtlCol="0"/>
          <a:lstStyle/>
          <a:p>
            <a:pPr marL="20320">
              <a:spcBef>
                <a:spcPts val="0"/>
              </a:spcBef>
              <a:defRPr/>
            </a:pPr>
            <a:r>
              <a:rPr spc="-335" dirty="0">
                <a:solidFill>
                  <a:srgbClr val="0F0F0F"/>
                </a:solidFill>
              </a:rPr>
              <a:t>Lo</a:t>
            </a:r>
            <a:r>
              <a:rPr spc="-182" dirty="0">
                <a:solidFill>
                  <a:srgbClr val="0F0F0F"/>
                </a:solidFill>
              </a:rPr>
              <a:t>R</a:t>
            </a:r>
            <a:r>
              <a:rPr spc="-247" dirty="0">
                <a:solidFill>
                  <a:srgbClr val="0F0F0F"/>
                </a:solidFill>
              </a:rPr>
              <a:t>aWAN:</a:t>
            </a:r>
            <a:r>
              <a:rPr spc="104" dirty="0">
                <a:solidFill>
                  <a:srgbClr val="0F0F0F"/>
                </a:solidFill>
              </a:rPr>
              <a:t> </a:t>
            </a:r>
            <a:r>
              <a:rPr spc="-255" dirty="0">
                <a:solidFill>
                  <a:srgbClr val="212121"/>
                </a:solidFill>
              </a:rPr>
              <a:t>Ap</a:t>
            </a:r>
            <a:r>
              <a:rPr spc="8" dirty="0">
                <a:solidFill>
                  <a:srgbClr val="212121"/>
                </a:solidFill>
              </a:rPr>
              <a:t>p</a:t>
            </a:r>
            <a:r>
              <a:rPr spc="-215" dirty="0">
                <a:solidFill>
                  <a:srgbClr val="212121"/>
                </a:solidFill>
              </a:rPr>
              <a:t>lic</a:t>
            </a:r>
            <a:r>
              <a:rPr spc="-574" dirty="0">
                <a:solidFill>
                  <a:srgbClr val="212121"/>
                </a:solidFill>
              </a:rPr>
              <a:t>a</a:t>
            </a:r>
            <a:r>
              <a:rPr spc="-271" dirty="0">
                <a:solidFill>
                  <a:srgbClr val="212121"/>
                </a:solidFill>
              </a:rPr>
              <a:t>tion</a:t>
            </a:r>
          </a:p>
        </p:txBody>
      </p:sp>
      <p:sp>
        <p:nvSpPr>
          <p:cNvPr id="4" name="object 4"/>
          <p:cNvSpPr txBox="1"/>
          <p:nvPr/>
        </p:nvSpPr>
        <p:spPr>
          <a:xfrm>
            <a:off x="731520" y="1608137"/>
            <a:ext cx="10515600" cy="4595425"/>
          </a:xfrm>
          <a:prstGeom prst="rect">
            <a:avLst/>
          </a:prstGeom>
        </p:spPr>
        <p:txBody>
          <a:bodyPr wrap="square" lIns="0" tIns="0" rIns="0" bIns="0">
            <a:spAutoFit/>
          </a:bodyPr>
          <a:lstStyle>
            <a:lvl1pPr marL="22225" indent="-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469900" indent="-457200" algn="just" eaLnBrk="1" hangingPunct="1">
              <a:lnSpc>
                <a:spcPct val="149000"/>
              </a:lnSpc>
              <a:buFont typeface="Arial" panose="020B0604020202020204" pitchFamily="34" charset="0"/>
              <a:buChar char="•"/>
            </a:pPr>
            <a:r>
              <a:rPr lang="en-US" altLang="en-US" sz="2550" i="1" dirty="0">
                <a:latin typeface="Arial" panose="020B0604020202020204" pitchFamily="34" charset="0"/>
                <a:cs typeface="Arial" panose="020B0604020202020204" pitchFamily="34" charset="0"/>
              </a:rPr>
              <a:t>Application layer code running on the end device </a:t>
            </a:r>
          </a:p>
          <a:p>
            <a:pPr marL="469900" indent="-457200" algn="just" eaLnBrk="1" hangingPunct="1">
              <a:lnSpc>
                <a:spcPct val="149000"/>
              </a:lnSpc>
              <a:buFont typeface="Arial" panose="020B0604020202020204" pitchFamily="34" charset="0"/>
              <a:buChar char="•"/>
            </a:pPr>
            <a:r>
              <a:rPr lang="en-US" altLang="en-US" sz="2550" i="1" dirty="0">
                <a:latin typeface="Arial" panose="020B0604020202020204" pitchFamily="34" charset="0"/>
                <a:cs typeface="Arial" panose="020B0604020202020204" pitchFamily="34" charset="0"/>
              </a:rPr>
              <a:t>Application code running  "behind" the network server </a:t>
            </a:r>
          </a:p>
          <a:p>
            <a:pPr marL="469900" indent="-457200" algn="just" eaLnBrk="1" hangingPunct="1">
              <a:lnSpc>
                <a:spcPct val="149000"/>
              </a:lnSpc>
              <a:buFont typeface="Arial" panose="020B0604020202020204" pitchFamily="34" charset="0"/>
              <a:buChar char="•"/>
            </a:pPr>
            <a:r>
              <a:rPr lang="en-US" altLang="en-US" sz="2550" i="1" dirty="0">
                <a:latin typeface="Arial" panose="020B0604020202020204" pitchFamily="34" charset="0"/>
                <a:cs typeface="Arial" panose="020B0604020202020204" pitchFamily="34" charset="0"/>
              </a:rPr>
              <a:t>Most end devices will run only one application </a:t>
            </a:r>
          </a:p>
          <a:p>
            <a:pPr marL="469900" indent="-457200" algn="just" eaLnBrk="1" hangingPunct="1">
              <a:lnSpc>
                <a:spcPct val="149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Identified by a registered IEEE EUl64 value </a:t>
            </a:r>
            <a:r>
              <a:rPr lang="en-US" altLang="en-US" sz="2395" b="1" dirty="0">
                <a:latin typeface="Arial" panose="020B0604020202020204" pitchFamily="34" charset="0"/>
                <a:cs typeface="Arial" panose="020B0604020202020204" pitchFamily="34" charset="0"/>
              </a:rPr>
              <a:t>(</a:t>
            </a:r>
            <a:r>
              <a:rPr lang="en-US" altLang="en-US" sz="2395" b="1" dirty="0" err="1">
                <a:latin typeface="Arial" panose="020B0604020202020204" pitchFamily="34" charset="0"/>
                <a:cs typeface="Arial" panose="020B0604020202020204" pitchFamily="34" charset="0"/>
              </a:rPr>
              <a:t>AppEUI</a:t>
            </a:r>
            <a:r>
              <a:rPr lang="en-US" altLang="en-US" sz="2395" b="1" dirty="0">
                <a:latin typeface="Arial" panose="020B0604020202020204" pitchFamily="34" charset="0"/>
                <a:cs typeface="Arial" panose="020B0604020202020204" pitchFamily="34" charset="0"/>
              </a:rPr>
              <a:t>) </a:t>
            </a:r>
          </a:p>
          <a:p>
            <a:pPr marL="469900" indent="-457200" algn="just" eaLnBrk="1" hangingPunct="1">
              <a:lnSpc>
                <a:spcPct val="149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"Applications" typically run on Network Servers</a:t>
            </a:r>
          </a:p>
          <a:p>
            <a:pPr marL="1076325" lvl="1" indent="-342900" algn="just">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Provide for device management </a:t>
            </a:r>
          </a:p>
          <a:p>
            <a:pPr marL="1076325" lvl="1" indent="-342900" algn="just">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Route data to external applications</a:t>
            </a:r>
          </a:p>
          <a:p>
            <a:pPr marL="355600" indent="-342900" algn="just">
              <a:spcBef>
                <a:spcPts val="1695"/>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Misleading name: Could be called application router</a:t>
            </a:r>
          </a:p>
        </p:txBody>
      </p:sp>
      <p:sp>
        <p:nvSpPr>
          <p:cNvPr id="2" name="Date Placeholder 1"/>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76</a:t>
            </a:fld>
            <a:endParaRPr lang="en-I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End Device Activation</a:t>
            </a:r>
            <a:endParaRPr lang="en-IN" b="1" dirty="0"/>
          </a:p>
        </p:txBody>
      </p:sp>
      <p:sp>
        <p:nvSpPr>
          <p:cNvPr id="4" name="Date Placeholder 3"/>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77</a:t>
            </a:fld>
            <a:endParaRPr lang="en-IN"/>
          </a:p>
        </p:txBody>
      </p:sp>
      <p:sp>
        <p:nvSpPr>
          <p:cNvPr id="3" name="AutoShape 2" descr="Comparison Between LoRa and Other Wireless Technologi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0" name="TextBox 9"/>
          <p:cNvSpPr txBox="1"/>
          <p:nvPr/>
        </p:nvSpPr>
        <p:spPr>
          <a:xfrm>
            <a:off x="838200" y="1481916"/>
            <a:ext cx="11191240" cy="4467057"/>
          </a:xfrm>
          <a:prstGeom prst="rect">
            <a:avLst/>
          </a:prstGeom>
          <a:noFill/>
        </p:spPr>
        <p:txBody>
          <a:bodyPr wrap="square">
            <a:spAutoFit/>
          </a:bodyPr>
          <a:lstStyle/>
          <a:p>
            <a:pPr algn="just">
              <a:lnSpc>
                <a:spcPct val="150000"/>
              </a:lnSpc>
            </a:pPr>
            <a:r>
              <a:rPr lang="en-US" sz="2400" b="1" dirty="0"/>
              <a:t>Activation Requirement: </a:t>
            </a:r>
            <a:r>
              <a:rPr lang="en-US" sz="2400" dirty="0"/>
              <a:t>Every end device must be registered with a network before communication, known as activation.</a:t>
            </a:r>
          </a:p>
          <a:p>
            <a:pPr algn="just">
              <a:lnSpc>
                <a:spcPct val="150000"/>
              </a:lnSpc>
            </a:pPr>
            <a:r>
              <a:rPr lang="en-US" sz="2400" b="1" dirty="0"/>
              <a:t>Activation Methods:</a:t>
            </a:r>
          </a:p>
          <a:p>
            <a:pPr algn="just">
              <a:lnSpc>
                <a:spcPct val="150000"/>
              </a:lnSpc>
            </a:pPr>
            <a:r>
              <a:rPr lang="en-US" sz="2400" b="1" dirty="0"/>
              <a:t>Over-The-Air Activation (OTAA): </a:t>
            </a:r>
            <a:r>
              <a:rPr lang="en-US" sz="2400" dirty="0"/>
              <a:t>Most secure and recommended </a:t>
            </a:r>
            <a:r>
              <a:rPr lang="en-US" sz="2400" dirty="0" err="1"/>
              <a:t>method.Devices</a:t>
            </a:r>
            <a:r>
              <a:rPr lang="en-US" sz="2400" dirty="0"/>
              <a:t> perform a join procedure, receiving a dynamic address and negotiating security keys.</a:t>
            </a:r>
          </a:p>
          <a:p>
            <a:pPr algn="just">
              <a:lnSpc>
                <a:spcPct val="150000"/>
              </a:lnSpc>
            </a:pPr>
            <a:r>
              <a:rPr lang="en-US" sz="2400" b="1" dirty="0"/>
              <a:t>Activation By Personalization (ABP): </a:t>
            </a:r>
            <a:r>
              <a:rPr lang="en-US" sz="2400" dirty="0"/>
              <a:t>Device address and security keys are </a:t>
            </a:r>
            <a:r>
              <a:rPr lang="en-US" sz="2400" dirty="0" err="1"/>
              <a:t>hardcoded.Less</a:t>
            </a:r>
            <a:r>
              <a:rPr lang="en-US" sz="2400" dirty="0"/>
              <a:t> secure and limits switching between network providers without manual key changes.</a:t>
            </a:r>
            <a:endParaRPr lang="en-IN"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z="4070" spc="-479" dirty="0">
                <a:solidFill>
                  <a:srgbClr val="050505"/>
                </a:solidFill>
              </a:rPr>
              <a:t>L</a:t>
            </a:r>
            <a:r>
              <a:rPr sz="4070" spc="-120" dirty="0">
                <a:solidFill>
                  <a:srgbClr val="242424"/>
                </a:solidFill>
              </a:rPr>
              <a:t>o</a:t>
            </a:r>
            <a:r>
              <a:rPr sz="4070" spc="-64" dirty="0">
                <a:solidFill>
                  <a:srgbClr val="242424"/>
                </a:solidFill>
              </a:rPr>
              <a:t>R</a:t>
            </a:r>
            <a:r>
              <a:rPr sz="4070" spc="-479" dirty="0">
                <a:solidFill>
                  <a:srgbClr val="242424"/>
                </a:solidFill>
              </a:rPr>
              <a:t>a</a:t>
            </a:r>
            <a:r>
              <a:rPr sz="4070" spc="-255" dirty="0">
                <a:solidFill>
                  <a:srgbClr val="242424"/>
                </a:solidFill>
              </a:rPr>
              <a:t>WAN:</a:t>
            </a:r>
            <a:r>
              <a:rPr sz="4070" spc="295" dirty="0">
                <a:solidFill>
                  <a:srgbClr val="242424"/>
                </a:solidFill>
              </a:rPr>
              <a:t> </a:t>
            </a:r>
            <a:r>
              <a:rPr sz="4070" spc="-247" dirty="0">
                <a:solidFill>
                  <a:srgbClr val="242424"/>
                </a:solidFill>
              </a:rPr>
              <a:t>Ov</a:t>
            </a:r>
            <a:r>
              <a:rPr sz="4070" spc="-104" dirty="0">
                <a:solidFill>
                  <a:srgbClr val="242424"/>
                </a:solidFill>
              </a:rPr>
              <a:t>e</a:t>
            </a:r>
            <a:r>
              <a:rPr sz="4070" spc="-223" dirty="0">
                <a:solidFill>
                  <a:srgbClr val="242424"/>
                </a:solidFill>
              </a:rPr>
              <a:t>r </a:t>
            </a:r>
            <a:r>
              <a:rPr sz="4070" spc="-144" dirty="0">
                <a:solidFill>
                  <a:srgbClr val="242424"/>
                </a:solidFill>
              </a:rPr>
              <a:t>the</a:t>
            </a:r>
            <a:r>
              <a:rPr sz="4070" spc="-48" dirty="0">
                <a:solidFill>
                  <a:srgbClr val="242424"/>
                </a:solidFill>
              </a:rPr>
              <a:t> </a:t>
            </a:r>
            <a:r>
              <a:rPr sz="4070" spc="-199" dirty="0">
                <a:solidFill>
                  <a:srgbClr val="242424"/>
                </a:solidFill>
              </a:rPr>
              <a:t>A</a:t>
            </a:r>
            <a:r>
              <a:rPr sz="4070" spc="-343" dirty="0">
                <a:solidFill>
                  <a:srgbClr val="242424"/>
                </a:solidFill>
              </a:rPr>
              <a:t>ir</a:t>
            </a:r>
            <a:r>
              <a:rPr sz="4070" spc="-80" dirty="0">
                <a:solidFill>
                  <a:srgbClr val="242424"/>
                </a:solidFill>
              </a:rPr>
              <a:t> </a:t>
            </a:r>
            <a:r>
              <a:rPr sz="4070" spc="-319" dirty="0">
                <a:solidFill>
                  <a:srgbClr val="151515"/>
                </a:solidFill>
              </a:rPr>
              <a:t>Join</a:t>
            </a:r>
            <a:r>
              <a:rPr sz="4070" spc="295" dirty="0">
                <a:solidFill>
                  <a:srgbClr val="151515"/>
                </a:solidFill>
              </a:rPr>
              <a:t> </a:t>
            </a:r>
            <a:r>
              <a:rPr sz="4070" spc="-405" dirty="0">
                <a:solidFill>
                  <a:srgbClr val="242424"/>
                </a:solidFill>
              </a:rPr>
              <a:t>(</a:t>
            </a:r>
            <a:r>
              <a:rPr sz="4070" spc="24" dirty="0">
                <a:solidFill>
                  <a:srgbClr val="050505"/>
                </a:solidFill>
              </a:rPr>
              <a:t>O</a:t>
            </a:r>
            <a:r>
              <a:rPr sz="4070" spc="-590" dirty="0">
                <a:solidFill>
                  <a:srgbClr val="050505"/>
                </a:solidFill>
              </a:rPr>
              <a:t>T</a:t>
            </a:r>
            <a:r>
              <a:rPr sz="4070" spc="-120" dirty="0">
                <a:solidFill>
                  <a:srgbClr val="050505"/>
                </a:solidFill>
              </a:rPr>
              <a:t>A</a:t>
            </a:r>
            <a:r>
              <a:rPr sz="4070" spc="-16" dirty="0">
                <a:solidFill>
                  <a:srgbClr val="050505"/>
                </a:solidFill>
              </a:rPr>
              <a:t>A</a:t>
            </a:r>
            <a:r>
              <a:rPr sz="4070" spc="-263" dirty="0">
                <a:solidFill>
                  <a:srgbClr val="242424"/>
                </a:solidFill>
              </a:rPr>
              <a:t>)</a:t>
            </a:r>
            <a:endParaRPr sz="4070"/>
          </a:p>
        </p:txBody>
      </p:sp>
      <p:sp>
        <p:nvSpPr>
          <p:cNvPr id="5" name="object 5"/>
          <p:cNvSpPr txBox="1"/>
          <p:nvPr/>
        </p:nvSpPr>
        <p:spPr>
          <a:xfrm>
            <a:off x="2266866" y="1641058"/>
            <a:ext cx="8644974" cy="4527714"/>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55600" indent="-342900" eaLnBrk="1" hangingPunct="1">
              <a:lnSpc>
                <a:spcPct val="151000"/>
              </a:lnSpc>
              <a:buFont typeface="Arial" panose="020B0604020202020204" pitchFamily="34" charset="0"/>
              <a:buChar char="•"/>
            </a:pPr>
            <a:r>
              <a:rPr lang="en-US" altLang="en-US" sz="2395" i="1" dirty="0">
                <a:latin typeface="Arial" panose="020B0604020202020204" pitchFamily="34" charset="0"/>
                <a:cs typeface="Arial" panose="020B0604020202020204" pitchFamily="34" charset="0"/>
              </a:rPr>
              <a:t>End devices must have two symmetric keys </a:t>
            </a:r>
          </a:p>
          <a:p>
            <a:pPr marL="355600" indent="-342900" eaLnBrk="1" hangingPunct="1">
              <a:lnSpc>
                <a:spcPct val="151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Network Session Key </a:t>
            </a:r>
            <a:r>
              <a:rPr lang="en-US" altLang="en-US" sz="2550" b="1" dirty="0">
                <a:latin typeface="Arial" panose="020B0604020202020204" pitchFamily="34" charset="0"/>
                <a:cs typeface="Arial" panose="020B0604020202020204" pitchFamily="34" charset="0"/>
              </a:rPr>
              <a:t>(</a:t>
            </a:r>
            <a:r>
              <a:rPr lang="en-US" altLang="en-US" sz="2550" b="1" dirty="0" err="1">
                <a:latin typeface="Arial" panose="020B0604020202020204" pitchFamily="34" charset="0"/>
                <a:cs typeface="Arial" panose="020B0604020202020204" pitchFamily="34" charset="0"/>
              </a:rPr>
              <a:t>NwkSKey</a:t>
            </a:r>
            <a:r>
              <a:rPr lang="en-US" altLang="en-US" sz="2550" b="1" dirty="0">
                <a:latin typeface="Arial" panose="020B0604020202020204" pitchFamily="34" charset="0"/>
                <a:cs typeface="Arial" panose="020B0604020202020204" pitchFamily="34" charset="0"/>
              </a:rPr>
              <a:t>) </a:t>
            </a:r>
          </a:p>
          <a:p>
            <a:pPr marL="355600" indent="-342900" eaLnBrk="1" hangingPunct="1">
              <a:lnSpc>
                <a:spcPct val="151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Application Key </a:t>
            </a:r>
            <a:r>
              <a:rPr lang="en-US" altLang="en-US" sz="2550" b="1" dirty="0">
                <a:latin typeface="Arial" panose="020B0604020202020204" pitchFamily="34" charset="0"/>
                <a:cs typeface="Arial" panose="020B0604020202020204" pitchFamily="34" charset="0"/>
              </a:rPr>
              <a:t>(</a:t>
            </a:r>
            <a:r>
              <a:rPr lang="en-US" altLang="en-US" sz="2550" b="1" dirty="0" err="1">
                <a:latin typeface="Arial" panose="020B0604020202020204" pitchFamily="34" charset="0"/>
                <a:cs typeface="Arial" panose="020B0604020202020204" pitchFamily="34" charset="0"/>
              </a:rPr>
              <a:t>AppKey</a:t>
            </a:r>
            <a:r>
              <a:rPr lang="en-US" altLang="en-US" sz="2550" b="1" dirty="0">
                <a:latin typeface="Arial" panose="020B0604020202020204" pitchFamily="34" charset="0"/>
                <a:cs typeface="Arial" panose="020B0604020202020204" pitchFamily="34" charset="0"/>
              </a:rPr>
              <a:t>)</a:t>
            </a:r>
            <a:endParaRPr lang="en-US" altLang="en-US" sz="2550" dirty="0">
              <a:latin typeface="Arial" panose="020B0604020202020204" pitchFamily="34" charset="0"/>
              <a:cs typeface="Arial" panose="020B0604020202020204" pitchFamily="34" charset="0"/>
            </a:endParaRPr>
          </a:p>
          <a:p>
            <a:pPr lvl="1">
              <a:spcBef>
                <a:spcPts val="1595"/>
              </a:spcBef>
              <a:buClr>
                <a:srgbClr val="6E706E"/>
              </a:buClr>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Different from the </a:t>
            </a:r>
            <a:r>
              <a:rPr lang="en-US" altLang="en-US" sz="2550" b="1" dirty="0" err="1">
                <a:latin typeface="Arial" panose="020B0604020202020204" pitchFamily="34" charset="0"/>
                <a:cs typeface="Arial" panose="020B0604020202020204" pitchFamily="34" charset="0"/>
              </a:rPr>
              <a:t>AppSKey</a:t>
            </a:r>
            <a:endParaRPr lang="en-US" altLang="en-US" sz="2550" dirty="0">
              <a:latin typeface="Arial" panose="020B0604020202020204" pitchFamily="34" charset="0"/>
              <a:cs typeface="Arial" panose="020B0604020202020204" pitchFamily="34" charset="0"/>
            </a:endParaRPr>
          </a:p>
          <a:p>
            <a:pPr lvl="1">
              <a:spcBef>
                <a:spcPts val="1675"/>
              </a:spcBef>
              <a:buClr>
                <a:srgbClr val="6E706E"/>
              </a:buClr>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Unique to every End Device</a:t>
            </a:r>
          </a:p>
          <a:p>
            <a:pPr marL="355600" indent="-342900">
              <a:spcBef>
                <a:spcPts val="1495"/>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Device sends </a:t>
            </a:r>
            <a:r>
              <a:rPr lang="en-US" altLang="en-US" sz="2550" b="1" dirty="0" err="1">
                <a:latin typeface="Arial" panose="020B0604020202020204" pitchFamily="34" charset="0"/>
                <a:cs typeface="Arial" panose="020B0604020202020204" pitchFamily="34" charset="0"/>
              </a:rPr>
              <a:t>DevEUI</a:t>
            </a:r>
            <a:r>
              <a:rPr lang="en-US" altLang="en-US" sz="2550" b="1" dirty="0">
                <a:latin typeface="Arial" panose="020B0604020202020204" pitchFamily="34" charset="0"/>
                <a:cs typeface="Arial" panose="020B0604020202020204" pitchFamily="34" charset="0"/>
              </a:rPr>
              <a:t>, </a:t>
            </a:r>
            <a:r>
              <a:rPr lang="en-US" altLang="en-US" sz="2550" b="1" dirty="0" err="1">
                <a:latin typeface="Arial" panose="020B0604020202020204" pitchFamily="34" charset="0"/>
                <a:cs typeface="Arial" panose="020B0604020202020204" pitchFamily="34" charset="0"/>
              </a:rPr>
              <a:t>AppEUI</a:t>
            </a:r>
            <a:r>
              <a:rPr lang="en-US" altLang="en-US" sz="2550" b="1" dirty="0">
                <a:latin typeface="Arial" panose="020B0604020202020204" pitchFamily="34" charset="0"/>
                <a:cs typeface="Arial" panose="020B0604020202020204" pitchFamily="34" charset="0"/>
              </a:rPr>
              <a:t>, </a:t>
            </a:r>
            <a:r>
              <a:rPr lang="en-US" altLang="en-US" sz="2395" dirty="0">
                <a:latin typeface="Arial" panose="020B0604020202020204" pitchFamily="34" charset="0"/>
                <a:cs typeface="Arial" panose="020B0604020202020204" pitchFamily="34" charset="0"/>
              </a:rPr>
              <a:t>and </a:t>
            </a:r>
            <a:r>
              <a:rPr lang="en-US" altLang="en-US" sz="2550" b="1" dirty="0" err="1">
                <a:latin typeface="Arial" panose="020B0604020202020204" pitchFamily="34" charset="0"/>
                <a:cs typeface="Arial" panose="020B0604020202020204" pitchFamily="34" charset="0"/>
              </a:rPr>
              <a:t>AppKey</a:t>
            </a:r>
            <a:endParaRPr lang="en-US" altLang="en-US" sz="2550" dirty="0">
              <a:latin typeface="Arial" panose="020B0604020202020204" pitchFamily="34" charset="0"/>
              <a:cs typeface="Arial" panose="020B0604020202020204" pitchFamily="34" charset="0"/>
            </a:endParaRPr>
          </a:p>
          <a:p>
            <a:pPr marL="355600" indent="-342900">
              <a:spcBef>
                <a:spcPts val="1595"/>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Network sends data allowing Dev to derive </a:t>
            </a:r>
            <a:r>
              <a:rPr lang="en-US" altLang="en-US" sz="2550" b="1" dirty="0" err="1">
                <a:latin typeface="Arial" panose="020B0604020202020204" pitchFamily="34" charset="0"/>
                <a:cs typeface="Arial" panose="020B0604020202020204" pitchFamily="34" charset="0"/>
              </a:rPr>
              <a:t>AppSkey</a:t>
            </a:r>
            <a:endParaRPr lang="en-US" altLang="en-US" sz="2550" dirty="0">
              <a:latin typeface="Arial" panose="020B0604020202020204" pitchFamily="34" charset="0"/>
              <a:cs typeface="Arial" panose="020B0604020202020204" pitchFamily="34" charset="0"/>
            </a:endParaRPr>
          </a:p>
          <a:p>
            <a:pPr>
              <a:spcBef>
                <a:spcPts val="160"/>
              </a:spcBef>
            </a:pPr>
            <a:r>
              <a:rPr lang="en-US" altLang="en-US" sz="2395" dirty="0">
                <a:latin typeface="Arial" panose="020B0604020202020204" pitchFamily="34" charset="0"/>
                <a:cs typeface="Arial" panose="020B0604020202020204" pitchFamily="34" charset="0"/>
              </a:rPr>
              <a:t>and </a:t>
            </a:r>
            <a:r>
              <a:rPr lang="en-US" altLang="en-US" sz="2550" b="1" dirty="0" err="1">
                <a:latin typeface="Arial" panose="020B0604020202020204" pitchFamily="34" charset="0"/>
                <a:cs typeface="Arial" panose="020B0604020202020204" pitchFamily="34" charset="0"/>
              </a:rPr>
              <a:t>NwkSKey</a:t>
            </a:r>
            <a:r>
              <a:rPr lang="en-US" altLang="en-US" sz="2550" b="1" dirty="0">
                <a:latin typeface="Arial" panose="020B0604020202020204" pitchFamily="34" charset="0"/>
                <a:cs typeface="Arial" panose="020B0604020202020204" pitchFamily="34" charset="0"/>
              </a:rPr>
              <a:t> </a:t>
            </a:r>
            <a:r>
              <a:rPr lang="en-US" altLang="en-US" sz="2395" dirty="0">
                <a:latin typeface="Arial" panose="020B0604020202020204" pitchFamily="34" charset="0"/>
                <a:cs typeface="Arial" panose="020B0604020202020204" pitchFamily="34" charset="0"/>
              </a:rPr>
              <a:t>(then proceed as a pre-joined device)</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78</a:t>
            </a:fld>
            <a:endParaRPr lang="en-I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E0B52-65AC-AF11-EE79-86CEDFEBF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2CEB2-608B-C3F9-5BDA-039E13EE19D0}"/>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End Device Activation-OTAA</a:t>
            </a:r>
            <a:endParaRPr lang="en-IN" b="1" dirty="0"/>
          </a:p>
        </p:txBody>
      </p:sp>
      <p:sp>
        <p:nvSpPr>
          <p:cNvPr id="4" name="Date Placeholder 3">
            <a:extLst>
              <a:ext uri="{FF2B5EF4-FFF2-40B4-BE49-F238E27FC236}">
                <a16:creationId xmlns:a16="http://schemas.microsoft.com/office/drawing/2014/main" id="{4A860035-CADC-7377-2937-2AE76F064E2D}"/>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C274FEDC-8429-3F96-6B85-2D2D6AE0A520}"/>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0DB05169-3B79-1C87-A849-A21B058CFD23}"/>
              </a:ext>
            </a:extLst>
          </p:cNvPr>
          <p:cNvSpPr>
            <a:spLocks noGrp="1"/>
          </p:cNvSpPr>
          <p:nvPr>
            <p:ph type="sldNum" sz="quarter" idx="12"/>
          </p:nvPr>
        </p:nvSpPr>
        <p:spPr/>
        <p:txBody>
          <a:bodyPr/>
          <a:lstStyle/>
          <a:p>
            <a:fld id="{873F5F97-BAC6-4B68-A64C-E81C15EA068D}" type="slidenum">
              <a:rPr lang="en-IN" smtClean="0"/>
              <a:t>79</a:t>
            </a:fld>
            <a:endParaRPr lang="en-IN"/>
          </a:p>
        </p:txBody>
      </p:sp>
      <p:sp>
        <p:nvSpPr>
          <p:cNvPr id="3" name="AutoShape 2" descr="Comparison Between LoRa and Other Wireless Technologies">
            <a:extLst>
              <a:ext uri="{FF2B5EF4-FFF2-40B4-BE49-F238E27FC236}">
                <a16:creationId xmlns:a16="http://schemas.microsoft.com/office/drawing/2014/main" id="{99B62B12-5EB6-A515-318E-44782119CC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9218" name="Picture 2" descr="Over The Air Activation (OTAA) sche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0780" y="1236030"/>
            <a:ext cx="7330440" cy="512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623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a:spcBef>
                <a:spcPts val="0"/>
              </a:spcBef>
              <a:defRPr/>
            </a:pPr>
            <a:r>
              <a:rPr spc="-231" dirty="0">
                <a:solidFill>
                  <a:srgbClr val="212121"/>
                </a:solidFill>
              </a:rPr>
              <a:t>Wh</a:t>
            </a:r>
            <a:r>
              <a:rPr spc="-136" dirty="0">
                <a:solidFill>
                  <a:srgbClr val="212121"/>
                </a:solidFill>
              </a:rPr>
              <a:t>a</a:t>
            </a:r>
            <a:r>
              <a:rPr spc="-104" dirty="0">
                <a:solidFill>
                  <a:srgbClr val="212121"/>
                </a:solidFill>
              </a:rPr>
              <a:t>t</a:t>
            </a:r>
            <a:r>
              <a:rPr spc="191" dirty="0">
                <a:solidFill>
                  <a:srgbClr val="212121"/>
                </a:solidFill>
              </a:rPr>
              <a:t> </a:t>
            </a:r>
            <a:r>
              <a:rPr spc="-447" dirty="0">
                <a:solidFill>
                  <a:srgbClr val="212121"/>
                </a:solidFill>
              </a:rPr>
              <a:t>i</a:t>
            </a:r>
            <a:r>
              <a:rPr spc="-303" dirty="0">
                <a:solidFill>
                  <a:srgbClr val="212121"/>
                </a:solidFill>
              </a:rPr>
              <a:t>s</a:t>
            </a:r>
            <a:r>
              <a:rPr spc="64" dirty="0">
                <a:solidFill>
                  <a:srgbClr val="212121"/>
                </a:solidFill>
              </a:rPr>
              <a:t> </a:t>
            </a:r>
            <a:r>
              <a:rPr spc="-405" dirty="0">
                <a:solidFill>
                  <a:srgbClr val="080808"/>
                </a:solidFill>
              </a:rPr>
              <a:t>L</a:t>
            </a:r>
            <a:r>
              <a:rPr spc="-168" dirty="0">
                <a:solidFill>
                  <a:srgbClr val="212121"/>
                </a:solidFill>
              </a:rPr>
              <a:t>oRa</a:t>
            </a:r>
            <a:r>
              <a:rPr spc="-335" dirty="0">
                <a:solidFill>
                  <a:srgbClr val="212121"/>
                </a:solidFill>
              </a:rPr>
              <a:t>?</a:t>
            </a:r>
          </a:p>
        </p:txBody>
      </p:sp>
      <p:sp>
        <p:nvSpPr>
          <p:cNvPr id="5" name="object 5"/>
          <p:cNvSpPr txBox="1"/>
          <p:nvPr/>
        </p:nvSpPr>
        <p:spPr>
          <a:xfrm>
            <a:off x="2266866" y="1641057"/>
            <a:ext cx="7303719" cy="4161588"/>
          </a:xfrm>
          <a:prstGeom prst="rect">
            <a:avLst/>
          </a:prstGeom>
        </p:spPr>
        <p:txBody>
          <a:bodyPr lIns="0" tIns="0" rIns="0" bIns="0">
            <a:spAutoFit/>
          </a:bodyPr>
          <a:lstStyle>
            <a:lvl1pPr marL="222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65125" indent="-342900" eaLnBrk="1" hangingPunct="1">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PHY Radio Protocol for the Internet of Things</a:t>
            </a:r>
          </a:p>
          <a:p>
            <a:pPr marL="365125" indent="-342900" eaLnBrk="1" hangingPunct="1">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 Derivative of Chirp Spread Spectrum </a:t>
            </a:r>
          </a:p>
          <a:p>
            <a:pPr marL="365125" indent="-342900" eaLnBrk="1" hangingPunct="1">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Proprietary to </a:t>
            </a:r>
            <a:r>
              <a:rPr lang="en-US" altLang="en-US" sz="2395" dirty="0" err="1">
                <a:latin typeface="Arial" panose="020B0604020202020204" pitchFamily="34" charset="0"/>
                <a:cs typeface="Arial" panose="020B0604020202020204" pitchFamily="34" charset="0"/>
              </a:rPr>
              <a:t>Semtech</a:t>
            </a:r>
            <a:endParaRPr lang="en-US" altLang="en-US" sz="2395" dirty="0">
              <a:latin typeface="Arial" panose="020B0604020202020204" pitchFamily="34" charset="0"/>
              <a:cs typeface="Arial" panose="020B0604020202020204" pitchFamily="34" charset="0"/>
            </a:endParaRPr>
          </a:p>
          <a:p>
            <a:pPr marL="365125" indent="-342900">
              <a:lnSpc>
                <a:spcPts val="4665"/>
              </a:lnSpc>
              <a:spcBef>
                <a:spcPts val="320"/>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Designed for long range, low power; low data rate</a:t>
            </a:r>
          </a:p>
          <a:p>
            <a:pPr marL="365125" indent="-342900">
              <a:lnSpc>
                <a:spcPts val="4665"/>
              </a:lnSpc>
              <a:spcBef>
                <a:spcPts val="320"/>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 Star topology (not mesh or p2p)</a:t>
            </a:r>
          </a:p>
          <a:p>
            <a:pPr marL="365125" indent="-342900">
              <a:spcBef>
                <a:spcPts val="1255"/>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Bits to kilobits per second</a:t>
            </a:r>
          </a:p>
          <a:p>
            <a:pPr>
              <a:spcBef>
                <a:spcPts val="1455"/>
              </a:spcBef>
              <a:buClr>
                <a:srgbClr val="909090"/>
              </a:buClr>
            </a:pPr>
            <a:r>
              <a:rPr lang="en-US" altLang="en-US" sz="2395" dirty="0">
                <a:latin typeface="Arial" panose="020B0604020202020204" pitchFamily="34" charset="0"/>
                <a:cs typeface="Arial" panose="020B0604020202020204" pitchFamily="34" charset="0"/>
              </a:rPr>
              <a:t>(depending on channel width </a:t>
            </a:r>
            <a:r>
              <a:rPr lang="en-US" altLang="en-US" sz="2710" dirty="0">
                <a:latin typeface="Arial" panose="020B0604020202020204" pitchFamily="34" charset="0"/>
                <a:cs typeface="Arial" panose="020B0604020202020204" pitchFamily="34" charset="0"/>
              </a:rPr>
              <a:t>&amp; </a:t>
            </a:r>
            <a:r>
              <a:rPr lang="en-US" altLang="en-US" sz="2395" dirty="0">
                <a:latin typeface="Arial" panose="020B0604020202020204" pitchFamily="34" charset="0"/>
                <a:cs typeface="Arial" panose="020B0604020202020204" pitchFamily="34" charset="0"/>
              </a:rPr>
              <a:t>modulation)</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8</a:t>
            </a:fld>
            <a:endParaRPr lang="en-I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object 2"/>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3" name="object 3"/>
          <p:cNvSpPr txBox="1">
            <a:spLocks noGrp="1"/>
          </p:cNvSpPr>
          <p:nvPr>
            <p:ph type="title"/>
          </p:nvPr>
        </p:nvSpPr>
        <p:spPr/>
        <p:txBody>
          <a:bodyPr rtlCol="0"/>
          <a:lstStyle/>
          <a:p>
            <a:pPr marL="20320">
              <a:spcBef>
                <a:spcPts val="0"/>
              </a:spcBef>
              <a:defRPr/>
            </a:pPr>
            <a:r>
              <a:rPr sz="4070" spc="-279" dirty="0">
                <a:solidFill>
                  <a:srgbClr val="151515"/>
                </a:solidFill>
              </a:rPr>
              <a:t>Lo</a:t>
            </a:r>
            <a:r>
              <a:rPr sz="4070" spc="-144" dirty="0">
                <a:solidFill>
                  <a:srgbClr val="151515"/>
                </a:solidFill>
              </a:rPr>
              <a:t>R</a:t>
            </a:r>
            <a:r>
              <a:rPr sz="4070" spc="-215" dirty="0">
                <a:solidFill>
                  <a:srgbClr val="151515"/>
                </a:solidFill>
              </a:rPr>
              <a:t>aWAN:</a:t>
            </a:r>
            <a:r>
              <a:rPr sz="4070" spc="351" dirty="0">
                <a:solidFill>
                  <a:srgbClr val="151515"/>
                </a:solidFill>
              </a:rPr>
              <a:t> </a:t>
            </a:r>
            <a:r>
              <a:rPr sz="4070" spc="-96" dirty="0">
                <a:solidFill>
                  <a:srgbClr val="242424"/>
                </a:solidFill>
              </a:rPr>
              <a:t>O</a:t>
            </a:r>
            <a:r>
              <a:rPr sz="4070" spc="-590" dirty="0">
                <a:solidFill>
                  <a:srgbClr val="242424"/>
                </a:solidFill>
              </a:rPr>
              <a:t>T</a:t>
            </a:r>
            <a:r>
              <a:rPr sz="4070" spc="-239" dirty="0">
                <a:solidFill>
                  <a:srgbClr val="242424"/>
                </a:solidFill>
              </a:rPr>
              <a:t>A</a:t>
            </a:r>
            <a:r>
              <a:rPr sz="4070" spc="112" dirty="0">
                <a:solidFill>
                  <a:srgbClr val="242424"/>
                </a:solidFill>
              </a:rPr>
              <a:t> </a:t>
            </a:r>
            <a:r>
              <a:rPr sz="4070" spc="-182" dirty="0">
                <a:solidFill>
                  <a:srgbClr val="151515"/>
                </a:solidFill>
              </a:rPr>
              <a:t>J</a:t>
            </a:r>
            <a:r>
              <a:rPr sz="4070" spc="-72" dirty="0">
                <a:solidFill>
                  <a:srgbClr val="151515"/>
                </a:solidFill>
              </a:rPr>
              <a:t>o</a:t>
            </a:r>
            <a:r>
              <a:rPr sz="4070" spc="-311" dirty="0">
                <a:solidFill>
                  <a:srgbClr val="151515"/>
                </a:solidFill>
              </a:rPr>
              <a:t>in</a:t>
            </a:r>
            <a:r>
              <a:rPr sz="4070" spc="144" dirty="0">
                <a:solidFill>
                  <a:srgbClr val="151515"/>
                </a:solidFill>
              </a:rPr>
              <a:t> </a:t>
            </a:r>
            <a:r>
              <a:rPr sz="4070" spc="-223" dirty="0">
                <a:solidFill>
                  <a:srgbClr val="151515"/>
                </a:solidFill>
              </a:rPr>
              <a:t>P</a:t>
            </a:r>
            <a:r>
              <a:rPr sz="4070" spc="-399" dirty="0">
                <a:solidFill>
                  <a:srgbClr val="151515"/>
                </a:solidFill>
              </a:rPr>
              <a:t>r</a:t>
            </a:r>
            <a:r>
              <a:rPr sz="4070" spc="-191" dirty="0">
                <a:solidFill>
                  <a:srgbClr val="151515"/>
                </a:solidFill>
              </a:rPr>
              <a:t>ocess</a:t>
            </a:r>
            <a:endParaRPr sz="4070"/>
          </a:p>
        </p:txBody>
      </p:sp>
      <p:sp>
        <p:nvSpPr>
          <p:cNvPr id="4" name="object 4"/>
          <p:cNvSpPr txBox="1"/>
          <p:nvPr/>
        </p:nvSpPr>
        <p:spPr>
          <a:xfrm>
            <a:off x="1042900" y="1698700"/>
            <a:ext cx="9523499" cy="4025076"/>
          </a:xfrm>
          <a:prstGeom prst="rect">
            <a:avLst/>
          </a:prstGeom>
        </p:spPr>
        <p:txBody>
          <a:bodyPr wrap="square" lIns="0" tIns="0" rIns="0" bIns="0">
            <a:spAutoFit/>
          </a:bodyPr>
          <a:lstStyle>
            <a:lvl1pPr marL="12700" indent="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55600" indent="-342900" algn="just" eaLnBrk="1" hangingPunct="1">
              <a:buFont typeface="Arial" panose="020B0604020202020204" pitchFamily="34" charset="0"/>
              <a:buChar char="•"/>
            </a:pPr>
            <a:r>
              <a:rPr lang="en-US" altLang="en-US" sz="1915" i="1" dirty="0">
                <a:latin typeface="Arial" panose="020B0604020202020204" pitchFamily="34" charset="0"/>
                <a:cs typeface="Arial" panose="020B0604020202020204" pitchFamily="34" charset="0"/>
              </a:rPr>
              <a:t>LoRa Device sends JOIN_REOUEST (signed with </a:t>
            </a:r>
            <a:r>
              <a:rPr lang="en-US" altLang="en-US" sz="1915" i="1" dirty="0" err="1">
                <a:latin typeface="Arial" panose="020B0604020202020204" pitchFamily="34" charset="0"/>
                <a:cs typeface="Arial" panose="020B0604020202020204" pitchFamily="34" charset="0"/>
              </a:rPr>
              <a:t>AppKey</a:t>
            </a:r>
            <a:r>
              <a:rPr lang="en-US" altLang="en-US" sz="1915" i="1" dirty="0">
                <a:latin typeface="Arial" panose="020B0604020202020204" pitchFamily="34" charset="0"/>
                <a:cs typeface="Arial" panose="020B0604020202020204" pitchFamily="34" charset="0"/>
              </a:rPr>
              <a:t>). The join request contains the following Information: </a:t>
            </a:r>
            <a:r>
              <a:rPr lang="en-US" altLang="en-US" sz="1915" i="1" dirty="0" err="1">
                <a:latin typeface="Arial" panose="020B0604020202020204" pitchFamily="34" charset="0"/>
                <a:cs typeface="Arial" panose="020B0604020202020204" pitchFamily="34" charset="0"/>
              </a:rPr>
              <a:t>AppEUI</a:t>
            </a:r>
            <a:r>
              <a:rPr lang="en-US" altLang="en-US" sz="1915" i="1" dirty="0">
                <a:latin typeface="Arial" panose="020B0604020202020204" pitchFamily="34" charset="0"/>
                <a:cs typeface="Arial" panose="020B0604020202020204" pitchFamily="34" charset="0"/>
              </a:rPr>
              <a:t>. </a:t>
            </a:r>
            <a:r>
              <a:rPr lang="en-US" altLang="en-US" sz="1915" i="1" dirty="0" err="1">
                <a:latin typeface="Arial" panose="020B0604020202020204" pitchFamily="34" charset="0"/>
                <a:cs typeface="Arial" panose="020B0604020202020204" pitchFamily="34" charset="0"/>
              </a:rPr>
              <a:t>DevEUI</a:t>
            </a:r>
            <a:r>
              <a:rPr lang="en-US" altLang="en-US" sz="1915" i="1" dirty="0">
                <a:latin typeface="Arial" panose="020B0604020202020204" pitchFamily="34" charset="0"/>
                <a:cs typeface="Arial" panose="020B0604020202020204" pitchFamily="34" charset="0"/>
              </a:rPr>
              <a:t>, </a:t>
            </a:r>
            <a:r>
              <a:rPr lang="en-US" altLang="en-US" sz="1915" i="1" dirty="0" err="1">
                <a:latin typeface="Arial" panose="020B0604020202020204" pitchFamily="34" charset="0"/>
                <a:cs typeface="Arial" panose="020B0604020202020204" pitchFamily="34" charset="0"/>
              </a:rPr>
              <a:t>DevNonce</a:t>
            </a:r>
            <a:r>
              <a:rPr lang="en-US" altLang="en-US" sz="1915" i="1" dirty="0">
                <a:latin typeface="Arial" panose="020B0604020202020204" pitchFamily="34" charset="0"/>
                <a:cs typeface="Arial" panose="020B0604020202020204" pitchFamily="34" charset="0"/>
              </a:rPr>
              <a:t>.</a:t>
            </a:r>
            <a:endParaRPr lang="en-US" altLang="en-US" sz="1915" dirty="0">
              <a:latin typeface="Arial" panose="020B0604020202020204" pitchFamily="34" charset="0"/>
              <a:cs typeface="Arial" panose="020B0604020202020204" pitchFamily="34" charset="0"/>
            </a:endParaRPr>
          </a:p>
          <a:p>
            <a:pPr marL="355600" indent="-342900" algn="just">
              <a:spcBef>
                <a:spcPts val="955"/>
              </a:spcBef>
              <a:buFont typeface="Arial" panose="020B0604020202020204" pitchFamily="34" charset="0"/>
              <a:buChar char="•"/>
            </a:pPr>
            <a:r>
              <a:rPr lang="en-US" altLang="en-US" sz="1915" i="1" dirty="0" err="1">
                <a:latin typeface="Arial" panose="020B0604020202020204" pitchFamily="34" charset="0"/>
                <a:cs typeface="Arial" panose="020B0604020202020204" pitchFamily="34" charset="0"/>
              </a:rPr>
              <a:t>DevNonce</a:t>
            </a:r>
            <a:r>
              <a:rPr lang="en-US" altLang="en-US" sz="1915" i="1" dirty="0">
                <a:latin typeface="Arial" panose="020B0604020202020204" pitchFamily="34" charset="0"/>
                <a:cs typeface="Arial" panose="020B0604020202020204" pitchFamily="34" charset="0"/>
              </a:rPr>
              <a:t> is a randomly generated number.</a:t>
            </a:r>
            <a:endParaRPr lang="en-US" altLang="en-US" sz="1915" dirty="0">
              <a:latin typeface="Arial" panose="020B0604020202020204" pitchFamily="34" charset="0"/>
              <a:cs typeface="Arial" panose="020B0604020202020204" pitchFamily="34" charset="0"/>
            </a:endParaRPr>
          </a:p>
          <a:p>
            <a:pPr marL="355600" indent="-342900" algn="just">
              <a:lnSpc>
                <a:spcPts val="2275"/>
              </a:lnSpc>
              <a:spcBef>
                <a:spcPts val="1115"/>
              </a:spcBef>
              <a:buFont typeface="Arial" panose="020B0604020202020204" pitchFamily="34" charset="0"/>
              <a:buChar char="•"/>
            </a:pPr>
            <a:r>
              <a:rPr lang="en-US" altLang="en-US" sz="1915" i="1" dirty="0">
                <a:latin typeface="Arial" panose="020B0604020202020204" pitchFamily="34" charset="0"/>
                <a:cs typeface="Arial" panose="020B0604020202020204" pitchFamily="34" charset="0"/>
              </a:rPr>
              <a:t>The Network Server receives tl1e JOIN_REOUEST and calculates </a:t>
            </a:r>
            <a:r>
              <a:rPr lang="en-US" altLang="en-US" sz="1915" i="1" dirty="0" err="1">
                <a:latin typeface="Arial" panose="020B0604020202020204" pitchFamily="34" charset="0"/>
                <a:cs typeface="Arial" panose="020B0604020202020204" pitchFamily="34" charset="0"/>
              </a:rPr>
              <a:t>AppSKey</a:t>
            </a:r>
            <a:r>
              <a:rPr lang="en-US" altLang="en-US" sz="1915" i="1" dirty="0">
                <a:latin typeface="Arial" panose="020B0604020202020204" pitchFamily="34" charset="0"/>
                <a:cs typeface="Arial" panose="020B0604020202020204" pitchFamily="34" charset="0"/>
              </a:rPr>
              <a:t> and </a:t>
            </a:r>
            <a:r>
              <a:rPr lang="en-US" altLang="en-US" sz="1915" i="1" dirty="0" err="1">
                <a:latin typeface="Arial" panose="020B0604020202020204" pitchFamily="34" charset="0"/>
                <a:cs typeface="Arial" panose="020B0604020202020204" pitchFamily="34" charset="0"/>
              </a:rPr>
              <a:t>NwkSKey</a:t>
            </a:r>
            <a:r>
              <a:rPr lang="en-US" altLang="en-US" sz="1915" i="1" dirty="0">
                <a:latin typeface="Arial" panose="020B0604020202020204" pitchFamily="34" charset="0"/>
                <a:cs typeface="Arial" panose="020B0604020202020204" pitchFamily="34" charset="0"/>
              </a:rPr>
              <a:t> based on: </a:t>
            </a:r>
            <a:r>
              <a:rPr lang="en-US" altLang="en-US" sz="1915" i="1" dirty="0" err="1">
                <a:latin typeface="Arial" panose="020B0604020202020204" pitchFamily="34" charset="0"/>
                <a:cs typeface="Arial" panose="020B0604020202020204" pitchFamily="34" charset="0"/>
              </a:rPr>
              <a:t>AppKey</a:t>
            </a:r>
            <a:r>
              <a:rPr lang="en-US" altLang="en-US" sz="1915" i="1" dirty="0">
                <a:latin typeface="Arial" panose="020B0604020202020204" pitchFamily="34" charset="0"/>
                <a:cs typeface="Arial" panose="020B0604020202020204" pitchFamily="34" charset="0"/>
              </a:rPr>
              <a:t>. </a:t>
            </a:r>
            <a:r>
              <a:rPr lang="en-US" altLang="en-US" sz="1915" i="1" dirty="0" err="1">
                <a:latin typeface="Arial" panose="020B0604020202020204" pitchFamily="34" charset="0"/>
                <a:cs typeface="Arial" panose="020B0604020202020204" pitchFamily="34" charset="0"/>
              </a:rPr>
              <a:t>AppNonce</a:t>
            </a:r>
            <a:r>
              <a:rPr lang="en-US" altLang="en-US" sz="1915" i="1" dirty="0">
                <a:latin typeface="Arial" panose="020B0604020202020204" pitchFamily="34" charset="0"/>
                <a:cs typeface="Arial" panose="020B0604020202020204" pitchFamily="34" charset="0"/>
              </a:rPr>
              <a:t>. NetID and </a:t>
            </a:r>
            <a:r>
              <a:rPr lang="en-US" altLang="en-US" sz="1915" i="1" dirty="0" err="1">
                <a:latin typeface="Arial" panose="020B0604020202020204" pitchFamily="34" charset="0"/>
                <a:cs typeface="Arial" panose="020B0604020202020204" pitchFamily="34" charset="0"/>
              </a:rPr>
              <a:t>DevNonce</a:t>
            </a:r>
            <a:r>
              <a:rPr lang="en-US" altLang="en-US" sz="1915" i="1" dirty="0">
                <a:latin typeface="Arial" panose="020B0604020202020204" pitchFamily="34" charset="0"/>
                <a:cs typeface="Arial" panose="020B0604020202020204" pitchFamily="34" charset="0"/>
              </a:rPr>
              <a:t>.</a:t>
            </a:r>
            <a:endParaRPr lang="en-US" altLang="en-US" sz="1915" dirty="0">
              <a:latin typeface="Arial" panose="020B0604020202020204" pitchFamily="34" charset="0"/>
              <a:cs typeface="Arial" panose="020B0604020202020204" pitchFamily="34" charset="0"/>
            </a:endParaRPr>
          </a:p>
          <a:p>
            <a:pPr marL="355600" indent="-342900" algn="just">
              <a:lnSpc>
                <a:spcPts val="3350"/>
              </a:lnSpc>
              <a:spcBef>
                <a:spcPts val="200"/>
              </a:spcBef>
              <a:buFont typeface="Arial" panose="020B0604020202020204" pitchFamily="34" charset="0"/>
              <a:buChar char="•"/>
            </a:pPr>
            <a:r>
              <a:rPr lang="en-US" altLang="en-US" sz="1915" i="1" dirty="0">
                <a:latin typeface="Arial" panose="020B0604020202020204" pitchFamily="34" charset="0"/>
                <a:cs typeface="Arial" panose="020B0604020202020204" pitchFamily="34" charset="0"/>
              </a:rPr>
              <a:t>As with </a:t>
            </a:r>
            <a:r>
              <a:rPr lang="en-US" altLang="en-US" sz="1915" i="1" dirty="0" err="1">
                <a:latin typeface="Arial" panose="020B0604020202020204" pitchFamily="34" charset="0"/>
                <a:cs typeface="Arial" panose="020B0604020202020204" pitchFamily="34" charset="0"/>
              </a:rPr>
              <a:t>DevNonce</a:t>
            </a:r>
            <a:r>
              <a:rPr lang="en-US" altLang="en-US" sz="1915" i="1" dirty="0">
                <a:latin typeface="Arial" panose="020B0604020202020204" pitchFamily="34" charset="0"/>
                <a:cs typeface="Arial" panose="020B0604020202020204" pitchFamily="34" charset="0"/>
              </a:rPr>
              <a:t>, the </a:t>
            </a:r>
            <a:r>
              <a:rPr lang="en-US" altLang="en-US" sz="1915" i="1" dirty="0" err="1">
                <a:latin typeface="Arial" panose="020B0604020202020204" pitchFamily="34" charset="0"/>
                <a:cs typeface="Arial" panose="020B0604020202020204" pitchFamily="34" charset="0"/>
              </a:rPr>
              <a:t>AppNonce</a:t>
            </a:r>
            <a:r>
              <a:rPr lang="en-US" altLang="en-US" sz="1915" i="1" dirty="0">
                <a:latin typeface="Arial" panose="020B0604020202020204" pitchFamily="34" charset="0"/>
                <a:cs typeface="Arial" panose="020B0604020202020204" pitchFamily="34" charset="0"/>
              </a:rPr>
              <a:t> is another randomly generated number. </a:t>
            </a:r>
          </a:p>
          <a:p>
            <a:pPr marL="355600" indent="-342900" algn="just">
              <a:lnSpc>
                <a:spcPts val="3350"/>
              </a:lnSpc>
              <a:spcBef>
                <a:spcPts val="200"/>
              </a:spcBef>
              <a:buFont typeface="Arial" panose="020B0604020202020204" pitchFamily="34" charset="0"/>
              <a:buChar char="•"/>
            </a:pPr>
            <a:r>
              <a:rPr lang="en-US" altLang="en-US" sz="1915" i="1" dirty="0">
                <a:latin typeface="Arial" panose="020B0604020202020204" pitchFamily="34" charset="0"/>
                <a:cs typeface="Arial" panose="020B0604020202020204" pitchFamily="34" charset="0"/>
              </a:rPr>
              <a:t>Network Server generates JOIN_ACCEPT and includes </a:t>
            </a:r>
            <a:r>
              <a:rPr lang="en-US" altLang="en-US" sz="1915" i="1" dirty="0" err="1">
                <a:latin typeface="Arial" panose="020B0604020202020204" pitchFamily="34" charset="0"/>
                <a:cs typeface="Arial" panose="020B0604020202020204" pitchFamily="34" charset="0"/>
              </a:rPr>
              <a:t>AppNonce</a:t>
            </a:r>
            <a:endParaRPr lang="en-US" altLang="en-US" sz="1915" dirty="0">
              <a:latin typeface="Arial" panose="020B0604020202020204" pitchFamily="34" charset="0"/>
              <a:cs typeface="Arial" panose="020B0604020202020204" pitchFamily="34" charset="0"/>
            </a:endParaRPr>
          </a:p>
          <a:p>
            <a:pPr marL="355600" indent="-342900" algn="just">
              <a:lnSpc>
                <a:spcPct val="98000"/>
              </a:lnSpc>
              <a:spcBef>
                <a:spcPts val="740"/>
              </a:spcBef>
              <a:buFont typeface="Arial" panose="020B0604020202020204" pitchFamily="34" charset="0"/>
              <a:buChar char="•"/>
            </a:pPr>
            <a:r>
              <a:rPr lang="en-US" altLang="en-US" sz="1915" i="1" dirty="0">
                <a:latin typeface="Arial" panose="020B0604020202020204" pitchFamily="34" charset="0"/>
                <a:cs typeface="Arial" panose="020B0604020202020204" pitchFamily="34" charset="0"/>
              </a:rPr>
              <a:t>Device receives JOIN_ACCEPT (encrypted with </a:t>
            </a:r>
            <a:r>
              <a:rPr lang="en-US" altLang="en-US" sz="1915" i="1" dirty="0" err="1">
                <a:latin typeface="Arial" panose="020B0604020202020204" pitchFamily="34" charset="0"/>
                <a:cs typeface="Arial" panose="020B0604020202020204" pitchFamily="34" charset="0"/>
              </a:rPr>
              <a:t>AppKey</a:t>
            </a:r>
            <a:r>
              <a:rPr lang="en-US" altLang="en-US" sz="1915" i="1" dirty="0">
                <a:latin typeface="Arial" panose="020B0604020202020204" pitchFamily="34" charset="0"/>
                <a:cs typeface="Arial" panose="020B0604020202020204" pitchFamily="34" charset="0"/>
              </a:rPr>
              <a:t>). The JOIN_ACCEPT contains the following information: </a:t>
            </a:r>
            <a:r>
              <a:rPr lang="en-US" altLang="en-US" sz="1915" i="1" dirty="0" err="1">
                <a:latin typeface="Arial" panose="020B0604020202020204" pitchFamily="34" charset="0"/>
                <a:cs typeface="Arial" panose="020B0604020202020204" pitchFamily="34" charset="0"/>
              </a:rPr>
              <a:t>AppNonce</a:t>
            </a:r>
            <a:r>
              <a:rPr lang="en-US" altLang="en-US" sz="1915" i="1" dirty="0">
                <a:latin typeface="Arial" panose="020B0604020202020204" pitchFamily="34" charset="0"/>
                <a:cs typeface="Arial" panose="020B0604020202020204" pitchFamily="34" charset="0"/>
              </a:rPr>
              <a:t>. </a:t>
            </a:r>
            <a:r>
              <a:rPr lang="en-US" altLang="en-US" sz="1915" i="1" dirty="0" err="1">
                <a:latin typeface="Arial" panose="020B0604020202020204" pitchFamily="34" charset="0"/>
                <a:cs typeface="Arial" panose="020B0604020202020204" pitchFamily="34" charset="0"/>
              </a:rPr>
              <a:t>Net!D</a:t>
            </a:r>
            <a:r>
              <a:rPr lang="en-US" altLang="en-US" sz="1915" i="1" dirty="0">
                <a:latin typeface="Arial" panose="020B0604020202020204" pitchFamily="34" charset="0"/>
                <a:cs typeface="Arial" panose="020B0604020202020204" pitchFamily="34" charset="0"/>
              </a:rPr>
              <a:t>. </a:t>
            </a:r>
            <a:r>
              <a:rPr lang="en-US" altLang="en-US" sz="1915" i="1" dirty="0" err="1">
                <a:latin typeface="Arial" panose="020B0604020202020204" pitchFamily="34" charset="0"/>
                <a:cs typeface="Arial" panose="020B0604020202020204" pitchFamily="34" charset="0"/>
              </a:rPr>
              <a:t>DevAddr</a:t>
            </a:r>
            <a:r>
              <a:rPr lang="en-US" altLang="en-US" sz="1915" i="1" dirty="0">
                <a:latin typeface="Arial" panose="020B0604020202020204" pitchFamily="34" charset="0"/>
                <a:cs typeface="Arial" panose="020B0604020202020204" pitchFamily="34" charset="0"/>
              </a:rPr>
              <a:t>. RFU. </a:t>
            </a:r>
            <a:r>
              <a:rPr lang="en-US" altLang="en-US" sz="1915" i="1" dirty="0" err="1">
                <a:latin typeface="Arial" panose="020B0604020202020204" pitchFamily="34" charset="0"/>
                <a:cs typeface="Arial" panose="020B0604020202020204" pitchFamily="34" charset="0"/>
              </a:rPr>
              <a:t>RxDely</a:t>
            </a:r>
            <a:r>
              <a:rPr lang="en-US" altLang="en-US" sz="1915" i="1" dirty="0">
                <a:latin typeface="Arial" panose="020B0604020202020204" pitchFamily="34" charset="0"/>
                <a:cs typeface="Arial" panose="020B0604020202020204" pitchFamily="34" charset="0"/>
              </a:rPr>
              <a:t>. </a:t>
            </a:r>
            <a:r>
              <a:rPr lang="en-US" altLang="en-US" sz="1915" i="1" dirty="0" err="1">
                <a:latin typeface="Arial" panose="020B0604020202020204" pitchFamily="34" charset="0"/>
                <a:cs typeface="Arial" panose="020B0604020202020204" pitchFamily="34" charset="0"/>
              </a:rPr>
              <a:t>CFList</a:t>
            </a:r>
            <a:endParaRPr lang="en-US" altLang="en-US" sz="1915" dirty="0">
              <a:latin typeface="Arial" panose="020B0604020202020204" pitchFamily="34" charset="0"/>
              <a:cs typeface="Arial" panose="020B0604020202020204" pitchFamily="34" charset="0"/>
            </a:endParaRPr>
          </a:p>
          <a:p>
            <a:pPr marL="355600" indent="-342900" algn="just">
              <a:spcBef>
                <a:spcPts val="955"/>
              </a:spcBef>
              <a:buFont typeface="Arial" panose="020B0604020202020204" pitchFamily="34" charset="0"/>
              <a:buChar char="•"/>
            </a:pPr>
            <a:r>
              <a:rPr lang="en-US" altLang="en-US" sz="1915" i="1" dirty="0">
                <a:latin typeface="Arial" panose="020B0604020202020204" pitchFamily="34" charset="0"/>
                <a:cs typeface="Arial" panose="020B0604020202020204" pitchFamily="34" charset="0"/>
              </a:rPr>
              <a:t>Now the Network Server and LoRa device have the same Information and the LoRa device can derive the </a:t>
            </a:r>
            <a:r>
              <a:rPr lang="en-US" altLang="en-US" sz="1915" i="1" dirty="0" err="1">
                <a:latin typeface="Arial" panose="020B0604020202020204" pitchFamily="34" charset="0"/>
                <a:cs typeface="Arial" panose="020B0604020202020204" pitchFamily="34" charset="0"/>
              </a:rPr>
              <a:t>NwkSkey</a:t>
            </a:r>
            <a:r>
              <a:rPr lang="en-US" altLang="en-US" sz="1915" i="1" dirty="0">
                <a:latin typeface="Arial" panose="020B0604020202020204" pitchFamily="34" charset="0"/>
                <a:cs typeface="Arial" panose="020B0604020202020204" pitchFamily="34" charset="0"/>
              </a:rPr>
              <a:t> and </a:t>
            </a:r>
            <a:r>
              <a:rPr lang="en-US" altLang="en-US" sz="1915" i="1" dirty="0" err="1">
                <a:latin typeface="Arial" panose="020B0604020202020204" pitchFamily="34" charset="0"/>
                <a:cs typeface="Arial" panose="020B0604020202020204" pitchFamily="34" charset="0"/>
              </a:rPr>
              <a:t>AppSKey</a:t>
            </a:r>
            <a:endParaRPr lang="en-US" altLang="en-US" sz="1915" dirty="0">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80</a:t>
            </a:fld>
            <a:endParaRPr lang="en-IN"/>
          </a:p>
        </p:txBody>
      </p:sp>
    </p:spTree>
    <p:extLst>
      <p:ext uri="{BB962C8B-B14F-4D97-AF65-F5344CB8AC3E}">
        <p14:creationId xmlns:p14="http://schemas.microsoft.com/office/powerpoint/2010/main" val="3770558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z="3910" spc="-144" dirty="0">
                <a:solidFill>
                  <a:srgbClr val="111111"/>
                </a:solidFill>
              </a:rPr>
              <a:t>L</a:t>
            </a:r>
            <a:r>
              <a:rPr sz="3910" dirty="0">
                <a:solidFill>
                  <a:srgbClr val="111111"/>
                </a:solidFill>
              </a:rPr>
              <a:t>o</a:t>
            </a:r>
            <a:r>
              <a:rPr sz="3910" spc="263" dirty="0">
                <a:solidFill>
                  <a:srgbClr val="111111"/>
                </a:solidFill>
              </a:rPr>
              <a:t>R</a:t>
            </a:r>
            <a:r>
              <a:rPr sz="3910" spc="-144" dirty="0">
                <a:solidFill>
                  <a:srgbClr val="111111"/>
                </a:solidFill>
              </a:rPr>
              <a:t>a</a:t>
            </a:r>
            <a:r>
              <a:rPr sz="3910" spc="24" dirty="0">
                <a:solidFill>
                  <a:srgbClr val="111111"/>
                </a:solidFill>
              </a:rPr>
              <a:t>WAN:</a:t>
            </a:r>
            <a:r>
              <a:rPr sz="3910" spc="359" dirty="0">
                <a:solidFill>
                  <a:srgbClr val="111111"/>
                </a:solidFill>
              </a:rPr>
              <a:t> </a:t>
            </a:r>
            <a:r>
              <a:rPr sz="3910" spc="24" dirty="0">
                <a:solidFill>
                  <a:srgbClr val="242424"/>
                </a:solidFill>
              </a:rPr>
              <a:t>O</a:t>
            </a:r>
            <a:r>
              <a:rPr sz="3910" spc="-487" dirty="0">
                <a:solidFill>
                  <a:srgbClr val="242424"/>
                </a:solidFill>
              </a:rPr>
              <a:t>T</a:t>
            </a:r>
            <a:r>
              <a:rPr sz="3910" spc="48" dirty="0">
                <a:solidFill>
                  <a:srgbClr val="242424"/>
                </a:solidFill>
              </a:rPr>
              <a:t>A</a:t>
            </a:r>
            <a:r>
              <a:rPr sz="3910" spc="56" dirty="0">
                <a:solidFill>
                  <a:srgbClr val="242424"/>
                </a:solidFill>
              </a:rPr>
              <a:t> </a:t>
            </a:r>
            <a:r>
              <a:rPr sz="3910" spc="231" dirty="0">
                <a:solidFill>
                  <a:srgbClr val="111111"/>
                </a:solidFill>
              </a:rPr>
              <a:t>J</a:t>
            </a:r>
            <a:r>
              <a:rPr sz="3910" spc="295" dirty="0">
                <a:solidFill>
                  <a:srgbClr val="111111"/>
                </a:solidFill>
              </a:rPr>
              <a:t>o</a:t>
            </a:r>
            <a:r>
              <a:rPr sz="3910" spc="40" dirty="0">
                <a:solidFill>
                  <a:srgbClr val="111111"/>
                </a:solidFill>
              </a:rPr>
              <a:t>in</a:t>
            </a:r>
            <a:r>
              <a:rPr sz="3910" spc="88" dirty="0">
                <a:solidFill>
                  <a:srgbClr val="111111"/>
                </a:solidFill>
              </a:rPr>
              <a:t> </a:t>
            </a:r>
            <a:r>
              <a:rPr sz="3910" spc="40" dirty="0">
                <a:solidFill>
                  <a:srgbClr val="111111"/>
                </a:solidFill>
              </a:rPr>
              <a:t>Process</a:t>
            </a:r>
            <a:endParaRPr sz="3910"/>
          </a:p>
        </p:txBody>
      </p:sp>
      <p:pic>
        <p:nvPicPr>
          <p:cNvPr id="3" name="Picture 2"/>
          <p:cNvPicPr>
            <a:picLocks noChangeAspect="1"/>
          </p:cNvPicPr>
          <p:nvPr/>
        </p:nvPicPr>
        <p:blipFill>
          <a:blip r:embed="rId3"/>
          <a:stretch>
            <a:fillRect/>
          </a:stretch>
        </p:blipFill>
        <p:spPr>
          <a:xfrm>
            <a:off x="3384371" y="1538002"/>
            <a:ext cx="6023789" cy="4954873"/>
          </a:xfrm>
          <a:prstGeom prst="rect">
            <a:avLst/>
          </a:prstGeom>
        </p:spPr>
      </p:pic>
      <p:sp>
        <p:nvSpPr>
          <p:cNvPr id="2" name="Date Placeholder 1"/>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81</a:t>
            </a:fld>
            <a:endParaRPr lang="en-I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object 3"/>
          <p:cNvSpPr/>
          <p:nvPr/>
        </p:nvSpPr>
        <p:spPr bwMode="auto">
          <a:xfrm>
            <a:off x="6275809" y="1387808"/>
            <a:ext cx="4003876" cy="0"/>
          </a:xfrm>
          <a:custGeom>
            <a:avLst/>
            <a:gdLst>
              <a:gd name="T0" fmla="*/ 0 w 2510790"/>
              <a:gd name="T1" fmla="*/ 2510664 w 2510790"/>
            </a:gdLst>
            <a:ahLst/>
            <a:cxnLst>
              <a:cxn ang="0">
                <a:pos x="T0" y="0"/>
              </a:cxn>
              <a:cxn ang="0">
                <a:pos x="T1" y="0"/>
              </a:cxn>
            </a:cxnLst>
            <a:rect l="0" t="0" r="r" b="b"/>
            <a:pathLst>
              <a:path w="2510790">
                <a:moveTo>
                  <a:pt x="0" y="0"/>
                </a:moveTo>
                <a:lnTo>
                  <a:pt x="2510664" y="0"/>
                </a:lnTo>
              </a:path>
            </a:pathLst>
          </a:custGeom>
          <a:noFill/>
          <a:ln w="9510">
            <a:solidFill>
              <a:srgbClr val="C8C8C8"/>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z="3750" spc="-64" dirty="0">
                <a:solidFill>
                  <a:srgbClr val="070707"/>
                </a:solidFill>
              </a:rPr>
              <a:t>L</a:t>
            </a:r>
            <a:r>
              <a:rPr sz="3750" spc="72" dirty="0">
                <a:solidFill>
                  <a:srgbClr val="343434"/>
                </a:solidFill>
              </a:rPr>
              <a:t>oR</a:t>
            </a:r>
            <a:r>
              <a:rPr sz="3750" spc="-104" dirty="0">
                <a:solidFill>
                  <a:srgbClr val="343434"/>
                </a:solidFill>
              </a:rPr>
              <a:t>a</a:t>
            </a:r>
            <a:r>
              <a:rPr sz="3750" dirty="0">
                <a:solidFill>
                  <a:srgbClr val="343434"/>
                </a:solidFill>
              </a:rPr>
              <a:t>WAN:</a:t>
            </a:r>
            <a:r>
              <a:rPr sz="3750" spc="431" dirty="0">
                <a:solidFill>
                  <a:srgbClr val="343434"/>
                </a:solidFill>
              </a:rPr>
              <a:t> </a:t>
            </a:r>
            <a:r>
              <a:rPr sz="3750" spc="48" dirty="0">
                <a:solidFill>
                  <a:srgbClr val="343434"/>
                </a:solidFill>
              </a:rPr>
              <a:t>Pre-</a:t>
            </a:r>
            <a:r>
              <a:rPr sz="3750" spc="-168" dirty="0">
                <a:solidFill>
                  <a:srgbClr val="343434"/>
                </a:solidFill>
              </a:rPr>
              <a:t>J</a:t>
            </a:r>
            <a:r>
              <a:rPr sz="3750" spc="120" dirty="0">
                <a:solidFill>
                  <a:srgbClr val="343434"/>
                </a:solidFill>
              </a:rPr>
              <a:t>o</a:t>
            </a:r>
            <a:r>
              <a:rPr sz="3750" spc="56" dirty="0">
                <a:solidFill>
                  <a:srgbClr val="343434"/>
                </a:solidFill>
              </a:rPr>
              <a:t>i</a:t>
            </a:r>
            <a:r>
              <a:rPr sz="3750" spc="-64" dirty="0">
                <a:solidFill>
                  <a:srgbClr val="343434"/>
                </a:solidFill>
              </a:rPr>
              <a:t>n</a:t>
            </a:r>
            <a:r>
              <a:rPr sz="3750" spc="120" dirty="0">
                <a:solidFill>
                  <a:srgbClr val="343434"/>
                </a:solidFill>
              </a:rPr>
              <a:t>ed</a:t>
            </a:r>
            <a:r>
              <a:rPr sz="3750" spc="152" dirty="0">
                <a:solidFill>
                  <a:srgbClr val="343434"/>
                </a:solidFill>
              </a:rPr>
              <a:t> </a:t>
            </a:r>
            <a:r>
              <a:rPr sz="3750" spc="-24" dirty="0">
                <a:solidFill>
                  <a:srgbClr val="343434"/>
                </a:solidFill>
              </a:rPr>
              <a:t>Dev</a:t>
            </a:r>
            <a:r>
              <a:rPr sz="3750" spc="-160" dirty="0">
                <a:solidFill>
                  <a:srgbClr val="343434"/>
                </a:solidFill>
              </a:rPr>
              <a:t>i</a:t>
            </a:r>
            <a:r>
              <a:rPr sz="3750" spc="168" dirty="0">
                <a:solidFill>
                  <a:srgbClr val="343434"/>
                </a:solidFill>
              </a:rPr>
              <a:t>c</a:t>
            </a:r>
            <a:r>
              <a:rPr sz="3750" spc="48" dirty="0">
                <a:solidFill>
                  <a:srgbClr val="343434"/>
                </a:solidFill>
              </a:rPr>
              <a:t>e</a:t>
            </a:r>
            <a:r>
              <a:rPr sz="3750" spc="32" dirty="0">
                <a:solidFill>
                  <a:srgbClr val="343434"/>
                </a:solidFill>
              </a:rPr>
              <a:t>s</a:t>
            </a:r>
            <a:r>
              <a:rPr sz="3750" spc="152" dirty="0">
                <a:solidFill>
                  <a:srgbClr val="343434"/>
                </a:solidFill>
              </a:rPr>
              <a:t> </a:t>
            </a:r>
            <a:r>
              <a:rPr sz="3910" spc="-598" dirty="0">
                <a:solidFill>
                  <a:srgbClr val="343434"/>
                </a:solidFill>
              </a:rPr>
              <a:t>(</a:t>
            </a:r>
            <a:r>
              <a:rPr sz="3910" spc="160" dirty="0">
                <a:solidFill>
                  <a:srgbClr val="070707"/>
                </a:solidFill>
              </a:rPr>
              <a:t>A</a:t>
            </a:r>
            <a:r>
              <a:rPr sz="3910" spc="112" dirty="0">
                <a:solidFill>
                  <a:srgbClr val="070707"/>
                </a:solidFill>
              </a:rPr>
              <a:t>B</a:t>
            </a:r>
            <a:r>
              <a:rPr sz="3910" spc="-319" dirty="0">
                <a:solidFill>
                  <a:srgbClr val="070707"/>
                </a:solidFill>
              </a:rPr>
              <a:t>P</a:t>
            </a:r>
            <a:r>
              <a:rPr sz="3910" spc="-215" dirty="0">
                <a:solidFill>
                  <a:srgbClr val="343434"/>
                </a:solidFill>
              </a:rPr>
              <a:t>)</a:t>
            </a:r>
            <a:endParaRPr sz="3910"/>
          </a:p>
        </p:txBody>
      </p:sp>
      <p:sp>
        <p:nvSpPr>
          <p:cNvPr id="5" name="object 5"/>
          <p:cNvSpPr txBox="1"/>
          <p:nvPr/>
        </p:nvSpPr>
        <p:spPr>
          <a:xfrm>
            <a:off x="2264335" y="1635993"/>
            <a:ext cx="8708465" cy="4627485"/>
          </a:xfrm>
          <a:prstGeom prst="rect">
            <a:avLst/>
          </a:prstGeom>
        </p:spPr>
        <p:txBody>
          <a:bodyPr wrap="square" lIns="0" tIns="0" rIns="0" bIns="0">
            <a:spAutoFit/>
          </a:bodyPr>
          <a:lstStyle>
            <a:lvl1pPr marL="2095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63855" indent="-342900" eaLnBrk="1" hangingPunct="1">
              <a:lnSpc>
                <a:spcPct val="155000"/>
              </a:lnSpc>
              <a:buFont typeface="Arial" panose="020B0604020202020204" pitchFamily="34" charset="0"/>
              <a:buChar char="•"/>
            </a:pPr>
            <a:r>
              <a:rPr lang="en-US" altLang="en-US" sz="2395" i="1" dirty="0">
                <a:latin typeface="Arial" panose="020B0604020202020204" pitchFamily="34" charset="0"/>
                <a:cs typeface="Arial" panose="020B0604020202020204" pitchFamily="34" charset="0"/>
              </a:rPr>
              <a:t>End devices must have two symmetric session keys </a:t>
            </a:r>
          </a:p>
          <a:p>
            <a:pPr marL="363855" indent="-342900" eaLnBrk="1" hangingPunct="1">
              <a:lnSpc>
                <a:spcPct val="155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Devices are </a:t>
            </a:r>
            <a:r>
              <a:rPr lang="en-US" altLang="en-US" sz="2395" dirty="0" err="1">
                <a:latin typeface="Arial" panose="020B0604020202020204" pitchFamily="34" charset="0"/>
                <a:cs typeface="Arial" panose="020B0604020202020204" pitchFamily="34" charset="0"/>
              </a:rPr>
              <a:t>personalised</a:t>
            </a:r>
            <a:r>
              <a:rPr lang="en-US" altLang="en-US" sz="2395" dirty="0">
                <a:latin typeface="Arial" panose="020B0604020202020204" pitchFamily="34" charset="0"/>
                <a:cs typeface="Arial" panose="020B0604020202020204" pitchFamily="34" charset="0"/>
              </a:rPr>
              <a:t> with AES 128-bit keys </a:t>
            </a:r>
          </a:p>
          <a:p>
            <a:pPr marL="363855" indent="-342900" eaLnBrk="1" hangingPunct="1">
              <a:lnSpc>
                <a:spcPct val="155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Network Session Key </a:t>
            </a:r>
            <a:r>
              <a:rPr lang="en-US" altLang="en-US" sz="2395" b="1" dirty="0">
                <a:latin typeface="Arial" panose="020B0604020202020204" pitchFamily="34" charset="0"/>
                <a:cs typeface="Arial" panose="020B0604020202020204" pitchFamily="34" charset="0"/>
              </a:rPr>
              <a:t>(</a:t>
            </a:r>
            <a:r>
              <a:rPr lang="en-US" altLang="en-US" sz="2395" b="1" dirty="0" err="1">
                <a:latin typeface="Arial" panose="020B0604020202020204" pitchFamily="34" charset="0"/>
                <a:cs typeface="Arial" panose="020B0604020202020204" pitchFamily="34" charset="0"/>
              </a:rPr>
              <a:t>NwkSKey</a:t>
            </a:r>
            <a:r>
              <a:rPr lang="en-US" altLang="en-US" sz="2395" b="1" dirty="0">
                <a:latin typeface="Arial" panose="020B0604020202020204" pitchFamily="34" charset="0"/>
                <a:cs typeface="Arial" panose="020B0604020202020204" pitchFamily="34" charset="0"/>
              </a:rPr>
              <a:t>)</a:t>
            </a:r>
            <a:endParaRPr lang="en-US" altLang="en-US" sz="2395" dirty="0">
              <a:latin typeface="Arial" panose="020B0604020202020204" pitchFamily="34" charset="0"/>
              <a:cs typeface="Arial" panose="020B0604020202020204" pitchFamily="34" charset="0"/>
            </a:endParaRPr>
          </a:p>
          <a:p>
            <a:pPr marL="1085850" lvl="1" indent="-342900">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Known only by the network operator </a:t>
            </a:r>
          </a:p>
          <a:p>
            <a:pPr marL="1085850" lvl="1" indent="-342900">
              <a:lnSpc>
                <a:spcPct val="157000"/>
              </a:lnSpc>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Protects network metadata</a:t>
            </a:r>
          </a:p>
          <a:p>
            <a:pPr marL="363855" indent="-342900">
              <a:spcBef>
                <a:spcPts val="1675"/>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Application Session Key </a:t>
            </a:r>
            <a:r>
              <a:rPr lang="en-US" altLang="en-US" sz="2395" b="1" dirty="0">
                <a:latin typeface="Arial" panose="020B0604020202020204" pitchFamily="34" charset="0"/>
                <a:cs typeface="Arial" panose="020B0604020202020204" pitchFamily="34" charset="0"/>
              </a:rPr>
              <a:t>(</a:t>
            </a:r>
            <a:r>
              <a:rPr lang="en-US" altLang="en-US" sz="2395" b="1" dirty="0" err="1">
                <a:latin typeface="Arial" panose="020B0604020202020204" pitchFamily="34" charset="0"/>
                <a:cs typeface="Arial" panose="020B0604020202020204" pitchFamily="34" charset="0"/>
              </a:rPr>
              <a:t>AppSKey</a:t>
            </a:r>
            <a:r>
              <a:rPr lang="en-US" altLang="en-US" sz="2395" b="1" dirty="0">
                <a:latin typeface="Arial" panose="020B0604020202020204" pitchFamily="34" charset="0"/>
                <a:cs typeface="Arial" panose="020B0604020202020204" pitchFamily="34" charset="0"/>
              </a:rPr>
              <a:t>)</a:t>
            </a:r>
            <a:endParaRPr lang="en-US" altLang="en-US" sz="2395" dirty="0">
              <a:latin typeface="Arial" panose="020B0604020202020204" pitchFamily="34" charset="0"/>
              <a:cs typeface="Arial" panose="020B0604020202020204" pitchFamily="34" charset="0"/>
            </a:endParaRPr>
          </a:p>
          <a:p>
            <a:pPr lvl="1">
              <a:spcBef>
                <a:spcPts val="1675"/>
              </a:spcBef>
              <a:buClr>
                <a:srgbClr val="606960"/>
              </a:buClr>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Common to all End Devices using an Application</a:t>
            </a:r>
          </a:p>
          <a:p>
            <a:pPr lvl="1">
              <a:spcBef>
                <a:spcPts val="1675"/>
              </a:spcBef>
              <a:buClr>
                <a:srgbClr val="606960"/>
              </a:buClr>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Known only to the Application Operator</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82</a:t>
            </a:fld>
            <a:endParaRPr lang="en-I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79BEF-4A83-1FF1-16C9-6A8844691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9A42D-01C4-7683-E10B-63035BB61EA8}"/>
              </a:ext>
            </a:extLst>
          </p:cNvPr>
          <p:cNvSpPr>
            <a:spLocks noGrp="1"/>
          </p:cNvSpPr>
          <p:nvPr>
            <p:ph type="title"/>
          </p:nvPr>
        </p:nvSpPr>
        <p:spPr>
          <a:xfrm>
            <a:off x="838200" y="296671"/>
            <a:ext cx="10515600" cy="768731"/>
          </a:xfrm>
        </p:spPr>
        <p:txBody>
          <a:bodyPr>
            <a:normAutofit/>
          </a:bodyPr>
          <a:lstStyle/>
          <a:p>
            <a:r>
              <a:rPr lang="en-IN" b="1" i="0" dirty="0" err="1">
                <a:solidFill>
                  <a:srgbClr val="0D83D0"/>
                </a:solidFill>
                <a:effectLst/>
                <a:latin typeface="avantgardepro"/>
              </a:rPr>
              <a:t>LoRaWAN</a:t>
            </a:r>
            <a:r>
              <a:rPr lang="en-IN" b="1" i="0" dirty="0">
                <a:solidFill>
                  <a:srgbClr val="0D83D0"/>
                </a:solidFill>
                <a:effectLst/>
                <a:latin typeface="avantgardepro"/>
              </a:rPr>
              <a:t> End Device Activation</a:t>
            </a:r>
            <a:endParaRPr lang="en-IN" b="1" dirty="0"/>
          </a:p>
        </p:txBody>
      </p:sp>
      <p:sp>
        <p:nvSpPr>
          <p:cNvPr id="4" name="Date Placeholder 3">
            <a:extLst>
              <a:ext uri="{FF2B5EF4-FFF2-40B4-BE49-F238E27FC236}">
                <a16:creationId xmlns:a16="http://schemas.microsoft.com/office/drawing/2014/main" id="{9D266656-CBEE-AE95-038E-896AA1D1450B}"/>
              </a:ext>
            </a:extLst>
          </p:cNvPr>
          <p:cNvSpPr>
            <a:spLocks noGrp="1"/>
          </p:cNvSpPr>
          <p:nvPr>
            <p:ph type="dt" sz="half" idx="10"/>
          </p:nvPr>
        </p:nvSpPr>
        <p:spPr/>
        <p:txBody>
          <a:bodyPr/>
          <a:lstStyle/>
          <a:p>
            <a:r>
              <a:rPr lang="en-US"/>
              <a:t>06-11-2024</a:t>
            </a:r>
            <a:endParaRPr lang="en-IN"/>
          </a:p>
        </p:txBody>
      </p:sp>
      <p:sp>
        <p:nvSpPr>
          <p:cNvPr id="5" name="Footer Placeholder 4">
            <a:extLst>
              <a:ext uri="{FF2B5EF4-FFF2-40B4-BE49-F238E27FC236}">
                <a16:creationId xmlns:a16="http://schemas.microsoft.com/office/drawing/2014/main" id="{27E97315-DFE1-03C3-740A-E5E8FB307D7E}"/>
              </a:ext>
            </a:extLst>
          </p:cNvPr>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a:extLst>
              <a:ext uri="{FF2B5EF4-FFF2-40B4-BE49-F238E27FC236}">
                <a16:creationId xmlns:a16="http://schemas.microsoft.com/office/drawing/2014/main" id="{01CA82FB-2F2C-5A0A-0531-6FB8496A7964}"/>
              </a:ext>
            </a:extLst>
          </p:cNvPr>
          <p:cNvSpPr>
            <a:spLocks noGrp="1"/>
          </p:cNvSpPr>
          <p:nvPr>
            <p:ph type="sldNum" sz="quarter" idx="12"/>
          </p:nvPr>
        </p:nvSpPr>
        <p:spPr/>
        <p:txBody>
          <a:bodyPr/>
          <a:lstStyle/>
          <a:p>
            <a:fld id="{873F5F97-BAC6-4B68-A64C-E81C15EA068D}" type="slidenum">
              <a:rPr lang="en-IN" smtClean="0"/>
              <a:t>83</a:t>
            </a:fld>
            <a:endParaRPr lang="en-IN"/>
          </a:p>
        </p:txBody>
      </p:sp>
      <p:sp>
        <p:nvSpPr>
          <p:cNvPr id="3" name="AutoShape 2" descr="Comparison Between LoRa and Other Wireless Technologies">
            <a:extLst>
              <a:ext uri="{FF2B5EF4-FFF2-40B4-BE49-F238E27FC236}">
                <a16:creationId xmlns:a16="http://schemas.microsoft.com/office/drawing/2014/main" id="{C76801A9-0BA8-1CC5-CEBD-D2754B16D9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9220" name="Picture 4" descr="Activation By Personalization (ABP) scheme.">
            <a:extLst>
              <a:ext uri="{FF2B5EF4-FFF2-40B4-BE49-F238E27FC236}">
                <a16:creationId xmlns:a16="http://schemas.microsoft.com/office/drawing/2014/main" id="{857833E3-98DB-0740-C2D3-93105E8428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7160" y="1373124"/>
            <a:ext cx="7772400" cy="441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594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437" y="533400"/>
            <a:ext cx="10354462" cy="1015663"/>
          </a:xfrm>
        </p:spPr>
        <p:txBody>
          <a:bodyPr/>
          <a:lstStyle/>
          <a:p>
            <a:r>
              <a:rPr lang="en-US" sz="6600" dirty="0">
                <a:solidFill>
                  <a:schemeClr val="accent1"/>
                </a:solidFill>
              </a:rPr>
              <a:t>Security </a:t>
            </a:r>
          </a:p>
        </p:txBody>
      </p:sp>
      <p:sp>
        <p:nvSpPr>
          <p:cNvPr id="4" name="Rectangle 3"/>
          <p:cNvSpPr/>
          <p:nvPr/>
        </p:nvSpPr>
        <p:spPr>
          <a:xfrm>
            <a:off x="762000" y="1613682"/>
            <a:ext cx="10556240" cy="4401205"/>
          </a:xfrm>
          <a:prstGeom prst="rect">
            <a:avLst/>
          </a:prstGeom>
        </p:spPr>
        <p:txBody>
          <a:bodyPr wrap="square">
            <a:spAutoFit/>
          </a:bodyPr>
          <a:lstStyle/>
          <a:p>
            <a:pPr marL="342900" indent="-342900" algn="just">
              <a:buFont typeface="Arial" panose="020B0604020202020204" pitchFamily="34" charset="0"/>
              <a:buChar char="•"/>
            </a:pPr>
            <a:r>
              <a:rPr lang="en-US" sz="2800" dirty="0"/>
              <a:t>It is extremely important for any LPWAN to incorporate security. </a:t>
            </a:r>
          </a:p>
          <a:p>
            <a:pPr algn="just"/>
            <a:endParaRPr lang="en-US" sz="2800" dirty="0"/>
          </a:p>
          <a:p>
            <a:pPr marL="342900" indent="-342900" algn="just">
              <a:buFont typeface="Arial" panose="020B0604020202020204" pitchFamily="34" charset="0"/>
              <a:buChar char="•"/>
            </a:pPr>
            <a:r>
              <a:rPr lang="en-US" sz="2800" dirty="0"/>
              <a:t>LoRaWAN™ utilizes two layers of security: one for the network and one for the application.</a:t>
            </a:r>
          </a:p>
          <a:p>
            <a:pPr algn="just"/>
            <a:endParaRPr lang="en-US" sz="2800" dirty="0"/>
          </a:p>
          <a:p>
            <a:pPr marL="342900" indent="-342900" algn="just">
              <a:buFont typeface="Arial" panose="020B0604020202020204" pitchFamily="34" charset="0"/>
              <a:buChar char="•"/>
            </a:pPr>
            <a:r>
              <a:rPr lang="en-US" sz="2800" dirty="0"/>
              <a:t>The network security ensures authenticity of the node in the network while the application layer of security ensures the network operator does not have access to the end user’s application data. </a:t>
            </a:r>
          </a:p>
          <a:p>
            <a:pPr algn="just"/>
            <a:endParaRPr lang="en-US" sz="2800" dirty="0"/>
          </a:p>
          <a:p>
            <a:pPr marL="342900" indent="-342900" algn="just">
              <a:buFont typeface="Arial" panose="020B0604020202020204" pitchFamily="34" charset="0"/>
              <a:buChar char="•"/>
            </a:pPr>
            <a:r>
              <a:rPr lang="en-US" sz="2800" dirty="0"/>
              <a:t>AES encryption is used.</a:t>
            </a:r>
          </a:p>
        </p:txBody>
      </p:sp>
      <p:sp>
        <p:nvSpPr>
          <p:cNvPr id="3" name="Date Placeholder 2"/>
          <p:cNvSpPr>
            <a:spLocks noGrp="1"/>
          </p:cNvSpPr>
          <p:nvPr>
            <p:ph type="dt" sz="half" idx="10"/>
          </p:nvPr>
        </p:nvSpPr>
        <p:spPr/>
        <p:txBody>
          <a:bodyPr/>
          <a:lstStyle/>
          <a:p>
            <a:r>
              <a:rPr lang="en-US"/>
              <a:t>06-11-2024</a:t>
            </a:r>
            <a:endParaRPr lang="en-IN"/>
          </a:p>
        </p:txBody>
      </p:sp>
      <p:sp>
        <p:nvSpPr>
          <p:cNvPr id="5" name="Footer Placeholder 4"/>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84</a:t>
            </a:fld>
            <a:endParaRPr lang="en-I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85</a:t>
            </a:fld>
            <a:endParaRPr lang="en-IN"/>
          </a:p>
        </p:txBody>
      </p:sp>
      <p:sp>
        <p:nvSpPr>
          <p:cNvPr id="6" name="object 5"/>
          <p:cNvSpPr txBox="1">
            <a:spLocks noGrp="1"/>
          </p:cNvSpPr>
          <p:nvPr>
            <p:ph type="title"/>
          </p:nvPr>
        </p:nvSpPr>
        <p:spPr>
          <a:xfrm>
            <a:off x="756920" y="2588149"/>
            <a:ext cx="10515600" cy="1329595"/>
          </a:xfrm>
          <a:prstGeom prst="rect">
            <a:avLst/>
          </a:prstGeom>
        </p:spPr>
        <p:txBody>
          <a:bodyPr lIns="0" tIns="0" rIns="0" bIns="0">
            <a:spAutoFit/>
          </a:bodyPr>
          <a:lstStyle/>
          <a:p>
            <a:pPr marL="368300" indent="-342900">
              <a:buFont typeface="Arial" panose="020B0604020202020204" pitchFamily="34" charset="0"/>
              <a:buChar char="•"/>
              <a:defRPr/>
            </a:pPr>
            <a:r>
              <a:rPr lang="en-IN" sz="2400" spc="-150" dirty="0">
                <a:latin typeface="Arial" panose="020B0604020202020204"/>
                <a:cs typeface="Arial" panose="020B0604020202020204"/>
              </a:rPr>
              <a:t>I</a:t>
            </a:r>
            <a:r>
              <a:rPr lang="en-IN" sz="2400" spc="-40" dirty="0">
                <a:latin typeface="Arial" panose="020B0604020202020204"/>
                <a:cs typeface="Arial" panose="020B0604020202020204"/>
              </a:rPr>
              <a:t>s</a:t>
            </a:r>
            <a:r>
              <a:rPr lang="en-IN" sz="2400" spc="-120" dirty="0">
                <a:latin typeface="Arial" panose="020B0604020202020204"/>
                <a:cs typeface="Arial" panose="020B0604020202020204"/>
              </a:rPr>
              <a:t> </a:t>
            </a:r>
            <a:r>
              <a:rPr lang="en-IN" sz="2400" spc="40" dirty="0" err="1">
                <a:latin typeface="Arial" panose="020B0604020202020204"/>
                <a:cs typeface="Arial" panose="020B0604020202020204"/>
              </a:rPr>
              <a:t>L</a:t>
            </a:r>
            <a:r>
              <a:rPr lang="en-IN" sz="2400" spc="-160" dirty="0" err="1">
                <a:latin typeface="Arial" panose="020B0604020202020204"/>
                <a:cs typeface="Arial" panose="020B0604020202020204"/>
              </a:rPr>
              <a:t>o</a:t>
            </a:r>
            <a:r>
              <a:rPr lang="en-IN" sz="2400" spc="-190" dirty="0" err="1">
                <a:latin typeface="Arial" panose="020B0604020202020204"/>
                <a:cs typeface="Arial" panose="020B0604020202020204"/>
              </a:rPr>
              <a:t>R</a:t>
            </a:r>
            <a:r>
              <a:rPr lang="en-IN" sz="2400" spc="-100" dirty="0" err="1">
                <a:latin typeface="Arial" panose="020B0604020202020204"/>
                <a:cs typeface="Arial" panose="020B0604020202020204"/>
              </a:rPr>
              <a:t>aWAN</a:t>
            </a:r>
            <a:r>
              <a:rPr lang="en-IN" sz="2400" spc="-90" dirty="0">
                <a:latin typeface="Arial" panose="020B0604020202020204"/>
                <a:cs typeface="Arial" panose="020B0604020202020204"/>
              </a:rPr>
              <a:t> </a:t>
            </a:r>
            <a:r>
              <a:rPr lang="en-IN" sz="2400" spc="-50" dirty="0">
                <a:latin typeface="Arial" panose="020B0604020202020204"/>
                <a:cs typeface="Arial" panose="020B0604020202020204"/>
              </a:rPr>
              <a:t>secure?</a:t>
            </a:r>
            <a:br>
              <a:rPr lang="en-IN" sz="2400" spc="-50" dirty="0">
                <a:latin typeface="Arial" panose="020B0604020202020204"/>
                <a:cs typeface="Arial" panose="020B0604020202020204"/>
              </a:rPr>
            </a:br>
            <a:br>
              <a:rPr lang="en-IN" sz="2400" spc="-50" dirty="0">
                <a:latin typeface="Arial" panose="020B0604020202020204"/>
                <a:cs typeface="Arial" panose="020B0604020202020204"/>
              </a:rPr>
            </a:br>
            <a:r>
              <a:rPr lang="en-US" sz="2400" spc="-50" dirty="0">
                <a:latin typeface="Arial" panose="020B0604020202020204"/>
                <a:cs typeface="Arial" panose="020B0604020202020204"/>
              </a:rPr>
              <a:t>How are the </a:t>
            </a:r>
            <a:r>
              <a:rPr lang="en-US" sz="2400" spc="-50" dirty="0" err="1">
                <a:latin typeface="Arial" panose="020B0604020202020204"/>
                <a:cs typeface="Arial" panose="020B0604020202020204"/>
              </a:rPr>
              <a:t>LoRaWAN</a:t>
            </a:r>
            <a:r>
              <a:rPr lang="en-US" sz="2400" spc="-50" dirty="0">
                <a:latin typeface="Arial" panose="020B0604020202020204"/>
                <a:cs typeface="Arial" panose="020B0604020202020204"/>
              </a:rPr>
              <a:t> protocol networks secured?</a:t>
            </a:r>
            <a:br>
              <a:rPr lang="en-US" sz="2400" spc="-50" dirty="0">
                <a:latin typeface="Arial" panose="020B0604020202020204"/>
                <a:cs typeface="Arial" panose="020B0604020202020204"/>
              </a:rPr>
            </a:br>
            <a:endParaRPr lang="en-IN" sz="2400" dirty="0">
              <a:latin typeface="Arial" panose="020B0604020202020204"/>
              <a:cs typeface="Arial" panose="020B0604020202020204"/>
            </a:endParaRPr>
          </a:p>
        </p:txBody>
      </p:sp>
      <p:sp>
        <p:nvSpPr>
          <p:cNvPr id="7" name="object 5"/>
          <p:cNvSpPr txBox="1"/>
          <p:nvPr/>
        </p:nvSpPr>
        <p:spPr>
          <a:xfrm>
            <a:off x="919480" y="552307"/>
            <a:ext cx="10515600" cy="443198"/>
          </a:xfrm>
          <a:prstGeom prst="rect">
            <a:avLst/>
          </a:prstGeom>
        </p:spPr>
        <p:txBody>
          <a:bodyPr vert="horz"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err="1">
                <a:latin typeface="Arial" panose="020B0604020202020204"/>
                <a:cs typeface="Arial" panose="020B0604020202020204"/>
              </a:rPr>
              <a:t>L</a:t>
            </a:r>
            <a:r>
              <a:rPr lang="en-IN" sz="3200" spc="-160" dirty="0" err="1">
                <a:latin typeface="Arial" panose="020B0604020202020204"/>
                <a:cs typeface="Arial" panose="020B0604020202020204"/>
              </a:rPr>
              <a:t>o</a:t>
            </a:r>
            <a:r>
              <a:rPr lang="en-IN" sz="3200" spc="-190" dirty="0" err="1">
                <a:latin typeface="Arial" panose="020B0604020202020204"/>
                <a:cs typeface="Arial" panose="020B0604020202020204"/>
              </a:rPr>
              <a:t>R</a:t>
            </a:r>
            <a:r>
              <a:rPr lang="en-IN" sz="3200" spc="-100" dirty="0" err="1">
                <a:latin typeface="Arial" panose="020B0604020202020204"/>
                <a:cs typeface="Arial" panose="020B0604020202020204"/>
              </a:rPr>
              <a:t>aWAN</a:t>
            </a:r>
            <a:r>
              <a:rPr lang="en-IN" sz="3200" spc="-90" dirty="0">
                <a:latin typeface="Arial" panose="020B0604020202020204"/>
                <a:cs typeface="Arial" panose="020B0604020202020204"/>
              </a:rPr>
              <a:t> </a:t>
            </a:r>
            <a:r>
              <a:rPr lang="en-IN" sz="3200" spc="-50" dirty="0">
                <a:latin typeface="Arial" panose="020B0604020202020204"/>
                <a:cs typeface="Arial" panose="020B0604020202020204"/>
              </a:rPr>
              <a:t>Security</a:t>
            </a:r>
            <a:endParaRPr lang="en-IN" sz="3200" dirty="0">
              <a:latin typeface="Arial" panose="020B0604020202020204"/>
              <a:cs typeface="Arial" panose="020B0604020202020204"/>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marL="20320">
              <a:spcBef>
                <a:spcPts val="0"/>
              </a:spcBef>
              <a:defRPr/>
            </a:pPr>
            <a:r>
              <a:rPr spc="-335" dirty="0">
                <a:solidFill>
                  <a:srgbClr val="1C1C1C"/>
                </a:solidFill>
              </a:rPr>
              <a:t>Lo</a:t>
            </a:r>
            <a:r>
              <a:rPr spc="-182" dirty="0">
                <a:solidFill>
                  <a:srgbClr val="1C1C1C"/>
                </a:solidFill>
              </a:rPr>
              <a:t>R</a:t>
            </a:r>
            <a:r>
              <a:rPr spc="-247" dirty="0">
                <a:solidFill>
                  <a:srgbClr val="1C1C1C"/>
                </a:solidFill>
              </a:rPr>
              <a:t>aWAN:</a:t>
            </a:r>
            <a:r>
              <a:rPr spc="343" dirty="0">
                <a:solidFill>
                  <a:srgbClr val="1C1C1C"/>
                </a:solidFill>
              </a:rPr>
              <a:t> </a:t>
            </a:r>
            <a:r>
              <a:rPr spc="-287" dirty="0">
                <a:solidFill>
                  <a:srgbClr val="1C1C1C"/>
                </a:solidFill>
              </a:rPr>
              <a:t>Encryption</a:t>
            </a:r>
          </a:p>
        </p:txBody>
      </p:sp>
      <p:sp>
        <p:nvSpPr>
          <p:cNvPr id="5" name="object 5"/>
          <p:cNvSpPr txBox="1">
            <a:spLocks noGrp="1"/>
          </p:cNvSpPr>
          <p:nvPr>
            <p:ph type="body" idx="1"/>
          </p:nvPr>
        </p:nvSpPr>
        <p:spPr/>
        <p:txBody>
          <a:bodyPr vert="horz" rtlCol="0">
            <a:normAutofit lnSpcReduction="10000"/>
          </a:bodyPr>
          <a:lstStyle/>
          <a:p>
            <a:pPr marL="241300">
              <a:spcBef>
                <a:spcPts val="0"/>
              </a:spcBef>
              <a:defRPr/>
            </a:pPr>
            <a:r>
              <a:rPr dirty="0"/>
              <a:t>All</a:t>
            </a:r>
            <a:r>
              <a:rPr spc="8" dirty="0"/>
              <a:t> </a:t>
            </a:r>
            <a:r>
              <a:rPr spc="120" dirty="0"/>
              <a:t>p</a:t>
            </a:r>
            <a:r>
              <a:rPr spc="-8" dirty="0"/>
              <a:t>a</a:t>
            </a:r>
            <a:r>
              <a:rPr spc="32" dirty="0"/>
              <a:t>yloads</a:t>
            </a:r>
            <a:r>
              <a:rPr spc="207" dirty="0"/>
              <a:t> </a:t>
            </a:r>
            <a:r>
              <a:rPr spc="56" dirty="0"/>
              <a:t>a</a:t>
            </a:r>
            <a:r>
              <a:rPr spc="88" dirty="0"/>
              <a:t>re</a:t>
            </a:r>
            <a:r>
              <a:rPr spc="-72" dirty="0"/>
              <a:t> </a:t>
            </a:r>
            <a:r>
              <a:rPr spc="40" dirty="0"/>
              <a:t>encrypt</a:t>
            </a:r>
            <a:r>
              <a:rPr spc="24" dirty="0"/>
              <a:t>e</a:t>
            </a:r>
            <a:r>
              <a:rPr spc="295" dirty="0"/>
              <a:t>d</a:t>
            </a:r>
          </a:p>
          <a:p>
            <a:pPr marL="605790">
              <a:spcBef>
                <a:spcPts val="1700"/>
              </a:spcBef>
              <a:defRPr/>
            </a:pPr>
            <a:r>
              <a:rPr i="0" dirty="0"/>
              <a:t>N</a:t>
            </a:r>
            <a:r>
              <a:rPr spc="231" dirty="0"/>
              <a:t>o</a:t>
            </a:r>
            <a:r>
              <a:rPr spc="-24" dirty="0"/>
              <a:t> </a:t>
            </a:r>
            <a:r>
              <a:rPr spc="104" dirty="0"/>
              <a:t>poss</a:t>
            </a:r>
            <a:r>
              <a:rPr spc="-96" dirty="0"/>
              <a:t>i</a:t>
            </a:r>
            <a:r>
              <a:rPr spc="175" dirty="0"/>
              <a:t>b</a:t>
            </a:r>
            <a:r>
              <a:rPr spc="-80" dirty="0"/>
              <a:t>il</a:t>
            </a:r>
            <a:r>
              <a:rPr spc="-199" dirty="0"/>
              <a:t>i</a:t>
            </a:r>
            <a:r>
              <a:rPr spc="56" dirty="0"/>
              <a:t>ty</a:t>
            </a:r>
            <a:r>
              <a:rPr spc="8" dirty="0"/>
              <a:t> </a:t>
            </a:r>
            <a:r>
              <a:rPr spc="32" dirty="0"/>
              <a:t>for</a:t>
            </a:r>
            <a:r>
              <a:rPr spc="112" dirty="0"/>
              <a:t> </a:t>
            </a:r>
            <a:r>
              <a:rPr spc="88" dirty="0"/>
              <a:t>att</a:t>
            </a:r>
            <a:r>
              <a:rPr spc="-16" dirty="0"/>
              <a:t>a</a:t>
            </a:r>
            <a:r>
              <a:rPr spc="120" dirty="0"/>
              <a:t>ck</a:t>
            </a:r>
            <a:r>
              <a:rPr spc="-32" dirty="0"/>
              <a:t>e</a:t>
            </a:r>
            <a:r>
              <a:rPr spc="112" dirty="0"/>
              <a:t>rs</a:t>
            </a:r>
            <a:r>
              <a:rPr spc="-223" dirty="0"/>
              <a:t> </a:t>
            </a:r>
            <a:r>
              <a:rPr spc="215" dirty="0"/>
              <a:t>to</a:t>
            </a:r>
            <a:r>
              <a:rPr spc="24" dirty="0"/>
              <a:t> </a:t>
            </a:r>
            <a:r>
              <a:rPr spc="32" dirty="0"/>
              <a:t>re</a:t>
            </a:r>
            <a:r>
              <a:rPr spc="-175" dirty="0"/>
              <a:t>a</a:t>
            </a:r>
            <a:r>
              <a:rPr spc="365" dirty="0"/>
              <a:t>d</a:t>
            </a:r>
            <a:r>
              <a:rPr spc="-168" dirty="0"/>
              <a:t> </a:t>
            </a:r>
            <a:r>
              <a:rPr spc="80" dirty="0"/>
              <a:t>pay</a:t>
            </a:r>
            <a:r>
              <a:rPr spc="-112" dirty="0"/>
              <a:t>l</a:t>
            </a:r>
            <a:r>
              <a:rPr spc="56" dirty="0"/>
              <a:t>o</a:t>
            </a:r>
            <a:r>
              <a:rPr spc="48" dirty="0"/>
              <a:t>a</a:t>
            </a:r>
            <a:r>
              <a:rPr spc="175" dirty="0"/>
              <a:t>d</a:t>
            </a:r>
            <a:r>
              <a:rPr spc="120" dirty="0"/>
              <a:t>s</a:t>
            </a:r>
          </a:p>
          <a:p>
            <a:pPr marL="605790">
              <a:spcBef>
                <a:spcPts val="1700"/>
              </a:spcBef>
              <a:defRPr/>
            </a:pPr>
            <a:r>
              <a:rPr i="0" dirty="0"/>
              <a:t>N</a:t>
            </a:r>
            <a:r>
              <a:rPr spc="231" dirty="0"/>
              <a:t>o</a:t>
            </a:r>
            <a:r>
              <a:rPr spc="-24" dirty="0"/>
              <a:t> </a:t>
            </a:r>
            <a:r>
              <a:rPr spc="120" dirty="0"/>
              <a:t>pos</a:t>
            </a:r>
            <a:r>
              <a:rPr spc="32" dirty="0"/>
              <a:t>s</a:t>
            </a:r>
            <a:r>
              <a:rPr spc="-80" dirty="0"/>
              <a:t>i</a:t>
            </a:r>
            <a:r>
              <a:rPr spc="175" dirty="0"/>
              <a:t>b</a:t>
            </a:r>
            <a:r>
              <a:rPr spc="40" dirty="0"/>
              <a:t>i</a:t>
            </a:r>
            <a:r>
              <a:rPr spc="-191" dirty="0"/>
              <a:t>l</a:t>
            </a:r>
            <a:r>
              <a:rPr spc="-80" dirty="0"/>
              <a:t>i</a:t>
            </a:r>
            <a:r>
              <a:rPr i="0" dirty="0"/>
              <a:t>ty </a:t>
            </a:r>
            <a:r>
              <a:rPr spc="32" dirty="0"/>
              <a:t>for</a:t>
            </a:r>
            <a:r>
              <a:rPr spc="231" dirty="0"/>
              <a:t> </a:t>
            </a:r>
            <a:r>
              <a:rPr spc="-64" dirty="0"/>
              <a:t>n</a:t>
            </a:r>
            <a:r>
              <a:rPr spc="56" dirty="0"/>
              <a:t>etwork</a:t>
            </a:r>
            <a:r>
              <a:rPr spc="231" dirty="0"/>
              <a:t> </a:t>
            </a:r>
            <a:r>
              <a:rPr spc="136" dirty="0"/>
              <a:t>op</a:t>
            </a:r>
            <a:r>
              <a:rPr spc="24" dirty="0"/>
              <a:t>erator</a:t>
            </a:r>
            <a:r>
              <a:rPr spc="8" dirty="0"/>
              <a:t> </a:t>
            </a:r>
            <a:r>
              <a:rPr spc="152" dirty="0"/>
              <a:t>to</a:t>
            </a:r>
            <a:r>
              <a:rPr spc="32" dirty="0"/>
              <a:t> </a:t>
            </a:r>
            <a:r>
              <a:rPr spc="-112" dirty="0"/>
              <a:t>r</a:t>
            </a:r>
            <a:r>
              <a:rPr spc="56" dirty="0"/>
              <a:t>e</a:t>
            </a:r>
            <a:r>
              <a:rPr spc="120" dirty="0"/>
              <a:t>ad</a:t>
            </a:r>
            <a:r>
              <a:rPr spc="24" dirty="0"/>
              <a:t> </a:t>
            </a:r>
            <a:r>
              <a:rPr spc="64" dirty="0"/>
              <a:t>pay</a:t>
            </a:r>
            <a:r>
              <a:rPr spc="-80" dirty="0"/>
              <a:t>l</a:t>
            </a:r>
            <a:r>
              <a:rPr spc="80" dirty="0"/>
              <a:t>oads</a:t>
            </a:r>
          </a:p>
          <a:p>
            <a:pPr marL="256540">
              <a:spcBef>
                <a:spcPts val="1580"/>
              </a:spcBef>
              <a:defRPr/>
            </a:pPr>
            <a:r>
              <a:rPr spc="56" dirty="0"/>
              <a:t>an</a:t>
            </a:r>
            <a:r>
              <a:rPr spc="295" dirty="0"/>
              <a:t>d</a:t>
            </a:r>
            <a:r>
              <a:rPr spc="-96" dirty="0"/>
              <a:t> </a:t>
            </a:r>
            <a:r>
              <a:rPr spc="56" dirty="0"/>
              <a:t>h</a:t>
            </a:r>
            <a:r>
              <a:rPr spc="48" dirty="0"/>
              <a:t>ave</a:t>
            </a:r>
            <a:r>
              <a:rPr spc="-48" dirty="0"/>
              <a:t> </a:t>
            </a:r>
            <a:r>
              <a:rPr spc="48" dirty="0"/>
              <a:t>d</a:t>
            </a:r>
            <a:r>
              <a:rPr spc="80" dirty="0"/>
              <a:t>ata</a:t>
            </a:r>
            <a:r>
              <a:rPr spc="-96" dirty="0"/>
              <a:t> </a:t>
            </a:r>
            <a:r>
              <a:rPr spc="48" dirty="0"/>
              <a:t>inte</a:t>
            </a:r>
            <a:r>
              <a:rPr dirty="0"/>
              <a:t>grity</a:t>
            </a:r>
          </a:p>
          <a:p>
            <a:pPr marL="605790" indent="-319405">
              <a:spcBef>
                <a:spcPts val="1700"/>
              </a:spcBef>
              <a:buClr>
                <a:srgbClr val="858585"/>
              </a:buClr>
              <a:buFont typeface="Arial" panose="020B0604020202020204"/>
              <a:buChar char="·"/>
              <a:tabLst>
                <a:tab pos="605155" algn="l"/>
              </a:tabLst>
              <a:defRPr/>
            </a:pPr>
            <a:r>
              <a:rPr i="0" dirty="0"/>
              <a:t>N</a:t>
            </a:r>
            <a:r>
              <a:rPr spc="231" dirty="0"/>
              <a:t>o</a:t>
            </a:r>
            <a:r>
              <a:rPr spc="-24" dirty="0"/>
              <a:t> </a:t>
            </a:r>
            <a:r>
              <a:rPr spc="104" dirty="0"/>
              <a:t>poss</a:t>
            </a:r>
            <a:r>
              <a:rPr spc="-96" dirty="0"/>
              <a:t>i</a:t>
            </a:r>
            <a:r>
              <a:rPr spc="175" dirty="0"/>
              <a:t>b</a:t>
            </a:r>
            <a:r>
              <a:rPr spc="-16" dirty="0"/>
              <a:t>il</a:t>
            </a:r>
            <a:r>
              <a:rPr spc="-199" dirty="0"/>
              <a:t>i</a:t>
            </a:r>
            <a:r>
              <a:rPr i="0" dirty="0"/>
              <a:t>ty </a:t>
            </a:r>
            <a:r>
              <a:rPr spc="32" dirty="0"/>
              <a:t>for</a:t>
            </a:r>
            <a:r>
              <a:rPr spc="112" dirty="0"/>
              <a:t> </a:t>
            </a:r>
            <a:r>
              <a:rPr spc="191" dirty="0"/>
              <a:t>c</a:t>
            </a:r>
            <a:r>
              <a:rPr spc="56" dirty="0"/>
              <a:t>h</a:t>
            </a:r>
            <a:r>
              <a:rPr spc="80" dirty="0"/>
              <a:t>an</a:t>
            </a:r>
            <a:r>
              <a:rPr spc="8" dirty="0"/>
              <a:t>g</a:t>
            </a:r>
            <a:r>
              <a:rPr spc="40" dirty="0"/>
              <a:t>i</a:t>
            </a:r>
            <a:r>
              <a:rPr spc="-64" dirty="0"/>
              <a:t>n</a:t>
            </a:r>
            <a:r>
              <a:rPr spc="191" dirty="0"/>
              <a:t>g</a:t>
            </a:r>
            <a:r>
              <a:rPr spc="16" dirty="0"/>
              <a:t> </a:t>
            </a:r>
            <a:r>
              <a:rPr spc="56" dirty="0"/>
              <a:t>d</a:t>
            </a:r>
            <a:r>
              <a:rPr spc="48" dirty="0"/>
              <a:t>a</a:t>
            </a:r>
            <a:r>
              <a:rPr spc="88" dirty="0"/>
              <a:t>ta</a:t>
            </a:r>
            <a:r>
              <a:rPr spc="32" dirty="0"/>
              <a:t> </a:t>
            </a:r>
            <a:r>
              <a:rPr spc="24" dirty="0"/>
              <a:t>in</a:t>
            </a:r>
            <a:r>
              <a:rPr spc="-160" dirty="0"/>
              <a:t> </a:t>
            </a:r>
            <a:r>
              <a:rPr spc="16" dirty="0"/>
              <a:t>flig</a:t>
            </a:r>
            <a:r>
              <a:rPr spc="-104" dirty="0"/>
              <a:t>h</a:t>
            </a:r>
            <a:r>
              <a:rPr spc="207" dirty="0"/>
              <a:t>t</a:t>
            </a:r>
          </a:p>
          <a:p>
            <a:pPr marL="605790" indent="-319405">
              <a:spcBef>
                <a:spcPts val="1540"/>
              </a:spcBef>
              <a:buClr>
                <a:srgbClr val="858585"/>
              </a:buClr>
              <a:buFont typeface="Arial" panose="020B0604020202020204"/>
              <a:buChar char="·"/>
              <a:tabLst>
                <a:tab pos="605155" algn="l"/>
              </a:tabLst>
              <a:defRPr/>
            </a:pPr>
            <a:r>
              <a:rPr i="0" dirty="0"/>
              <a:t>N</a:t>
            </a:r>
            <a:r>
              <a:rPr spc="231" dirty="0"/>
              <a:t>o</a:t>
            </a:r>
            <a:r>
              <a:rPr spc="-24" dirty="0"/>
              <a:t> </a:t>
            </a:r>
            <a:r>
              <a:rPr spc="88" dirty="0"/>
              <a:t>possi</a:t>
            </a:r>
            <a:r>
              <a:rPr spc="40" dirty="0"/>
              <a:t>b</a:t>
            </a:r>
            <a:r>
              <a:rPr spc="-48" dirty="0"/>
              <a:t>i</a:t>
            </a:r>
            <a:r>
              <a:rPr spc="-104" dirty="0"/>
              <a:t>l</a:t>
            </a:r>
            <a:r>
              <a:rPr spc="-80" dirty="0"/>
              <a:t>i</a:t>
            </a:r>
            <a:r>
              <a:rPr i="0" dirty="0"/>
              <a:t>ty</a:t>
            </a:r>
            <a:r>
              <a:rPr spc="120" dirty="0"/>
              <a:t> </a:t>
            </a:r>
            <a:r>
              <a:rPr i="0" dirty="0"/>
              <a:t>for</a:t>
            </a:r>
            <a:r>
              <a:rPr spc="223" dirty="0"/>
              <a:t> </a:t>
            </a:r>
            <a:r>
              <a:rPr spc="56" dirty="0"/>
              <a:t>in</a:t>
            </a:r>
            <a:r>
              <a:rPr spc="-120" dirty="0"/>
              <a:t>t</a:t>
            </a:r>
            <a:r>
              <a:rPr spc="48" dirty="0"/>
              <a:t>e</a:t>
            </a:r>
            <a:r>
              <a:rPr spc="-104" dirty="0"/>
              <a:t>r</a:t>
            </a:r>
            <a:r>
              <a:rPr spc="144" dirty="0"/>
              <a:t>c</a:t>
            </a:r>
            <a:r>
              <a:rPr spc="104" dirty="0"/>
              <a:t>e</a:t>
            </a:r>
            <a:r>
              <a:rPr spc="56" dirty="0"/>
              <a:t>p</a:t>
            </a:r>
            <a:r>
              <a:rPr spc="136" dirty="0"/>
              <a:t>t</a:t>
            </a:r>
            <a:r>
              <a:rPr spc="-80" dirty="0"/>
              <a:t>i</a:t>
            </a:r>
            <a:r>
              <a:rPr spc="56" dirty="0"/>
              <a:t>n</a:t>
            </a:r>
            <a:r>
              <a:rPr spc="191" dirty="0"/>
              <a:t>g</a:t>
            </a:r>
            <a:r>
              <a:rPr spc="16" dirty="0"/>
              <a:t> </a:t>
            </a:r>
            <a:r>
              <a:rPr sz="2630" spc="-88" dirty="0"/>
              <a:t>&amp;</a:t>
            </a:r>
            <a:r>
              <a:rPr sz="2630" spc="-24" dirty="0"/>
              <a:t> </a:t>
            </a:r>
            <a:r>
              <a:rPr spc="-112" dirty="0"/>
              <a:t>r</a:t>
            </a:r>
            <a:r>
              <a:rPr spc="56" dirty="0"/>
              <a:t>e</a:t>
            </a:r>
            <a:r>
              <a:rPr spc="175" dirty="0"/>
              <a:t>p</a:t>
            </a:r>
            <a:r>
              <a:rPr spc="-80" dirty="0"/>
              <a:t>l</a:t>
            </a:r>
            <a:r>
              <a:rPr spc="8" dirty="0"/>
              <a:t>ay</a:t>
            </a:r>
            <a:r>
              <a:rPr spc="-88" dirty="0"/>
              <a:t>i</a:t>
            </a:r>
            <a:r>
              <a:rPr spc="56" dirty="0"/>
              <a:t>n</a:t>
            </a:r>
            <a:r>
              <a:rPr spc="191" dirty="0"/>
              <a:t>g</a:t>
            </a:r>
            <a:r>
              <a:rPr spc="-104" dirty="0"/>
              <a:t> </a:t>
            </a:r>
            <a:r>
              <a:rPr spc="175" dirty="0"/>
              <a:t>d</a:t>
            </a:r>
            <a:r>
              <a:rPr spc="-72" dirty="0"/>
              <a:t>a</a:t>
            </a:r>
            <a:r>
              <a:rPr spc="160" dirty="0"/>
              <a:t>ta</a:t>
            </a:r>
            <a:endParaRPr sz="2630" dirty="0"/>
          </a:p>
          <a:p>
            <a:pPr marL="271780">
              <a:spcBef>
                <a:spcPts val="1545"/>
              </a:spcBef>
              <a:defRPr/>
            </a:pPr>
            <a:r>
              <a:rPr spc="160" dirty="0"/>
              <a:t>M</a:t>
            </a:r>
            <a:r>
              <a:rPr spc="32" dirty="0"/>
              <a:t>A</a:t>
            </a:r>
            <a:r>
              <a:rPr spc="335" dirty="0"/>
              <a:t>C</a:t>
            </a:r>
            <a:r>
              <a:rPr spc="-182" dirty="0"/>
              <a:t> </a:t>
            </a:r>
            <a:r>
              <a:rPr spc="88" dirty="0"/>
              <a:t>commands</a:t>
            </a:r>
            <a:r>
              <a:rPr spc="128" dirty="0"/>
              <a:t> </a:t>
            </a:r>
            <a:r>
              <a:rPr spc="32" dirty="0"/>
              <a:t>are</a:t>
            </a:r>
            <a:r>
              <a:rPr spc="-182" dirty="0"/>
              <a:t> </a:t>
            </a:r>
            <a:r>
              <a:rPr spc="96" dirty="0"/>
              <a:t>pr</a:t>
            </a:r>
            <a:r>
              <a:rPr spc="168" dirty="0"/>
              <a:t>o</a:t>
            </a:r>
            <a:r>
              <a:rPr spc="88" dirty="0"/>
              <a:t>t</a:t>
            </a:r>
            <a:r>
              <a:rPr spc="-8" dirty="0"/>
              <a:t>e</a:t>
            </a:r>
            <a:r>
              <a:rPr spc="120" dirty="0"/>
              <a:t>ct</a:t>
            </a:r>
            <a:r>
              <a:rPr spc="16" dirty="0"/>
              <a:t>e</a:t>
            </a:r>
            <a:r>
              <a:rPr spc="295" dirty="0"/>
              <a:t>d</a:t>
            </a:r>
            <a:r>
              <a:rPr spc="24" dirty="0"/>
              <a:t> </a:t>
            </a:r>
            <a:r>
              <a:rPr spc="-32" dirty="0"/>
              <a:t>(</a:t>
            </a:r>
            <a:r>
              <a:rPr spc="-391" dirty="0"/>
              <a:t>e</a:t>
            </a:r>
            <a:r>
              <a:rPr spc="96" dirty="0"/>
              <a:t>xc</a:t>
            </a:r>
            <a:r>
              <a:rPr spc="16" dirty="0"/>
              <a:t>e</a:t>
            </a:r>
            <a:r>
              <a:rPr spc="120" dirty="0"/>
              <a:t>pt</a:t>
            </a:r>
            <a:r>
              <a:rPr spc="215" dirty="0"/>
              <a:t> </a:t>
            </a:r>
            <a:r>
              <a:rPr spc="24" dirty="0"/>
              <a:t>frame</a:t>
            </a:r>
            <a:r>
              <a:rPr spc="-16" dirty="0"/>
              <a:t> </a:t>
            </a:r>
            <a:r>
              <a:rPr spc="40" dirty="0"/>
              <a:t>options)</a:t>
            </a:r>
          </a:p>
          <a:p>
            <a:pPr marL="605790" indent="-319405">
              <a:spcBef>
                <a:spcPts val="1700"/>
              </a:spcBef>
              <a:buClr>
                <a:srgbClr val="858585"/>
              </a:buClr>
              <a:buFont typeface="Arial" panose="020B0604020202020204"/>
              <a:buChar char="·"/>
              <a:tabLst>
                <a:tab pos="605155" algn="l"/>
              </a:tabLst>
              <a:defRPr/>
            </a:pPr>
            <a:r>
              <a:rPr i="0" dirty="0"/>
              <a:t>N</a:t>
            </a:r>
            <a:r>
              <a:rPr spc="231" dirty="0"/>
              <a:t>o</a:t>
            </a:r>
            <a:r>
              <a:rPr spc="-24" dirty="0"/>
              <a:t> </a:t>
            </a:r>
            <a:r>
              <a:rPr spc="247" dirty="0"/>
              <a:t>p</a:t>
            </a:r>
            <a:r>
              <a:rPr spc="-8" dirty="0"/>
              <a:t>o</a:t>
            </a:r>
            <a:r>
              <a:rPr spc="64" dirty="0"/>
              <a:t>ssib</a:t>
            </a:r>
            <a:r>
              <a:rPr spc="-80" dirty="0"/>
              <a:t>ili</a:t>
            </a:r>
            <a:r>
              <a:rPr spc="56" dirty="0"/>
              <a:t>ty</a:t>
            </a:r>
            <a:r>
              <a:rPr spc="-112" dirty="0"/>
              <a:t> </a:t>
            </a:r>
            <a:r>
              <a:rPr spc="32" dirty="0"/>
              <a:t>for</a:t>
            </a:r>
            <a:r>
              <a:rPr spc="112" dirty="0"/>
              <a:t> </a:t>
            </a:r>
            <a:r>
              <a:rPr spc="88" dirty="0"/>
              <a:t>att</a:t>
            </a:r>
            <a:r>
              <a:rPr spc="-16" dirty="0"/>
              <a:t>a</a:t>
            </a:r>
            <a:r>
              <a:rPr spc="120" dirty="0"/>
              <a:t>ck</a:t>
            </a:r>
            <a:r>
              <a:rPr spc="-32" dirty="0"/>
              <a:t>e</a:t>
            </a:r>
            <a:r>
              <a:rPr spc="112" dirty="0"/>
              <a:t>rs</a:t>
            </a:r>
            <a:r>
              <a:rPr spc="-223" dirty="0"/>
              <a:t> </a:t>
            </a:r>
            <a:r>
              <a:rPr spc="152" dirty="0"/>
              <a:t>to </a:t>
            </a:r>
            <a:r>
              <a:rPr spc="32" dirty="0"/>
              <a:t>re</a:t>
            </a:r>
            <a:r>
              <a:rPr spc="-175" dirty="0"/>
              <a:t>a</a:t>
            </a:r>
            <a:r>
              <a:rPr spc="365" dirty="0"/>
              <a:t>d</a:t>
            </a:r>
            <a:r>
              <a:rPr spc="-48" dirty="0"/>
              <a:t> </a:t>
            </a:r>
            <a:r>
              <a:rPr spc="88" dirty="0"/>
              <a:t>m</a:t>
            </a:r>
            <a:r>
              <a:rPr spc="56" dirty="0"/>
              <a:t>eta</a:t>
            </a:r>
            <a:r>
              <a:rPr spc="-16" dirty="0"/>
              <a:t>d</a:t>
            </a:r>
            <a:r>
              <a:rPr spc="48" dirty="0"/>
              <a:t>a</a:t>
            </a:r>
            <a:r>
              <a:rPr spc="88" dirty="0"/>
              <a:t>ta</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86</a:t>
            </a:fld>
            <a:endParaRPr lang="en-I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06-11-2024</a:t>
            </a:r>
            <a:endParaRPr lang="en-IN" dirty="0"/>
          </a:p>
        </p:txBody>
      </p:sp>
      <p:sp>
        <p:nvSpPr>
          <p:cNvPr id="4" name="Footer Placeholder 3"/>
          <p:cNvSpPr>
            <a:spLocks noGrp="1"/>
          </p:cNvSpPr>
          <p:nvPr>
            <p:ph type="ftr" sz="quarter" idx="11"/>
          </p:nvPr>
        </p:nvSpPr>
        <p:spPr/>
        <p:txBody>
          <a:bodyPr/>
          <a:lstStyle/>
          <a:p>
            <a:r>
              <a:rPr lang="en-US"/>
              <a:t>Integrating </a:t>
            </a:r>
            <a:r>
              <a:rPr lang="en-US" dirty="0" err="1"/>
              <a:t>LoRaWAN</a:t>
            </a:r>
            <a:r>
              <a:rPr lang="en-US" dirty="0"/>
              <a:t> and Geospatial Technologies for Next-Generation Smart Cities</a:t>
            </a:r>
            <a:endParaRPr lang="en-IN" dirty="0"/>
          </a:p>
        </p:txBody>
      </p:sp>
      <p:sp>
        <p:nvSpPr>
          <p:cNvPr id="5" name="Slide Number Placeholder 4"/>
          <p:cNvSpPr>
            <a:spLocks noGrp="1"/>
          </p:cNvSpPr>
          <p:nvPr>
            <p:ph type="sldNum" sz="quarter" idx="12"/>
          </p:nvPr>
        </p:nvSpPr>
        <p:spPr/>
        <p:txBody>
          <a:bodyPr/>
          <a:lstStyle/>
          <a:p>
            <a:fld id="{873F5F97-BAC6-4B68-A64C-E81C15EA068D}" type="slidenum">
              <a:rPr lang="en-IN" smtClean="0"/>
              <a:t>87</a:t>
            </a:fld>
            <a:endParaRPr lang="en-IN"/>
          </a:p>
        </p:txBody>
      </p:sp>
      <p:sp>
        <p:nvSpPr>
          <p:cNvPr id="7" name="object 5"/>
          <p:cNvSpPr txBox="1"/>
          <p:nvPr/>
        </p:nvSpPr>
        <p:spPr>
          <a:xfrm>
            <a:off x="919480" y="552307"/>
            <a:ext cx="10515600" cy="443198"/>
          </a:xfrm>
          <a:prstGeom prst="rect">
            <a:avLst/>
          </a:prstGeom>
        </p:spPr>
        <p:txBody>
          <a:bodyPr vert="horz"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algn="ctr">
              <a:defRPr/>
            </a:pPr>
            <a:r>
              <a:rPr lang="en-IN" sz="3200" spc="40" dirty="0">
                <a:latin typeface="Arial" panose="020B0604020202020204"/>
                <a:cs typeface="Arial" panose="020B0604020202020204"/>
              </a:rPr>
              <a:t>General Wireless</a:t>
            </a:r>
            <a:r>
              <a:rPr lang="en-IN" sz="3200" spc="-90" dirty="0">
                <a:latin typeface="Arial" panose="020B0604020202020204"/>
                <a:cs typeface="Arial" panose="020B0604020202020204"/>
              </a:rPr>
              <a:t> </a:t>
            </a:r>
            <a:r>
              <a:rPr lang="en-IN" sz="3200" spc="-50" dirty="0">
                <a:latin typeface="Arial" panose="020B0604020202020204"/>
                <a:cs typeface="Arial" panose="020B0604020202020204"/>
              </a:rPr>
              <a:t>Security</a:t>
            </a:r>
            <a:endParaRPr lang="en-IN" sz="3200" dirty="0">
              <a:latin typeface="Arial" panose="020B0604020202020204"/>
              <a:cs typeface="Arial" panose="020B0604020202020204"/>
            </a:endParaRPr>
          </a:p>
        </p:txBody>
      </p:sp>
      <p:pic>
        <p:nvPicPr>
          <p:cNvPr id="10" name="Picture 9"/>
          <p:cNvPicPr>
            <a:picLocks noChangeAspect="1"/>
          </p:cNvPicPr>
          <p:nvPr/>
        </p:nvPicPr>
        <p:blipFill>
          <a:blip r:embed="rId2"/>
          <a:stretch>
            <a:fillRect/>
          </a:stretch>
        </p:blipFill>
        <p:spPr>
          <a:xfrm>
            <a:off x="89218" y="1782976"/>
            <a:ext cx="11345862" cy="4116173"/>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2" name="Rectangle 12"/>
          <p:cNvSpPr>
            <a:spLocks noChangeArrowheads="1"/>
          </p:cNvSpPr>
          <p:nvPr/>
        </p:nvSpPr>
        <p:spPr bwMode="auto">
          <a:xfrm>
            <a:off x="2024063" y="1785939"/>
            <a:ext cx="7929562" cy="1938337"/>
          </a:xfrm>
          <a:prstGeom prst="rect">
            <a:avLst/>
          </a:prstGeom>
          <a:solidFill>
            <a:schemeClr val="bg1"/>
          </a:solidFill>
          <a:ln w="9525">
            <a:noFill/>
            <a:miter lim="800000"/>
          </a:ln>
        </p:spPr>
        <p:txBody>
          <a:bodyPr>
            <a:spAutoFit/>
          </a:bodyPr>
          <a:lstStyle/>
          <a:p>
            <a:pPr algn="just" eaLnBrk="1" hangingPunct="1">
              <a:defRPr/>
            </a:pPr>
            <a:r>
              <a:rPr lang="en-US" altLang="en-US" sz="2400" b="1" dirty="0">
                <a:solidFill>
                  <a:schemeClr val="accent1"/>
                </a:solidFill>
                <a:latin typeface="+mj-lt"/>
                <a:ea typeface="+mj-ea"/>
                <a:cs typeface="+mj-cs"/>
              </a:rPr>
              <a:t>Confidentiality is probably the most common aspect of information security. We need to </a:t>
            </a:r>
            <a:r>
              <a:rPr lang="en-US" altLang="en-US" sz="2400" b="1" dirty="0">
                <a:solidFill>
                  <a:srgbClr val="1426AC"/>
                </a:solidFill>
                <a:latin typeface="+mj-lt"/>
                <a:ea typeface="+mj-ea"/>
                <a:cs typeface="+mj-cs"/>
              </a:rPr>
              <a:t>protect our confidential information</a:t>
            </a:r>
            <a:r>
              <a:rPr lang="en-US" altLang="en-US" sz="2400" b="1" dirty="0">
                <a:solidFill>
                  <a:schemeClr val="accent1"/>
                </a:solidFill>
                <a:latin typeface="+mj-lt"/>
                <a:ea typeface="+mj-ea"/>
                <a:cs typeface="+mj-cs"/>
              </a:rPr>
              <a:t>. An organization needs to guard against those malicious actions that endanger the confidentiality of its information.</a:t>
            </a:r>
          </a:p>
        </p:txBody>
      </p:sp>
      <p:sp>
        <p:nvSpPr>
          <p:cNvPr id="11" name="Text Box 9"/>
          <p:cNvSpPr txBox="1">
            <a:spLocks noChangeArrowheads="1"/>
          </p:cNvSpPr>
          <p:nvPr/>
        </p:nvSpPr>
        <p:spPr bwMode="auto">
          <a:xfrm>
            <a:off x="4246219" y="764705"/>
            <a:ext cx="3123484" cy="646331"/>
          </a:xfrm>
          <a:prstGeom prst="rect">
            <a:avLst/>
          </a:prstGeom>
          <a:noFill/>
          <a:ln w="9525">
            <a:noFill/>
            <a:miter lim="800000"/>
          </a:ln>
        </p:spPr>
        <p:txBody>
          <a:bodyPr wrap="none">
            <a:spAutoFit/>
          </a:bodyPr>
          <a:lstStyle/>
          <a:p>
            <a:pPr defTabSz="685800">
              <a:lnSpc>
                <a:spcPct val="90000"/>
              </a:lnSpc>
              <a:defRPr/>
            </a:pPr>
            <a:r>
              <a:rPr lang="en-US" altLang="en-US" sz="4000" b="1" dirty="0">
                <a:solidFill>
                  <a:srgbClr val="1426AC"/>
                </a:solidFill>
                <a:effectLst>
                  <a:outerShdw blurRad="38100" dist="38100" dir="2700000" algn="tl">
                    <a:srgbClr val="DDDDDD"/>
                  </a:outerShdw>
                </a:effectLst>
                <a:latin typeface="+mj-lt"/>
                <a:ea typeface="MS PGothic" panose="020B0600070205080204" pitchFamily="34" charset="-128"/>
                <a:cs typeface="+mj-cs"/>
              </a:rPr>
              <a:t>Confidentiality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9" name="Text Box 9"/>
          <p:cNvSpPr txBox="1">
            <a:spLocks noChangeArrowheads="1"/>
          </p:cNvSpPr>
          <p:nvPr/>
        </p:nvSpPr>
        <p:spPr bwMode="auto">
          <a:xfrm>
            <a:off x="5181534" y="496670"/>
            <a:ext cx="1878656" cy="646331"/>
          </a:xfrm>
          <a:prstGeom prst="rect">
            <a:avLst/>
          </a:prstGeom>
          <a:noFill/>
          <a:ln w="9525">
            <a:noFill/>
            <a:miter lim="800000"/>
          </a:ln>
        </p:spPr>
        <p:txBody>
          <a:bodyPr wrap="none">
            <a:spAutoFit/>
          </a:bodyPr>
          <a:lstStyle/>
          <a:p>
            <a:pPr defTabSz="685800">
              <a:lnSpc>
                <a:spcPct val="90000"/>
              </a:lnSpc>
              <a:defRPr/>
            </a:pPr>
            <a:r>
              <a:rPr lang="en-US" altLang="en-US" sz="4000" b="1" dirty="0">
                <a:solidFill>
                  <a:srgbClr val="1426AC"/>
                </a:solidFill>
                <a:effectLst>
                  <a:outerShdw blurRad="38100" dist="38100" dir="2700000" algn="tl">
                    <a:srgbClr val="DDDDDD"/>
                  </a:outerShdw>
                </a:effectLst>
                <a:latin typeface="+mj-lt"/>
                <a:ea typeface="MS PGothic" panose="020B0600070205080204" pitchFamily="34" charset="-128"/>
                <a:cs typeface="+mj-cs"/>
              </a:rPr>
              <a:t>Integrity</a:t>
            </a:r>
          </a:p>
        </p:txBody>
      </p:sp>
      <p:sp>
        <p:nvSpPr>
          <p:cNvPr id="76810" name="Rectangle 10"/>
          <p:cNvSpPr>
            <a:spLocks noChangeArrowheads="1"/>
          </p:cNvSpPr>
          <p:nvPr/>
        </p:nvSpPr>
        <p:spPr bwMode="auto">
          <a:xfrm>
            <a:off x="2063553" y="1484784"/>
            <a:ext cx="7718673" cy="1816100"/>
          </a:xfrm>
          <a:prstGeom prst="rect">
            <a:avLst/>
          </a:prstGeom>
          <a:solidFill>
            <a:schemeClr val="bg1"/>
          </a:solidFill>
          <a:ln w="9525">
            <a:noFill/>
            <a:miter lim="800000"/>
          </a:ln>
        </p:spPr>
        <p:txBody>
          <a:bodyPr wrap="square">
            <a:spAutoFit/>
          </a:bodyPr>
          <a:lstStyle/>
          <a:p>
            <a:pPr algn="just" eaLnBrk="1" hangingPunct="1">
              <a:defRPr/>
            </a:pPr>
            <a:r>
              <a:rPr lang="en-US" altLang="en-US" sz="2800" b="1" dirty="0">
                <a:solidFill>
                  <a:schemeClr val="accent1"/>
                </a:solidFill>
                <a:latin typeface="+mj-lt"/>
                <a:ea typeface="+mj-ea"/>
                <a:cs typeface="+mj-cs"/>
              </a:rPr>
              <a:t>Information needs to be changed constantly. Integrity means that </a:t>
            </a:r>
            <a:r>
              <a:rPr lang="en-US" altLang="en-US" sz="2800" b="1" dirty="0">
                <a:solidFill>
                  <a:srgbClr val="1426AC"/>
                </a:solidFill>
                <a:latin typeface="+mj-lt"/>
                <a:ea typeface="+mj-ea"/>
                <a:cs typeface="+mj-cs"/>
              </a:rPr>
              <a:t>changes</a:t>
            </a:r>
            <a:r>
              <a:rPr lang="en-US" altLang="en-US" sz="2800" b="1" dirty="0">
                <a:solidFill>
                  <a:schemeClr val="accent1"/>
                </a:solidFill>
                <a:latin typeface="+mj-lt"/>
                <a:ea typeface="+mj-ea"/>
                <a:cs typeface="+mj-cs"/>
              </a:rPr>
              <a:t> need to be done only by </a:t>
            </a:r>
            <a:r>
              <a:rPr lang="en-US" altLang="en-US" sz="2800" b="1" dirty="0">
                <a:solidFill>
                  <a:srgbClr val="1426AC"/>
                </a:solidFill>
                <a:latin typeface="+mj-lt"/>
                <a:ea typeface="+mj-ea"/>
                <a:cs typeface="+mj-cs"/>
              </a:rPr>
              <a:t>authorized entities and through authorized mechanisms</a:t>
            </a:r>
            <a:r>
              <a:rPr lang="en-US" altLang="en-US" sz="2800" b="1" dirty="0">
                <a:solidFill>
                  <a:schemeClr val="accent1"/>
                </a:solidFill>
                <a:latin typeface="+mj-lt"/>
                <a:ea typeface="+mj-ea"/>
                <a:cs typeface="+mj-cs"/>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object 3"/>
          <p:cNvSpPr/>
          <p:nvPr/>
        </p:nvSpPr>
        <p:spPr bwMode="auto">
          <a:xfrm>
            <a:off x="1922447" y="1375146"/>
            <a:ext cx="8342043" cy="0"/>
          </a:xfrm>
          <a:custGeom>
            <a:avLst/>
            <a:gdLst>
              <a:gd name="T0" fmla="*/ 0 w 5229225"/>
              <a:gd name="T1" fmla="*/ 5229225 w 5229225"/>
            </a:gdLst>
            <a:ahLst/>
            <a:cxnLst>
              <a:cxn ang="0">
                <a:pos x="T0" y="0"/>
              </a:cxn>
              <a:cxn ang="0">
                <a:pos x="T1" y="0"/>
              </a:cxn>
            </a:cxnLst>
            <a:rect l="0" t="0" r="r" b="b"/>
            <a:pathLst>
              <a:path w="5229225">
                <a:moveTo>
                  <a:pt x="0" y="0"/>
                </a:moveTo>
                <a:lnTo>
                  <a:pt x="5229225" y="0"/>
                </a:lnTo>
              </a:path>
            </a:pathLst>
          </a:custGeom>
          <a:noFill/>
          <a:ln w="9525">
            <a:solidFill>
              <a:srgbClr val="BFBFBF"/>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en-IN" sz="2870"/>
          </a:p>
        </p:txBody>
      </p:sp>
      <p:sp>
        <p:nvSpPr>
          <p:cNvPr id="4" name="object 4"/>
          <p:cNvSpPr txBox="1">
            <a:spLocks noGrp="1"/>
          </p:cNvSpPr>
          <p:nvPr>
            <p:ph type="title"/>
          </p:nvPr>
        </p:nvSpPr>
        <p:spPr/>
        <p:txBody>
          <a:bodyPr rtlCol="0"/>
          <a:lstStyle/>
          <a:p>
            <a:pPr>
              <a:spcBef>
                <a:spcPts val="0"/>
              </a:spcBef>
              <a:defRPr/>
            </a:pPr>
            <a:r>
              <a:rPr spc="-231" dirty="0">
                <a:solidFill>
                  <a:srgbClr val="212121"/>
                </a:solidFill>
              </a:rPr>
              <a:t>Wh</a:t>
            </a:r>
            <a:r>
              <a:rPr spc="-136" dirty="0">
                <a:solidFill>
                  <a:srgbClr val="212121"/>
                </a:solidFill>
              </a:rPr>
              <a:t>a</a:t>
            </a:r>
            <a:r>
              <a:rPr spc="-104" dirty="0">
                <a:solidFill>
                  <a:srgbClr val="212121"/>
                </a:solidFill>
              </a:rPr>
              <a:t>t</a:t>
            </a:r>
            <a:r>
              <a:rPr spc="191" dirty="0">
                <a:solidFill>
                  <a:srgbClr val="212121"/>
                </a:solidFill>
              </a:rPr>
              <a:t> </a:t>
            </a:r>
            <a:r>
              <a:rPr spc="-447" dirty="0">
                <a:solidFill>
                  <a:srgbClr val="212121"/>
                </a:solidFill>
              </a:rPr>
              <a:t>i</a:t>
            </a:r>
            <a:r>
              <a:rPr spc="-303" dirty="0">
                <a:solidFill>
                  <a:srgbClr val="212121"/>
                </a:solidFill>
              </a:rPr>
              <a:t>s</a:t>
            </a:r>
            <a:r>
              <a:rPr spc="64" dirty="0">
                <a:solidFill>
                  <a:srgbClr val="212121"/>
                </a:solidFill>
              </a:rPr>
              <a:t> </a:t>
            </a:r>
            <a:r>
              <a:rPr spc="-405" dirty="0">
                <a:solidFill>
                  <a:srgbClr val="080808"/>
                </a:solidFill>
              </a:rPr>
              <a:t>L</a:t>
            </a:r>
            <a:r>
              <a:rPr spc="-168" dirty="0">
                <a:solidFill>
                  <a:srgbClr val="212121"/>
                </a:solidFill>
              </a:rPr>
              <a:t>oR</a:t>
            </a:r>
            <a:r>
              <a:rPr spc="-287" dirty="0">
                <a:solidFill>
                  <a:srgbClr val="212121"/>
                </a:solidFill>
              </a:rPr>
              <a:t>a</a:t>
            </a:r>
            <a:r>
              <a:rPr spc="-359" dirty="0">
                <a:solidFill>
                  <a:srgbClr val="212121"/>
                </a:solidFill>
              </a:rPr>
              <a:t>W</a:t>
            </a:r>
            <a:r>
              <a:rPr spc="-48" dirty="0">
                <a:solidFill>
                  <a:srgbClr val="212121"/>
                </a:solidFill>
              </a:rPr>
              <a:t>A</a:t>
            </a:r>
            <a:r>
              <a:rPr spc="-223" dirty="0">
                <a:solidFill>
                  <a:srgbClr val="212121"/>
                </a:solidFill>
              </a:rPr>
              <a:t>N?</a:t>
            </a:r>
          </a:p>
        </p:txBody>
      </p:sp>
      <p:sp>
        <p:nvSpPr>
          <p:cNvPr id="5" name="object 5"/>
          <p:cNvSpPr txBox="1"/>
          <p:nvPr/>
        </p:nvSpPr>
        <p:spPr>
          <a:xfrm>
            <a:off x="2251670" y="1641058"/>
            <a:ext cx="7769699" cy="4134273"/>
          </a:xfrm>
          <a:prstGeom prst="rect">
            <a:avLst/>
          </a:prstGeom>
        </p:spPr>
        <p:txBody>
          <a:bodyPr lIns="0" tIns="0" rIns="0" bIns="0">
            <a:spAutoFit/>
          </a:bodyPr>
          <a:lstStyle>
            <a:lvl1pPr marL="222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65125" indent="-342900" eaLnBrk="1" hangingPunct="1">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Wireless Network for the Internet of Things</a:t>
            </a:r>
          </a:p>
          <a:p>
            <a:pPr eaLnBrk="1" hangingPunct="1"/>
            <a:endParaRPr lang="en-US" altLang="en-US" sz="2395" dirty="0">
              <a:latin typeface="Arial" panose="020B0604020202020204" pitchFamily="34" charset="0"/>
              <a:cs typeface="Arial" panose="020B0604020202020204" pitchFamily="34" charset="0"/>
            </a:endParaRPr>
          </a:p>
          <a:p>
            <a:pPr marL="1085850" lvl="1" indent="-342900">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Open, non-proprietary standard</a:t>
            </a:r>
          </a:p>
          <a:p>
            <a:pPr marL="365125" indent="-342900">
              <a:spcBef>
                <a:spcPts val="1375"/>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Adds addressing, mobility </a:t>
            </a:r>
            <a:r>
              <a:rPr lang="en-US" altLang="en-US" sz="2710" dirty="0">
                <a:latin typeface="Times New Roman" panose="02020603050405020304" pitchFamily="18" charset="0"/>
                <a:cs typeface="Times New Roman" panose="02020603050405020304" pitchFamily="18" charset="0"/>
              </a:rPr>
              <a:t>&amp; </a:t>
            </a:r>
            <a:r>
              <a:rPr lang="en-US" altLang="en-US" sz="2395" dirty="0" err="1">
                <a:latin typeface="Arial" panose="020B0604020202020204" pitchFamily="34" charset="0"/>
                <a:cs typeface="Arial" panose="020B0604020202020204" pitchFamily="34" charset="0"/>
              </a:rPr>
              <a:t>localisation</a:t>
            </a:r>
            <a:endParaRPr lang="en-US" altLang="en-US" sz="2395" dirty="0">
              <a:latin typeface="Arial" panose="020B0604020202020204" pitchFamily="34" charset="0"/>
              <a:cs typeface="Arial" panose="020B0604020202020204" pitchFamily="34" charset="0"/>
            </a:endParaRPr>
          </a:p>
          <a:p>
            <a:pPr marL="365125" indent="-342900">
              <a:lnSpc>
                <a:spcPts val="4665"/>
              </a:lnSpc>
              <a:spcBef>
                <a:spcPts val="240"/>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Multiple base stations can receive </a:t>
            </a:r>
            <a:r>
              <a:rPr lang="en-US" altLang="en-US" sz="2710" dirty="0">
                <a:latin typeface="Times New Roman" panose="02020603050405020304" pitchFamily="18" charset="0"/>
                <a:cs typeface="Times New Roman" panose="02020603050405020304" pitchFamily="18" charset="0"/>
              </a:rPr>
              <a:t>&amp; </a:t>
            </a:r>
            <a:r>
              <a:rPr lang="en-US" altLang="en-US" sz="2395" dirty="0">
                <a:latin typeface="Arial" panose="020B0604020202020204" pitchFamily="34" charset="0"/>
                <a:cs typeface="Arial" panose="020B0604020202020204" pitchFamily="34" charset="0"/>
              </a:rPr>
              <a:t>process packets</a:t>
            </a:r>
          </a:p>
          <a:p>
            <a:pPr marL="365125" indent="-342900">
              <a:lnSpc>
                <a:spcPts val="4665"/>
              </a:lnSpc>
              <a:spcBef>
                <a:spcPts val="240"/>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 Adaptive data rate scheme to improve performance</a:t>
            </a:r>
          </a:p>
          <a:p>
            <a:pPr marL="365125" indent="-342900">
              <a:lnSpc>
                <a:spcPts val="4665"/>
              </a:lnSpc>
              <a:spcBef>
                <a:spcPts val="240"/>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 Multiple levels of encryption (Network </a:t>
            </a:r>
            <a:r>
              <a:rPr lang="en-US" altLang="en-US" sz="2710" dirty="0">
                <a:latin typeface="Times New Roman" panose="02020603050405020304" pitchFamily="18" charset="0"/>
                <a:cs typeface="Times New Roman" panose="02020603050405020304" pitchFamily="18" charset="0"/>
              </a:rPr>
              <a:t>&amp; </a:t>
            </a:r>
            <a:r>
              <a:rPr lang="en-US" altLang="en-US" sz="2395" dirty="0">
                <a:latin typeface="Arial" panose="020B0604020202020204" pitchFamily="34" charset="0"/>
                <a:cs typeface="Arial" panose="020B0604020202020204" pitchFamily="34" charset="0"/>
              </a:rPr>
              <a:t>Application)</a:t>
            </a:r>
          </a:p>
          <a:p>
            <a:pPr marL="365125" indent="-342900">
              <a:lnSpc>
                <a:spcPts val="4665"/>
              </a:lnSpc>
              <a:spcBef>
                <a:spcPts val="240"/>
              </a:spcBef>
              <a:buFont typeface="Arial" panose="020B0604020202020204" pitchFamily="34" charset="0"/>
              <a:buChar char="•"/>
            </a:pPr>
            <a:r>
              <a:rPr lang="en-US" altLang="en-US" sz="2395" dirty="0">
                <a:latin typeface="Arial" panose="020B0604020202020204" pitchFamily="34" charset="0"/>
                <a:cs typeface="Arial" panose="020B0604020202020204" pitchFamily="34" charset="0"/>
              </a:rPr>
              <a:t> Supports time slot scheduling of device transmission</a:t>
            </a:r>
          </a:p>
        </p:txBody>
      </p:sp>
      <p:sp>
        <p:nvSpPr>
          <p:cNvPr id="2" name="Date Placeholder 1"/>
          <p:cNvSpPr>
            <a:spLocks noGrp="1"/>
          </p:cNvSpPr>
          <p:nvPr>
            <p:ph type="dt" sz="half" idx="10"/>
          </p:nvPr>
        </p:nvSpPr>
        <p:spPr/>
        <p:txBody>
          <a:bodyPr/>
          <a:lstStyle/>
          <a:p>
            <a:r>
              <a:rPr lang="en-US"/>
              <a:t>06-11-2024</a:t>
            </a:r>
            <a:endParaRPr lang="en-IN"/>
          </a:p>
        </p:txBody>
      </p:sp>
      <p:sp>
        <p:nvSpPr>
          <p:cNvPr id="3" name="Footer Placeholder 2"/>
          <p:cNvSpPr>
            <a:spLocks noGrp="1"/>
          </p:cNvSpPr>
          <p:nvPr>
            <p:ph type="ftr" sz="quarter" idx="11"/>
          </p:nvPr>
        </p:nvSpPr>
        <p:spPr/>
        <p:txBody>
          <a:bodyPr/>
          <a:lstStyle/>
          <a:p>
            <a:r>
              <a:rPr lang="en-US"/>
              <a:t>Integrating LoRaWAN and Geospatial Technologies for Next-Generation Smart Cities</a:t>
            </a:r>
            <a:endParaRPr lang="en-IN"/>
          </a:p>
        </p:txBody>
      </p:sp>
      <p:sp>
        <p:nvSpPr>
          <p:cNvPr id="6" name="Slide Number Placeholder 5"/>
          <p:cNvSpPr>
            <a:spLocks noGrp="1"/>
          </p:cNvSpPr>
          <p:nvPr>
            <p:ph type="sldNum" sz="quarter" idx="12"/>
          </p:nvPr>
        </p:nvSpPr>
        <p:spPr/>
        <p:txBody>
          <a:bodyPr/>
          <a:lstStyle/>
          <a:p>
            <a:fld id="{873F5F97-BAC6-4B68-A64C-E81C15EA068D}" type="slidenum">
              <a:rPr lang="en-IN" smtClean="0"/>
              <a:t>9</a:t>
            </a:fld>
            <a:endParaRPr lang="en-I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7" name="Text Box 9"/>
          <p:cNvSpPr txBox="1">
            <a:spLocks noChangeArrowheads="1"/>
          </p:cNvSpPr>
          <p:nvPr/>
        </p:nvSpPr>
        <p:spPr bwMode="auto">
          <a:xfrm>
            <a:off x="4685286" y="745223"/>
            <a:ext cx="2349746" cy="646331"/>
          </a:xfrm>
          <a:prstGeom prst="rect">
            <a:avLst/>
          </a:prstGeom>
          <a:noFill/>
          <a:ln w="9525">
            <a:noFill/>
            <a:miter lim="800000"/>
          </a:ln>
        </p:spPr>
        <p:txBody>
          <a:bodyPr wrap="none">
            <a:spAutoFit/>
          </a:bodyPr>
          <a:lstStyle/>
          <a:p>
            <a:pPr defTabSz="685800">
              <a:lnSpc>
                <a:spcPct val="90000"/>
              </a:lnSpc>
              <a:defRPr/>
            </a:pPr>
            <a:r>
              <a:rPr lang="en-US" altLang="en-US" sz="4000" b="1" dirty="0">
                <a:solidFill>
                  <a:srgbClr val="1426AC"/>
                </a:solidFill>
                <a:effectLst>
                  <a:outerShdw blurRad="38100" dist="38100" dir="2700000" algn="tl">
                    <a:srgbClr val="DDDDDD"/>
                  </a:outerShdw>
                </a:effectLst>
                <a:latin typeface="+mj-lt"/>
                <a:ea typeface="MS PGothic" panose="020B0600070205080204" pitchFamily="34" charset="-128"/>
                <a:cs typeface="+mj-cs"/>
              </a:rPr>
              <a:t>Availability</a:t>
            </a:r>
          </a:p>
        </p:txBody>
      </p:sp>
      <p:sp>
        <p:nvSpPr>
          <p:cNvPr id="78858" name="Rectangle 10"/>
          <p:cNvSpPr>
            <a:spLocks noChangeArrowheads="1"/>
          </p:cNvSpPr>
          <p:nvPr/>
        </p:nvSpPr>
        <p:spPr bwMode="auto">
          <a:xfrm>
            <a:off x="2207568" y="1628800"/>
            <a:ext cx="7848872" cy="1815882"/>
          </a:xfrm>
          <a:prstGeom prst="rect">
            <a:avLst/>
          </a:prstGeom>
          <a:solidFill>
            <a:schemeClr val="bg1"/>
          </a:solidFill>
          <a:ln w="9525">
            <a:noFill/>
            <a:miter lim="800000"/>
          </a:ln>
        </p:spPr>
        <p:txBody>
          <a:bodyPr wrap="square">
            <a:spAutoFit/>
          </a:bodyPr>
          <a:lstStyle/>
          <a:p>
            <a:pPr algn="just" eaLnBrk="1" hangingPunct="1">
              <a:defRPr/>
            </a:pPr>
            <a:r>
              <a:rPr lang="en-US" altLang="en-US" sz="2800" b="1" dirty="0">
                <a:solidFill>
                  <a:schemeClr val="accent1"/>
                </a:solidFill>
                <a:latin typeface="+mj-lt"/>
                <a:ea typeface="+mj-ea"/>
                <a:cs typeface="+mj-cs"/>
              </a:rPr>
              <a:t>The information created and stored by an organization needs to be </a:t>
            </a:r>
            <a:r>
              <a:rPr lang="en-US" altLang="en-US" sz="2800" b="1" dirty="0">
                <a:solidFill>
                  <a:srgbClr val="1426AC"/>
                </a:solidFill>
                <a:latin typeface="+mj-lt"/>
                <a:ea typeface="+mj-ea"/>
                <a:cs typeface="+mj-cs"/>
              </a:rPr>
              <a:t>available to authorized entities</a:t>
            </a:r>
            <a:r>
              <a:rPr lang="en-US" altLang="en-US" sz="2800" b="1" dirty="0">
                <a:solidFill>
                  <a:schemeClr val="accent1"/>
                </a:solidFill>
                <a:latin typeface="+mj-lt"/>
                <a:ea typeface="+mj-ea"/>
                <a:cs typeface="+mj-cs"/>
              </a:rPr>
              <a:t>. Information needs to be constantly changed, which means it must be accessible to authorized entities.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p:nvPr/>
        </p:nvSpPr>
        <p:spPr>
          <a:xfrm>
            <a:off x="1524000" y="6400800"/>
            <a:ext cx="1905000" cy="457200"/>
          </a:xfrm>
          <a:prstGeom prst="rect">
            <a:avLst/>
          </a:prstGeom>
          <a:noFill/>
          <a:ln>
            <a:noFill/>
          </a:ln>
        </p:spPr>
        <p:txBody>
          <a:bodyPr spcFirstLastPara="1" wrap="square" lIns="91425" tIns="45700" rIns="91425" bIns="45700" anchor="b" anchorCtr="0">
            <a:noAutofit/>
          </a:bodyPr>
          <a:lstStyle/>
          <a:p>
            <a:pPr>
              <a:buClr>
                <a:schemeClr val="dk1"/>
              </a:buClr>
              <a:buSzPts val="1200"/>
            </a:pPr>
            <a:r>
              <a:rPr lang="en-US" sz="1200" b="1">
                <a:solidFill>
                  <a:schemeClr val="dk1"/>
                </a:solidFill>
                <a:latin typeface="Arial" panose="020B0604020202020204"/>
                <a:ea typeface="Arial" panose="020B0604020202020204"/>
                <a:cs typeface="Arial" panose="020B0604020202020204"/>
                <a:sym typeface="Arial" panose="020B0604020202020204"/>
              </a:rPr>
              <a:t>1.</a:t>
            </a:r>
            <a:fld id="{00000000-1234-1234-1234-123412341234}" type="slidenum">
              <a:rPr lang="en-US" sz="1200" b="1">
                <a:solidFill>
                  <a:schemeClr val="dk1"/>
                </a:solidFill>
                <a:latin typeface="Arial" panose="020B0604020202020204"/>
                <a:ea typeface="Arial" panose="020B0604020202020204"/>
                <a:cs typeface="Arial" panose="020B0604020202020204"/>
                <a:sym typeface="Arial" panose="020B0604020202020204"/>
              </a:rPr>
              <a:pPr>
                <a:buClr>
                  <a:schemeClr val="dk1"/>
                </a:buClr>
                <a:buSzPts val="1200"/>
              </a:pPr>
              <a:t>91</a:t>
            </a:fld>
            <a:endParaRPr lang="en-US" sz="1200" b="1">
              <a:solidFill>
                <a:schemeClr val="dk1"/>
              </a:solidFill>
              <a:latin typeface="Arial" panose="020B0604020202020204"/>
              <a:ea typeface="Arial" panose="020B0604020202020204"/>
              <a:cs typeface="Arial" panose="020B0604020202020204"/>
              <a:sym typeface="Arial" panose="020B0604020202020204"/>
            </a:endParaRPr>
          </a:p>
        </p:txBody>
      </p:sp>
      <p:sp>
        <p:nvSpPr>
          <p:cNvPr id="188" name="Google Shape;188;p23"/>
          <p:cNvSpPr txBox="1"/>
          <p:nvPr/>
        </p:nvSpPr>
        <p:spPr>
          <a:xfrm>
            <a:off x="2010886" y="706120"/>
            <a:ext cx="8170227" cy="461624"/>
          </a:xfrm>
          <a:prstGeom prst="rect">
            <a:avLst/>
          </a:prstGeom>
          <a:noFill/>
          <a:ln>
            <a:noFill/>
          </a:ln>
        </p:spPr>
        <p:txBody>
          <a:bodyPr spcFirstLastPara="1" wrap="square" lIns="91425" tIns="45700" rIns="91425" bIns="45700" anchor="t" anchorCtr="0">
            <a:spAutoFit/>
          </a:bodyPr>
          <a:lstStyle/>
          <a:p>
            <a:pPr>
              <a:buClr>
                <a:schemeClr val="folHlink"/>
              </a:buClr>
              <a:buSzPts val="2400"/>
            </a:pPr>
            <a:r>
              <a:rPr lang="en-US" sz="2400" i="1" dirty="0">
                <a:solidFill>
                  <a:schemeClr val="folHlink"/>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a:solidFill>
                  <a:schemeClr val="dk1"/>
                </a:solidFill>
                <a:latin typeface="Arial" panose="020B0604020202020204" pitchFamily="34" charset="0"/>
                <a:ea typeface="Times New Roman" panose="02020603050405020304"/>
                <a:cs typeface="Arial" panose="020B0604020202020204" pitchFamily="34" charset="0"/>
                <a:sym typeface="Times New Roman" panose="02020603050405020304"/>
              </a:rPr>
              <a:t>Taxonomy of attacks with relation to security goals</a:t>
            </a:r>
          </a:p>
        </p:txBody>
      </p:sp>
      <p:pic>
        <p:nvPicPr>
          <p:cNvPr id="189" name="Google Shape;189;p23"/>
          <p:cNvPicPr preferRelativeResize="0"/>
          <p:nvPr/>
        </p:nvPicPr>
        <p:blipFill rotWithShape="1">
          <a:blip r:embed="rId3"/>
          <a:srcRect/>
          <a:stretch>
            <a:fillRect/>
          </a:stretch>
        </p:blipFill>
        <p:spPr>
          <a:xfrm>
            <a:off x="2681287" y="1905001"/>
            <a:ext cx="6691312" cy="443388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05" name="Google Shape;205;p24"/>
          <p:cNvSpPr txBox="1"/>
          <p:nvPr/>
        </p:nvSpPr>
        <p:spPr>
          <a:xfrm>
            <a:off x="2667001" y="1"/>
            <a:ext cx="7227887" cy="579437"/>
          </a:xfrm>
          <a:prstGeom prst="rect">
            <a:avLst/>
          </a:prstGeom>
          <a:noFill/>
          <a:ln>
            <a:noFill/>
          </a:ln>
        </p:spPr>
        <p:txBody>
          <a:bodyPr spcFirstLastPara="1" wrap="square" lIns="91425" tIns="45700" rIns="91425" bIns="45700" anchor="t" anchorCtr="0">
            <a:spAutoFit/>
          </a:bodyPr>
          <a:lstStyle/>
          <a:p>
            <a:pPr>
              <a:buClr>
                <a:schemeClr val="hlink"/>
              </a:buClr>
              <a:buSzPts val="3200"/>
            </a:pPr>
            <a:r>
              <a:rPr lang="en-US" sz="3200" dirty="0">
                <a:latin typeface="Arial" panose="020B0604020202020204" pitchFamily="34" charset="0"/>
                <a:ea typeface="Times New Roman" panose="02020603050405020304"/>
                <a:cs typeface="Arial" panose="020B0604020202020204" pitchFamily="34" charset="0"/>
                <a:sym typeface="Times New Roman" panose="02020603050405020304"/>
              </a:rPr>
              <a:t> Attacks Threatening Confidentiality</a:t>
            </a:r>
          </a:p>
        </p:txBody>
      </p:sp>
      <p:sp>
        <p:nvSpPr>
          <p:cNvPr id="206" name="Google Shape;206;p24"/>
          <p:cNvSpPr txBox="1"/>
          <p:nvPr/>
        </p:nvSpPr>
        <p:spPr>
          <a:xfrm>
            <a:off x="1676400" y="1219200"/>
            <a:ext cx="8839200" cy="984250"/>
          </a:xfrm>
          <a:prstGeom prst="rect">
            <a:avLst/>
          </a:prstGeom>
          <a:noFill/>
          <a:ln w="38100" cap="flat" cmpd="sng">
            <a:solidFill>
              <a:schemeClr val="hlink"/>
            </a:solidFill>
            <a:prstDash val="solid"/>
            <a:miter lim="800000"/>
            <a:headEnd type="none" w="sm" len="sm"/>
            <a:tailEnd type="none" w="sm" len="sm"/>
          </a:ln>
        </p:spPr>
        <p:txBody>
          <a:bodyPr spcFirstLastPara="1" wrap="square" lIns="91425" tIns="45700" rIns="91425" bIns="45700" anchor="t" anchorCtr="0">
            <a:spAutoFit/>
          </a:bodyPr>
          <a:lstStyle/>
          <a:p>
            <a:pPr algn="just">
              <a:buClr>
                <a:schemeClr val="folHlink"/>
              </a:buClr>
              <a:buSzPts val="2800"/>
            </a:pPr>
            <a:r>
              <a:rPr lang="en-US" sz="2800" b="1" i="1">
                <a:solidFill>
                  <a:schemeClr val="folHlink"/>
                </a:solidFill>
                <a:latin typeface="Times New Roman" panose="02020603050405020304"/>
                <a:ea typeface="Times New Roman" panose="02020603050405020304"/>
                <a:cs typeface="Times New Roman" panose="02020603050405020304"/>
                <a:sym typeface="Times New Roman" panose="02020603050405020304"/>
              </a:rPr>
              <a:t>Snooping</a:t>
            </a:r>
            <a:r>
              <a:rPr lang="en-US" sz="28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 refers to unauthorized access to or interception of data.</a:t>
            </a:r>
          </a:p>
        </p:txBody>
      </p:sp>
      <p:sp>
        <p:nvSpPr>
          <p:cNvPr id="207" name="Google Shape;207;p24"/>
          <p:cNvSpPr txBox="1"/>
          <p:nvPr/>
        </p:nvSpPr>
        <p:spPr>
          <a:xfrm>
            <a:off x="1676400" y="2590800"/>
            <a:ext cx="8839200" cy="984250"/>
          </a:xfrm>
          <a:prstGeom prst="rect">
            <a:avLst/>
          </a:prstGeom>
          <a:noFill/>
          <a:ln w="38100" cap="flat" cmpd="sng">
            <a:solidFill>
              <a:schemeClr val="hlink"/>
            </a:solidFill>
            <a:prstDash val="solid"/>
            <a:miter lim="800000"/>
            <a:headEnd type="none" w="sm" len="sm"/>
            <a:tailEnd type="none" w="sm" len="sm"/>
          </a:ln>
        </p:spPr>
        <p:txBody>
          <a:bodyPr spcFirstLastPara="1" wrap="square" lIns="91425" tIns="45700" rIns="91425" bIns="45700" anchor="t" anchorCtr="0">
            <a:spAutoFit/>
          </a:bodyPr>
          <a:lstStyle/>
          <a:p>
            <a:pPr algn="just">
              <a:buClr>
                <a:schemeClr val="folHlink"/>
              </a:buClr>
              <a:buSzPts val="2800"/>
            </a:pPr>
            <a:r>
              <a:rPr lang="en-US" sz="2800" b="1" i="1">
                <a:solidFill>
                  <a:schemeClr val="folHlink"/>
                </a:solidFill>
                <a:latin typeface="Times New Roman" panose="02020603050405020304"/>
                <a:ea typeface="Times New Roman" panose="02020603050405020304"/>
                <a:cs typeface="Times New Roman" panose="02020603050405020304"/>
                <a:sym typeface="Times New Roman" panose="02020603050405020304"/>
              </a:rPr>
              <a:t>Traffic analysis  </a:t>
            </a:r>
            <a:r>
              <a:rPr lang="en-US" sz="28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refers to obtaining some other type of information by monitoring online traffic.</a:t>
            </a:r>
            <a:r>
              <a:rPr lang="en-US" sz="2800" b="1" i="1">
                <a:solidFill>
                  <a:schemeClr val="folHlink"/>
                </a:solidFill>
                <a:latin typeface="Times New Roman" panose="02020603050405020304"/>
                <a:ea typeface="Times New Roman" panose="02020603050405020304"/>
                <a:cs typeface="Times New Roman" panose="02020603050405020304"/>
                <a:sym typeface="Times New Roman" panose="02020603050405020304"/>
              </a:rPr>
              <a:t>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25"/>
          <p:cNvSpPr txBox="1"/>
          <p:nvPr/>
        </p:nvSpPr>
        <p:spPr>
          <a:xfrm>
            <a:off x="2667001" y="1"/>
            <a:ext cx="6169025" cy="579437"/>
          </a:xfrm>
          <a:prstGeom prst="rect">
            <a:avLst/>
          </a:prstGeom>
          <a:noFill/>
          <a:ln>
            <a:noFill/>
          </a:ln>
        </p:spPr>
        <p:txBody>
          <a:bodyPr spcFirstLastPara="1" wrap="square" lIns="91425" tIns="45700" rIns="91425" bIns="45700" anchor="t" anchorCtr="0">
            <a:spAutoFit/>
          </a:bodyPr>
          <a:lstStyle/>
          <a:p>
            <a:pPr algn="ctr">
              <a:buClr>
                <a:schemeClr val="hlink"/>
              </a:buClr>
              <a:buSzPts val="3200"/>
            </a:pPr>
            <a:r>
              <a:rPr lang="en-US" sz="3200" dirty="0">
                <a:latin typeface="Arial" panose="020B0604020202020204" pitchFamily="34" charset="0"/>
                <a:ea typeface="Times New Roman" panose="02020603050405020304"/>
                <a:cs typeface="Arial" panose="020B0604020202020204" pitchFamily="34" charset="0"/>
                <a:sym typeface="Times New Roman" panose="02020603050405020304"/>
              </a:rPr>
              <a:t>Attacks Threatening Integrity</a:t>
            </a:r>
          </a:p>
        </p:txBody>
      </p:sp>
      <p:sp>
        <p:nvSpPr>
          <p:cNvPr id="222" name="Google Shape;222;p25"/>
          <p:cNvSpPr txBox="1"/>
          <p:nvPr/>
        </p:nvSpPr>
        <p:spPr>
          <a:xfrm>
            <a:off x="1676400" y="1158876"/>
            <a:ext cx="8839200" cy="974725"/>
          </a:xfrm>
          <a:prstGeom prst="rect">
            <a:avLst/>
          </a:prstGeom>
          <a:noFill/>
          <a:ln w="28575" cap="flat" cmpd="sng">
            <a:solidFill>
              <a:schemeClr val="hlink"/>
            </a:solidFill>
            <a:prstDash val="solid"/>
            <a:miter lim="800000"/>
            <a:headEnd type="none" w="sm" len="sm"/>
            <a:tailEnd type="none" w="sm" len="sm"/>
          </a:ln>
        </p:spPr>
        <p:txBody>
          <a:bodyPr spcFirstLastPara="1" wrap="square" lIns="91425" tIns="45700" rIns="91425" bIns="45700" anchor="t" anchorCtr="0">
            <a:spAutoFit/>
          </a:bodyPr>
          <a:lstStyle/>
          <a:p>
            <a:pPr algn="just">
              <a:buClr>
                <a:schemeClr val="folHlink"/>
              </a:buClr>
              <a:buSzPts val="2800"/>
            </a:pPr>
            <a:r>
              <a:rPr lang="en-US" sz="2800" b="1" i="1">
                <a:solidFill>
                  <a:schemeClr val="folHlink"/>
                </a:solidFill>
                <a:latin typeface="Times New Roman" panose="02020603050405020304"/>
                <a:ea typeface="Times New Roman" panose="02020603050405020304"/>
                <a:cs typeface="Times New Roman" panose="02020603050405020304"/>
                <a:sym typeface="Times New Roman" panose="02020603050405020304"/>
              </a:rPr>
              <a:t>Modification </a:t>
            </a:r>
            <a:r>
              <a:rPr lang="en-US" sz="28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means that the attacker intercepts the message and changes it.</a:t>
            </a:r>
          </a:p>
        </p:txBody>
      </p:sp>
      <p:sp>
        <p:nvSpPr>
          <p:cNvPr id="223" name="Google Shape;223;p25"/>
          <p:cNvSpPr txBox="1"/>
          <p:nvPr/>
        </p:nvSpPr>
        <p:spPr>
          <a:xfrm>
            <a:off x="1676400" y="2301876"/>
            <a:ext cx="8839200" cy="974725"/>
          </a:xfrm>
          <a:prstGeom prst="rect">
            <a:avLst/>
          </a:prstGeom>
          <a:noFill/>
          <a:ln w="28575" cap="flat" cmpd="sng">
            <a:solidFill>
              <a:schemeClr val="hlink"/>
            </a:solidFill>
            <a:prstDash val="solid"/>
            <a:miter lim="800000"/>
            <a:headEnd type="none" w="sm" len="sm"/>
            <a:tailEnd type="none" w="sm" len="sm"/>
          </a:ln>
        </p:spPr>
        <p:txBody>
          <a:bodyPr spcFirstLastPara="1" wrap="square" lIns="91425" tIns="45700" rIns="91425" bIns="45700" anchor="t" anchorCtr="0">
            <a:spAutoFit/>
          </a:bodyPr>
          <a:lstStyle/>
          <a:p>
            <a:pPr algn="just">
              <a:buClr>
                <a:schemeClr val="folHlink"/>
              </a:buClr>
              <a:buSzPts val="2800"/>
            </a:pPr>
            <a:r>
              <a:rPr lang="en-US" sz="2800" b="1" i="1">
                <a:solidFill>
                  <a:schemeClr val="folHlink"/>
                </a:solidFill>
                <a:latin typeface="Times New Roman" panose="02020603050405020304"/>
                <a:ea typeface="Times New Roman" panose="02020603050405020304"/>
                <a:cs typeface="Times New Roman" panose="02020603050405020304"/>
                <a:sym typeface="Times New Roman" panose="02020603050405020304"/>
              </a:rPr>
              <a:t>Masquerading</a:t>
            </a:r>
            <a:r>
              <a:rPr lang="en-US" sz="28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 or </a:t>
            </a:r>
            <a:r>
              <a:rPr lang="en-US" sz="2800" b="1" i="1">
                <a:solidFill>
                  <a:schemeClr val="folHlink"/>
                </a:solidFill>
                <a:latin typeface="Times New Roman" panose="02020603050405020304"/>
                <a:ea typeface="Times New Roman" panose="02020603050405020304"/>
                <a:cs typeface="Times New Roman" panose="02020603050405020304"/>
                <a:sym typeface="Times New Roman" panose="02020603050405020304"/>
              </a:rPr>
              <a:t>spoofing</a:t>
            </a:r>
            <a:r>
              <a:rPr lang="en-US" sz="28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 happens when the attacker impersonates somebody else.</a:t>
            </a:r>
          </a:p>
        </p:txBody>
      </p:sp>
      <p:sp>
        <p:nvSpPr>
          <p:cNvPr id="224" name="Google Shape;224;p25"/>
          <p:cNvSpPr txBox="1"/>
          <p:nvPr/>
        </p:nvSpPr>
        <p:spPr>
          <a:xfrm>
            <a:off x="1676400" y="3505201"/>
            <a:ext cx="8839200" cy="974725"/>
          </a:xfrm>
          <a:prstGeom prst="rect">
            <a:avLst/>
          </a:prstGeom>
          <a:noFill/>
          <a:ln w="28575" cap="flat" cmpd="sng">
            <a:solidFill>
              <a:schemeClr val="hlink"/>
            </a:solidFill>
            <a:prstDash val="solid"/>
            <a:miter lim="800000"/>
            <a:headEnd type="none" w="sm" len="sm"/>
            <a:tailEnd type="none" w="sm" len="sm"/>
          </a:ln>
        </p:spPr>
        <p:txBody>
          <a:bodyPr spcFirstLastPara="1" wrap="square" lIns="91425" tIns="45700" rIns="91425" bIns="45700" anchor="t" anchorCtr="0">
            <a:spAutoFit/>
          </a:bodyPr>
          <a:lstStyle/>
          <a:p>
            <a:pPr algn="just">
              <a:buClr>
                <a:schemeClr val="folHlink"/>
              </a:buClr>
              <a:buSzPts val="2800"/>
            </a:pPr>
            <a:r>
              <a:rPr lang="en-US" sz="2800" b="1" i="1" dirty="0">
                <a:solidFill>
                  <a:schemeClr val="folHlink"/>
                </a:solidFill>
                <a:latin typeface="Times New Roman" panose="02020603050405020304"/>
                <a:ea typeface="Times New Roman" panose="02020603050405020304"/>
                <a:cs typeface="Times New Roman" panose="02020603050405020304"/>
                <a:sym typeface="Times New Roman" panose="02020603050405020304"/>
              </a:rPr>
              <a:t>Replaying</a:t>
            </a:r>
            <a:r>
              <a:rPr lang="en-US" sz="2800" b="1"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means the attacker obtains a copy </a:t>
            </a:r>
            <a:br>
              <a:rPr lang="en-US" sz="2800" b="1"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US" sz="2800" b="1"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of a message sent by a user and later tries to replay it. </a:t>
            </a:r>
          </a:p>
        </p:txBody>
      </p:sp>
      <p:sp>
        <p:nvSpPr>
          <p:cNvPr id="225" name="Google Shape;225;p25"/>
          <p:cNvSpPr txBox="1"/>
          <p:nvPr/>
        </p:nvSpPr>
        <p:spPr>
          <a:xfrm>
            <a:off x="1676400" y="4648200"/>
            <a:ext cx="8839200" cy="1384954"/>
          </a:xfrm>
          <a:prstGeom prst="rect">
            <a:avLst/>
          </a:prstGeom>
          <a:noFill/>
          <a:ln w="28575" cap="flat" cmpd="sng">
            <a:solidFill>
              <a:schemeClr val="hlink"/>
            </a:solidFill>
            <a:prstDash val="solid"/>
            <a:miter lim="800000"/>
            <a:headEnd type="none" w="sm" len="sm"/>
            <a:tailEnd type="none" w="sm" len="sm"/>
          </a:ln>
        </p:spPr>
        <p:txBody>
          <a:bodyPr spcFirstLastPara="1" wrap="square" lIns="91425" tIns="45700" rIns="91425" bIns="45700" anchor="t" anchorCtr="0">
            <a:spAutoFit/>
          </a:bodyPr>
          <a:lstStyle/>
          <a:p>
            <a:pPr algn="just">
              <a:buClr>
                <a:schemeClr val="folHlink"/>
              </a:buClr>
              <a:buSzPts val="2800"/>
            </a:pPr>
            <a:r>
              <a:rPr lang="en-US" sz="2800" b="1" i="1">
                <a:solidFill>
                  <a:schemeClr val="folHlink"/>
                </a:solidFill>
                <a:latin typeface="Times New Roman" panose="02020603050405020304"/>
                <a:ea typeface="Times New Roman" panose="02020603050405020304"/>
                <a:cs typeface="Times New Roman" panose="02020603050405020304"/>
                <a:sym typeface="Times New Roman" panose="02020603050405020304"/>
              </a:rPr>
              <a:t>Repudiation</a:t>
            </a:r>
            <a:r>
              <a:rPr lang="en-US" sz="28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 means that  sender of the message might later deny that she has sent the message; the receiver of the message might later deny that he has received the message.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9" name="Google Shape;239;p26"/>
          <p:cNvSpPr txBox="1"/>
          <p:nvPr/>
        </p:nvSpPr>
        <p:spPr>
          <a:xfrm>
            <a:off x="2667000" y="1"/>
            <a:ext cx="6642100" cy="579437"/>
          </a:xfrm>
          <a:prstGeom prst="rect">
            <a:avLst/>
          </a:prstGeom>
          <a:noFill/>
          <a:ln>
            <a:noFill/>
          </a:ln>
        </p:spPr>
        <p:txBody>
          <a:bodyPr spcFirstLastPara="1" wrap="square" lIns="91425" tIns="45700" rIns="91425" bIns="45700" anchor="t" anchorCtr="0">
            <a:spAutoFit/>
          </a:bodyPr>
          <a:lstStyle/>
          <a:p>
            <a:pPr algn="ctr">
              <a:buClr>
                <a:schemeClr val="hlink"/>
              </a:buClr>
              <a:buSzPts val="3200"/>
            </a:pPr>
            <a:r>
              <a:rPr lang="en-US" sz="3200" dirty="0">
                <a:latin typeface="Arial" panose="020B0604020202020204" pitchFamily="34" charset="0"/>
                <a:ea typeface="Times New Roman" panose="02020603050405020304"/>
                <a:cs typeface="Arial" panose="020B0604020202020204" pitchFamily="34" charset="0"/>
                <a:sym typeface="Times New Roman" panose="02020603050405020304"/>
              </a:rPr>
              <a:t>Attacks Threatening Availability</a:t>
            </a:r>
          </a:p>
        </p:txBody>
      </p:sp>
      <p:sp>
        <p:nvSpPr>
          <p:cNvPr id="240" name="Google Shape;240;p26"/>
          <p:cNvSpPr txBox="1"/>
          <p:nvPr/>
        </p:nvSpPr>
        <p:spPr>
          <a:xfrm>
            <a:off x="1676400" y="1371601"/>
            <a:ext cx="8839200" cy="974725"/>
          </a:xfrm>
          <a:prstGeom prst="rect">
            <a:avLst/>
          </a:prstGeom>
          <a:noFill/>
          <a:ln w="28575" cap="flat" cmpd="sng">
            <a:solidFill>
              <a:schemeClr val="hlink"/>
            </a:solidFill>
            <a:prstDash val="solid"/>
            <a:miter lim="800000"/>
            <a:headEnd type="none" w="sm" len="sm"/>
            <a:tailEnd type="none" w="sm" len="sm"/>
          </a:ln>
        </p:spPr>
        <p:txBody>
          <a:bodyPr spcFirstLastPara="1" wrap="square" lIns="91425" tIns="45700" rIns="91425" bIns="45700" anchor="t" anchorCtr="0">
            <a:spAutoFit/>
          </a:bodyPr>
          <a:lstStyle/>
          <a:p>
            <a:pPr algn="just">
              <a:buClr>
                <a:schemeClr val="folHlink"/>
              </a:buClr>
              <a:buSzPts val="2800"/>
            </a:pPr>
            <a:r>
              <a:rPr lang="en-US" sz="2800" b="1" i="1">
                <a:solidFill>
                  <a:schemeClr val="folHlink"/>
                </a:solidFill>
                <a:latin typeface="Times New Roman" panose="02020603050405020304"/>
                <a:ea typeface="Times New Roman" panose="02020603050405020304"/>
                <a:cs typeface="Times New Roman" panose="02020603050405020304"/>
                <a:sym typeface="Times New Roman" panose="02020603050405020304"/>
              </a:rPr>
              <a:t>Denial of service</a:t>
            </a:r>
            <a:r>
              <a:rPr lang="en-US" sz="28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 (DoS) is a very common attack. It may slow down or totally interrupt the service of a system.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title"/>
          </p:nvPr>
        </p:nvSpPr>
        <p:spPr>
          <a:xfrm>
            <a:off x="2667000" y="333375"/>
            <a:ext cx="7772400" cy="1143000"/>
          </a:xfrm>
          <a:prstGeom prst="rect">
            <a:avLst/>
          </a:prstGeom>
          <a:noFill/>
          <a:ln>
            <a:noFill/>
          </a:ln>
        </p:spPr>
        <p:txBody>
          <a:bodyPr spcFirstLastPara="1" vert="horz" wrap="square" lIns="91425" tIns="45700" rIns="91425" bIns="45700" rtlCol="0" anchor="t" anchorCtr="0">
            <a:normAutofit/>
          </a:bodyPr>
          <a:lstStyle/>
          <a:p>
            <a:pPr>
              <a:lnSpc>
                <a:spcPct val="100000"/>
              </a:lnSpc>
              <a:spcBef>
                <a:spcPts val="0"/>
              </a:spcBef>
              <a:buClr>
                <a:schemeClr val="dk2"/>
              </a:buClr>
              <a:buSzPts val="4400"/>
            </a:pPr>
            <a:r>
              <a:rPr lang="en-US">
                <a:solidFill>
                  <a:schemeClr val="dk2"/>
                </a:solidFill>
                <a:latin typeface="Tahoma" panose="020B0604030504040204"/>
                <a:ea typeface="Tahoma" panose="020B0604030504040204"/>
                <a:cs typeface="Tahoma" panose="020B0604030504040204"/>
                <a:sym typeface="Tahoma" panose="020B0604030504040204"/>
              </a:rPr>
              <a:t>Security Attack Classification</a:t>
            </a:r>
          </a:p>
        </p:txBody>
      </p:sp>
      <p:pic>
        <p:nvPicPr>
          <p:cNvPr id="246" name="Google Shape;246;p27"/>
          <p:cNvPicPr preferRelativeResize="0"/>
          <p:nvPr/>
        </p:nvPicPr>
        <p:blipFill rotWithShape="1">
          <a:blip r:embed="rId3"/>
          <a:srcRect b="4370"/>
          <a:stretch/>
        </p:blipFill>
        <p:spPr>
          <a:xfrm>
            <a:off x="2667000" y="1371601"/>
            <a:ext cx="6477000" cy="459231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8800" y="990601"/>
            <a:ext cx="804672" cy="107746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782268" y="242697"/>
            <a:ext cx="8490197" cy="513715"/>
          </a:xfrm>
          <a:prstGeom prst="rect">
            <a:avLst/>
          </a:prstGeom>
        </p:spPr>
        <p:txBody>
          <a:bodyPr vert="horz" wrap="square" lIns="0" tIns="12700" rIns="0" bIns="0" rtlCol="0" anchor="ctr">
            <a:spAutoFit/>
          </a:bodyPr>
          <a:lstStyle/>
          <a:p>
            <a:pPr marL="12700" algn="ctr">
              <a:lnSpc>
                <a:spcPct val="100000"/>
              </a:lnSpc>
              <a:spcBef>
                <a:spcPts val="100"/>
              </a:spcBef>
            </a:pPr>
            <a:r>
              <a:rPr sz="3200" dirty="0"/>
              <a:t>Symmetric Key</a:t>
            </a:r>
            <a:r>
              <a:rPr sz="3200" spc="-95" dirty="0"/>
              <a:t> </a:t>
            </a:r>
            <a:r>
              <a:rPr sz="3200" dirty="0"/>
              <a:t>Cryptography</a:t>
            </a:r>
          </a:p>
        </p:txBody>
      </p:sp>
      <p:sp>
        <p:nvSpPr>
          <p:cNvPr id="5" name="object 5"/>
          <p:cNvSpPr/>
          <p:nvPr/>
        </p:nvSpPr>
        <p:spPr>
          <a:xfrm>
            <a:off x="1905000" y="1828800"/>
            <a:ext cx="8569452" cy="301904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807964" y="1720595"/>
            <a:ext cx="1260348" cy="133502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020562" y="1740408"/>
            <a:ext cx="1004569" cy="1080135"/>
          </a:xfrm>
          <a:custGeom>
            <a:avLst/>
            <a:gdLst/>
            <a:ahLst/>
            <a:cxnLst/>
            <a:rect l="l" t="t" r="r" b="b"/>
            <a:pathLst>
              <a:path w="1004570" h="1080135">
                <a:moveTo>
                  <a:pt x="51228" y="904218"/>
                </a:moveTo>
                <a:lnTo>
                  <a:pt x="44418" y="906891"/>
                </a:lnTo>
                <a:lnTo>
                  <a:pt x="39084" y="911921"/>
                </a:lnTo>
                <a:lnTo>
                  <a:pt x="35940" y="918844"/>
                </a:lnTo>
                <a:lnTo>
                  <a:pt x="0" y="1079753"/>
                </a:lnTo>
                <a:lnTo>
                  <a:pt x="48701" y="1065021"/>
                </a:lnTo>
                <a:lnTo>
                  <a:pt x="39624" y="1065021"/>
                </a:lnTo>
                <a:lnTo>
                  <a:pt x="11684" y="1039113"/>
                </a:lnTo>
                <a:lnTo>
                  <a:pt x="59610" y="987504"/>
                </a:lnTo>
                <a:lnTo>
                  <a:pt x="73151" y="927100"/>
                </a:lnTo>
                <a:lnTo>
                  <a:pt x="73302" y="919583"/>
                </a:lnTo>
                <a:lnTo>
                  <a:pt x="70643" y="912780"/>
                </a:lnTo>
                <a:lnTo>
                  <a:pt x="65651" y="907454"/>
                </a:lnTo>
                <a:lnTo>
                  <a:pt x="58800" y="904366"/>
                </a:lnTo>
                <a:lnTo>
                  <a:pt x="51228" y="904218"/>
                </a:lnTo>
                <a:close/>
              </a:path>
              <a:path w="1004570" h="1080135">
                <a:moveTo>
                  <a:pt x="59610" y="987504"/>
                </a:moveTo>
                <a:lnTo>
                  <a:pt x="11684" y="1039113"/>
                </a:lnTo>
                <a:lnTo>
                  <a:pt x="39624" y="1065021"/>
                </a:lnTo>
                <a:lnTo>
                  <a:pt x="47761" y="1056258"/>
                </a:lnTo>
                <a:lnTo>
                  <a:pt x="44196" y="1056258"/>
                </a:lnTo>
                <a:lnTo>
                  <a:pt x="20192" y="1033906"/>
                </a:lnTo>
                <a:lnTo>
                  <a:pt x="51320" y="1024478"/>
                </a:lnTo>
                <a:lnTo>
                  <a:pt x="59610" y="987504"/>
                </a:lnTo>
                <a:close/>
              </a:path>
              <a:path w="1004570" h="1080135">
                <a:moveTo>
                  <a:pt x="154326" y="994769"/>
                </a:moveTo>
                <a:lnTo>
                  <a:pt x="146812" y="995552"/>
                </a:lnTo>
                <a:lnTo>
                  <a:pt x="87431" y="1013539"/>
                </a:lnTo>
                <a:lnTo>
                  <a:pt x="39624" y="1065021"/>
                </a:lnTo>
                <a:lnTo>
                  <a:pt x="48701" y="1065021"/>
                </a:lnTo>
                <a:lnTo>
                  <a:pt x="157861" y="1032001"/>
                </a:lnTo>
                <a:lnTo>
                  <a:pt x="164506" y="1028416"/>
                </a:lnTo>
                <a:lnTo>
                  <a:pt x="169116" y="1022746"/>
                </a:lnTo>
                <a:lnTo>
                  <a:pt x="171273" y="1015767"/>
                </a:lnTo>
                <a:lnTo>
                  <a:pt x="170561" y="1008252"/>
                </a:lnTo>
                <a:lnTo>
                  <a:pt x="166975" y="1001535"/>
                </a:lnTo>
                <a:lnTo>
                  <a:pt x="161305" y="996902"/>
                </a:lnTo>
                <a:lnTo>
                  <a:pt x="154326" y="994769"/>
                </a:lnTo>
                <a:close/>
              </a:path>
              <a:path w="1004570" h="1080135">
                <a:moveTo>
                  <a:pt x="51320" y="1024478"/>
                </a:moveTo>
                <a:lnTo>
                  <a:pt x="20192" y="1033906"/>
                </a:lnTo>
                <a:lnTo>
                  <a:pt x="44196" y="1056258"/>
                </a:lnTo>
                <a:lnTo>
                  <a:pt x="51320" y="1024478"/>
                </a:lnTo>
                <a:close/>
              </a:path>
              <a:path w="1004570" h="1080135">
                <a:moveTo>
                  <a:pt x="87431" y="1013539"/>
                </a:moveTo>
                <a:lnTo>
                  <a:pt x="51320" y="1024478"/>
                </a:lnTo>
                <a:lnTo>
                  <a:pt x="44196" y="1056258"/>
                </a:lnTo>
                <a:lnTo>
                  <a:pt x="47761" y="1056258"/>
                </a:lnTo>
                <a:lnTo>
                  <a:pt x="87431" y="1013539"/>
                </a:lnTo>
                <a:close/>
              </a:path>
              <a:path w="1004570" h="1080135">
                <a:moveTo>
                  <a:pt x="976629" y="0"/>
                </a:moveTo>
                <a:lnTo>
                  <a:pt x="59610" y="987504"/>
                </a:lnTo>
                <a:lnTo>
                  <a:pt x="51320" y="1024478"/>
                </a:lnTo>
                <a:lnTo>
                  <a:pt x="87431" y="1013539"/>
                </a:lnTo>
                <a:lnTo>
                  <a:pt x="1004570" y="25907"/>
                </a:lnTo>
                <a:lnTo>
                  <a:pt x="976629" y="0"/>
                </a:lnTo>
                <a:close/>
              </a:path>
            </a:pathLst>
          </a:custGeom>
          <a:solidFill>
            <a:srgbClr val="C0504D"/>
          </a:solidFill>
        </p:spPr>
        <p:txBody>
          <a:bodyPr wrap="square" lIns="0" tIns="0" rIns="0" bIns="0" rtlCol="0"/>
          <a:lstStyle/>
          <a:p>
            <a:endParaRPr/>
          </a:p>
        </p:txBody>
      </p:sp>
      <p:sp>
        <p:nvSpPr>
          <p:cNvPr id="8" name="object 8"/>
          <p:cNvSpPr txBox="1"/>
          <p:nvPr/>
        </p:nvSpPr>
        <p:spPr>
          <a:xfrm>
            <a:off x="5260976" y="1247902"/>
            <a:ext cx="2746375" cy="330835"/>
          </a:xfrm>
          <a:prstGeom prst="rect">
            <a:avLst/>
          </a:prstGeom>
        </p:spPr>
        <p:txBody>
          <a:bodyPr vert="horz" wrap="square" lIns="0" tIns="13335" rIns="0" bIns="0" rtlCol="0">
            <a:spAutoFit/>
          </a:bodyPr>
          <a:lstStyle/>
          <a:p>
            <a:pPr marL="12700">
              <a:spcBef>
                <a:spcPts val="105"/>
              </a:spcBef>
            </a:pPr>
            <a:r>
              <a:rPr sz="2000" b="1" dirty="0">
                <a:solidFill>
                  <a:srgbClr val="FF0000"/>
                </a:solidFill>
                <a:latin typeface="Malgun Gothic" panose="020B0503020000020004" charset="-127"/>
                <a:cs typeface="Malgun Gothic" panose="020B0503020000020004" charset="-127"/>
              </a:rPr>
              <a:t>How </a:t>
            </a:r>
            <a:r>
              <a:rPr sz="2000" b="1" spc="-10" dirty="0">
                <a:solidFill>
                  <a:srgbClr val="FF0000"/>
                </a:solidFill>
                <a:latin typeface="Malgun Gothic" panose="020B0503020000020004" charset="-127"/>
                <a:cs typeface="Malgun Gothic" panose="020B0503020000020004" charset="-127"/>
              </a:rPr>
              <a:t>to </a:t>
            </a:r>
            <a:r>
              <a:rPr sz="2000" b="1" dirty="0">
                <a:solidFill>
                  <a:srgbClr val="FF0000"/>
                </a:solidFill>
                <a:latin typeface="Malgun Gothic" panose="020B0503020000020004" charset="-127"/>
                <a:cs typeface="Malgun Gothic" panose="020B0503020000020004" charset="-127"/>
              </a:rPr>
              <a:t>send </a:t>
            </a:r>
            <a:r>
              <a:rPr sz="2000" b="1" spc="-5" dirty="0">
                <a:solidFill>
                  <a:srgbClr val="FF0000"/>
                </a:solidFill>
                <a:latin typeface="Malgun Gothic" panose="020B0503020000020004" charset="-127"/>
                <a:cs typeface="Malgun Gothic" panose="020B0503020000020004" charset="-127"/>
              </a:rPr>
              <a:t>this</a:t>
            </a:r>
            <a:r>
              <a:rPr sz="2000" b="1" spc="-120" dirty="0">
                <a:solidFill>
                  <a:srgbClr val="FF0000"/>
                </a:solidFill>
                <a:latin typeface="Malgun Gothic" panose="020B0503020000020004" charset="-127"/>
                <a:cs typeface="Malgun Gothic" panose="020B0503020000020004" charset="-127"/>
              </a:rPr>
              <a:t> </a:t>
            </a:r>
            <a:r>
              <a:rPr sz="2000" b="1" spc="-10" dirty="0">
                <a:solidFill>
                  <a:srgbClr val="FF0000"/>
                </a:solidFill>
                <a:latin typeface="Malgun Gothic" panose="020B0503020000020004" charset="-127"/>
                <a:cs typeface="Malgun Gothic" panose="020B0503020000020004" charset="-127"/>
              </a:rPr>
              <a:t>Key?</a:t>
            </a:r>
            <a:endParaRPr sz="2000">
              <a:latin typeface="Malgun Gothic" panose="020B0503020000020004" charset="-127"/>
              <a:cs typeface="Malgun Gothic" panose="020B0503020000020004" charset="-127"/>
            </a:endParaRPr>
          </a:p>
        </p:txBody>
      </p:sp>
      <p:sp>
        <p:nvSpPr>
          <p:cNvPr id="9" name="object 9"/>
          <p:cNvSpPr/>
          <p:nvPr/>
        </p:nvSpPr>
        <p:spPr>
          <a:xfrm>
            <a:off x="4420361" y="2896361"/>
            <a:ext cx="3505200" cy="533400"/>
          </a:xfrm>
          <a:custGeom>
            <a:avLst/>
            <a:gdLst/>
            <a:ahLst/>
            <a:cxnLst/>
            <a:rect l="l" t="t" r="r" b="b"/>
            <a:pathLst>
              <a:path w="3505200" h="533400">
                <a:moveTo>
                  <a:pt x="3416300" y="0"/>
                </a:moveTo>
                <a:lnTo>
                  <a:pt x="88900" y="0"/>
                </a:lnTo>
                <a:lnTo>
                  <a:pt x="54274" y="6979"/>
                </a:lnTo>
                <a:lnTo>
                  <a:pt x="26019" y="26019"/>
                </a:lnTo>
                <a:lnTo>
                  <a:pt x="6979" y="54274"/>
                </a:lnTo>
                <a:lnTo>
                  <a:pt x="0" y="88900"/>
                </a:lnTo>
                <a:lnTo>
                  <a:pt x="0" y="444500"/>
                </a:lnTo>
                <a:lnTo>
                  <a:pt x="6979" y="479125"/>
                </a:lnTo>
                <a:lnTo>
                  <a:pt x="26019" y="507380"/>
                </a:lnTo>
                <a:lnTo>
                  <a:pt x="54274" y="526420"/>
                </a:lnTo>
                <a:lnTo>
                  <a:pt x="88900" y="533400"/>
                </a:lnTo>
                <a:lnTo>
                  <a:pt x="3416300" y="533400"/>
                </a:lnTo>
                <a:lnTo>
                  <a:pt x="3450925" y="526420"/>
                </a:lnTo>
                <a:lnTo>
                  <a:pt x="3479180" y="507380"/>
                </a:lnTo>
                <a:lnTo>
                  <a:pt x="3498220" y="479125"/>
                </a:lnTo>
                <a:lnTo>
                  <a:pt x="3505200" y="444500"/>
                </a:lnTo>
                <a:lnTo>
                  <a:pt x="3505200" y="88900"/>
                </a:lnTo>
                <a:lnTo>
                  <a:pt x="3498220" y="54274"/>
                </a:lnTo>
                <a:lnTo>
                  <a:pt x="3479180" y="26019"/>
                </a:lnTo>
                <a:lnTo>
                  <a:pt x="3450925" y="6979"/>
                </a:lnTo>
                <a:lnTo>
                  <a:pt x="3416300" y="0"/>
                </a:lnTo>
                <a:close/>
              </a:path>
            </a:pathLst>
          </a:custGeom>
          <a:solidFill>
            <a:srgbClr val="FFFFFF"/>
          </a:solidFill>
        </p:spPr>
        <p:txBody>
          <a:bodyPr wrap="square" lIns="0" tIns="0" rIns="0" bIns="0" rtlCol="0"/>
          <a:lstStyle/>
          <a:p>
            <a:endParaRPr/>
          </a:p>
        </p:txBody>
      </p:sp>
      <p:sp>
        <p:nvSpPr>
          <p:cNvPr id="10" name="object 10"/>
          <p:cNvSpPr/>
          <p:nvPr/>
        </p:nvSpPr>
        <p:spPr>
          <a:xfrm>
            <a:off x="4420361" y="2896361"/>
            <a:ext cx="3505200" cy="533400"/>
          </a:xfrm>
          <a:custGeom>
            <a:avLst/>
            <a:gdLst/>
            <a:ahLst/>
            <a:cxnLst/>
            <a:rect l="l" t="t" r="r" b="b"/>
            <a:pathLst>
              <a:path w="3505200" h="533400">
                <a:moveTo>
                  <a:pt x="0" y="88900"/>
                </a:moveTo>
                <a:lnTo>
                  <a:pt x="6979" y="54274"/>
                </a:lnTo>
                <a:lnTo>
                  <a:pt x="26019" y="26019"/>
                </a:lnTo>
                <a:lnTo>
                  <a:pt x="54274" y="6979"/>
                </a:lnTo>
                <a:lnTo>
                  <a:pt x="88900" y="0"/>
                </a:lnTo>
                <a:lnTo>
                  <a:pt x="3416300" y="0"/>
                </a:lnTo>
                <a:lnTo>
                  <a:pt x="3450925" y="6979"/>
                </a:lnTo>
                <a:lnTo>
                  <a:pt x="3479180" y="26019"/>
                </a:lnTo>
                <a:lnTo>
                  <a:pt x="3498220" y="54274"/>
                </a:lnTo>
                <a:lnTo>
                  <a:pt x="3505200" y="88900"/>
                </a:lnTo>
                <a:lnTo>
                  <a:pt x="3505200" y="444500"/>
                </a:lnTo>
                <a:lnTo>
                  <a:pt x="3498220" y="479125"/>
                </a:lnTo>
                <a:lnTo>
                  <a:pt x="3479180" y="507380"/>
                </a:lnTo>
                <a:lnTo>
                  <a:pt x="3450925" y="526420"/>
                </a:lnTo>
                <a:lnTo>
                  <a:pt x="3416300" y="533400"/>
                </a:lnTo>
                <a:lnTo>
                  <a:pt x="88900" y="533400"/>
                </a:lnTo>
                <a:lnTo>
                  <a:pt x="54274" y="526420"/>
                </a:lnTo>
                <a:lnTo>
                  <a:pt x="26019" y="507380"/>
                </a:lnTo>
                <a:lnTo>
                  <a:pt x="6979" y="479125"/>
                </a:lnTo>
                <a:lnTo>
                  <a:pt x="0" y="444500"/>
                </a:lnTo>
                <a:lnTo>
                  <a:pt x="0" y="88900"/>
                </a:lnTo>
                <a:close/>
              </a:path>
            </a:pathLst>
          </a:custGeom>
          <a:ln w="25908">
            <a:solidFill>
              <a:srgbClr val="FFFFFF"/>
            </a:solidFill>
          </a:ln>
        </p:spPr>
        <p:txBody>
          <a:bodyPr wrap="square" lIns="0" tIns="0" rIns="0" bIns="0" rtlCol="0"/>
          <a:lstStyle/>
          <a:p>
            <a:endParaRPr/>
          </a:p>
        </p:txBody>
      </p:sp>
      <p:sp>
        <p:nvSpPr>
          <p:cNvPr id="11" name="object 11"/>
          <p:cNvSpPr/>
          <p:nvPr/>
        </p:nvSpPr>
        <p:spPr>
          <a:xfrm>
            <a:off x="5028218" y="4576726"/>
            <a:ext cx="2060575" cy="1219835"/>
          </a:xfrm>
          <a:custGeom>
            <a:avLst/>
            <a:gdLst/>
            <a:ahLst/>
            <a:cxnLst/>
            <a:rect l="l" t="t" r="r" b="b"/>
            <a:pathLst>
              <a:path w="2060575" h="1219835">
                <a:moveTo>
                  <a:pt x="1320687" y="1104162"/>
                </a:moveTo>
                <a:lnTo>
                  <a:pt x="786605" y="1104162"/>
                </a:lnTo>
                <a:lnTo>
                  <a:pt x="821276" y="1139127"/>
                </a:lnTo>
                <a:lnTo>
                  <a:pt x="862519" y="1168572"/>
                </a:lnTo>
                <a:lnTo>
                  <a:pt x="909334" y="1191903"/>
                </a:lnTo>
                <a:lnTo>
                  <a:pt x="960722" y="1208531"/>
                </a:lnTo>
                <a:lnTo>
                  <a:pt x="1011882" y="1217499"/>
                </a:lnTo>
                <a:lnTo>
                  <a:pt x="1062782" y="1219666"/>
                </a:lnTo>
                <a:lnTo>
                  <a:pt x="1112597" y="1215387"/>
                </a:lnTo>
                <a:lnTo>
                  <a:pt x="1160502" y="1205021"/>
                </a:lnTo>
                <a:lnTo>
                  <a:pt x="1205673" y="1188923"/>
                </a:lnTo>
                <a:lnTo>
                  <a:pt x="1247285" y="1167453"/>
                </a:lnTo>
                <a:lnTo>
                  <a:pt x="1284515" y="1140967"/>
                </a:lnTo>
                <a:lnTo>
                  <a:pt x="1316537" y="1109822"/>
                </a:lnTo>
                <a:lnTo>
                  <a:pt x="1320687" y="1104162"/>
                </a:lnTo>
                <a:close/>
              </a:path>
              <a:path w="2060575" h="1219835">
                <a:moveTo>
                  <a:pt x="516319" y="107379"/>
                </a:moveTo>
                <a:lnTo>
                  <a:pt x="462755" y="109574"/>
                </a:lnTo>
                <a:lnTo>
                  <a:pt x="411658" y="118641"/>
                </a:lnTo>
                <a:lnTo>
                  <a:pt x="364284" y="133782"/>
                </a:lnTo>
                <a:lnTo>
                  <a:pt x="321200" y="154398"/>
                </a:lnTo>
                <a:lnTo>
                  <a:pt x="282973" y="179888"/>
                </a:lnTo>
                <a:lnTo>
                  <a:pt x="250172" y="209650"/>
                </a:lnTo>
                <a:lnTo>
                  <a:pt x="223365" y="243086"/>
                </a:lnTo>
                <a:lnTo>
                  <a:pt x="203118" y="279594"/>
                </a:lnTo>
                <a:lnTo>
                  <a:pt x="189999" y="318574"/>
                </a:lnTo>
                <a:lnTo>
                  <a:pt x="184577" y="359425"/>
                </a:lnTo>
                <a:lnTo>
                  <a:pt x="187419" y="401547"/>
                </a:lnTo>
                <a:lnTo>
                  <a:pt x="185768" y="405357"/>
                </a:lnTo>
                <a:lnTo>
                  <a:pt x="138160" y="414017"/>
                </a:lnTo>
                <a:lnTo>
                  <a:pt x="94947" y="431202"/>
                </a:lnTo>
                <a:lnTo>
                  <a:pt x="57805" y="456006"/>
                </a:lnTo>
                <a:lnTo>
                  <a:pt x="28415" y="487526"/>
                </a:lnTo>
                <a:lnTo>
                  <a:pt x="6982" y="529017"/>
                </a:lnTo>
                <a:lnTo>
                  <a:pt x="0" y="572141"/>
                </a:lnTo>
                <a:lnTo>
                  <a:pt x="6761" y="614701"/>
                </a:lnTo>
                <a:lnTo>
                  <a:pt x="26561" y="654498"/>
                </a:lnTo>
                <a:lnTo>
                  <a:pt x="58695" y="689336"/>
                </a:lnTo>
                <a:lnTo>
                  <a:pt x="102456" y="717015"/>
                </a:lnTo>
                <a:lnTo>
                  <a:pt x="75276" y="746195"/>
                </a:lnTo>
                <a:lnTo>
                  <a:pt x="56751" y="779007"/>
                </a:lnTo>
                <a:lnTo>
                  <a:pt x="47395" y="814224"/>
                </a:lnTo>
                <a:lnTo>
                  <a:pt x="47719" y="850619"/>
                </a:lnTo>
                <a:lnTo>
                  <a:pt x="61556" y="894054"/>
                </a:lnTo>
                <a:lnTo>
                  <a:pt x="88147" y="931735"/>
                </a:lnTo>
                <a:lnTo>
                  <a:pt x="125300" y="962268"/>
                </a:lnTo>
                <a:lnTo>
                  <a:pt x="170824" y="984261"/>
                </a:lnTo>
                <a:lnTo>
                  <a:pt x="222529" y="996319"/>
                </a:lnTo>
                <a:lnTo>
                  <a:pt x="278224" y="997050"/>
                </a:lnTo>
                <a:lnTo>
                  <a:pt x="282034" y="1002384"/>
                </a:lnTo>
                <a:lnTo>
                  <a:pt x="310622" y="1035601"/>
                </a:lnTo>
                <a:lnTo>
                  <a:pt x="343663" y="1064724"/>
                </a:lnTo>
                <a:lnTo>
                  <a:pt x="380554" y="1089632"/>
                </a:lnTo>
                <a:lnTo>
                  <a:pt x="420694" y="1110203"/>
                </a:lnTo>
                <a:lnTo>
                  <a:pt x="463482" y="1126318"/>
                </a:lnTo>
                <a:lnTo>
                  <a:pt x="508316" y="1137855"/>
                </a:lnTo>
                <a:lnTo>
                  <a:pt x="554594" y="1144693"/>
                </a:lnTo>
                <a:lnTo>
                  <a:pt x="601716" y="1146711"/>
                </a:lnTo>
                <a:lnTo>
                  <a:pt x="649079" y="1143788"/>
                </a:lnTo>
                <a:lnTo>
                  <a:pt x="696083" y="1135802"/>
                </a:lnTo>
                <a:lnTo>
                  <a:pt x="742125" y="1122634"/>
                </a:lnTo>
                <a:lnTo>
                  <a:pt x="786605" y="1104162"/>
                </a:lnTo>
                <a:lnTo>
                  <a:pt x="1320687" y="1104162"/>
                </a:lnTo>
                <a:lnTo>
                  <a:pt x="1342527" y="1074375"/>
                </a:lnTo>
                <a:lnTo>
                  <a:pt x="1361661" y="1034985"/>
                </a:lnTo>
                <a:lnTo>
                  <a:pt x="1652387" y="1034985"/>
                </a:lnTo>
                <a:lnTo>
                  <a:pt x="1716916" y="991048"/>
                </a:lnTo>
                <a:lnTo>
                  <a:pt x="1744410" y="960239"/>
                </a:lnTo>
                <a:lnTo>
                  <a:pt x="1765141" y="925790"/>
                </a:lnTo>
                <a:lnTo>
                  <a:pt x="1778323" y="888322"/>
                </a:lnTo>
                <a:lnTo>
                  <a:pt x="1783174" y="848460"/>
                </a:lnTo>
                <a:lnTo>
                  <a:pt x="1823696" y="841604"/>
                </a:lnTo>
                <a:lnTo>
                  <a:pt x="1862660" y="830664"/>
                </a:lnTo>
                <a:lnTo>
                  <a:pt x="1899599" y="815795"/>
                </a:lnTo>
                <a:lnTo>
                  <a:pt x="1934050" y="797152"/>
                </a:lnTo>
                <a:lnTo>
                  <a:pt x="1972959" y="768752"/>
                </a:lnTo>
                <a:lnTo>
                  <a:pt x="2004872" y="736553"/>
                </a:lnTo>
                <a:lnTo>
                  <a:pt x="2029663" y="701306"/>
                </a:lnTo>
                <a:lnTo>
                  <a:pt x="2047208" y="663762"/>
                </a:lnTo>
                <a:lnTo>
                  <a:pt x="2057382" y="624670"/>
                </a:lnTo>
                <a:lnTo>
                  <a:pt x="2060063" y="584783"/>
                </a:lnTo>
                <a:lnTo>
                  <a:pt x="2055125" y="544850"/>
                </a:lnTo>
                <a:lnTo>
                  <a:pt x="2042445" y="505621"/>
                </a:lnTo>
                <a:lnTo>
                  <a:pt x="2021897" y="467848"/>
                </a:lnTo>
                <a:lnTo>
                  <a:pt x="1993359" y="432281"/>
                </a:lnTo>
                <a:lnTo>
                  <a:pt x="1996665" y="425735"/>
                </a:lnTo>
                <a:lnTo>
                  <a:pt x="1999709" y="419057"/>
                </a:lnTo>
                <a:lnTo>
                  <a:pt x="2002467" y="412261"/>
                </a:lnTo>
                <a:lnTo>
                  <a:pt x="2004916" y="405357"/>
                </a:lnTo>
                <a:lnTo>
                  <a:pt x="2013417" y="364360"/>
                </a:lnTo>
                <a:lnTo>
                  <a:pt x="2011684" y="324053"/>
                </a:lnTo>
                <a:lnTo>
                  <a:pt x="2000435" y="285449"/>
                </a:lnTo>
                <a:lnTo>
                  <a:pt x="1980389" y="249560"/>
                </a:lnTo>
                <a:lnTo>
                  <a:pt x="1952264" y="217397"/>
                </a:lnTo>
                <a:lnTo>
                  <a:pt x="1916780" y="189973"/>
                </a:lnTo>
                <a:lnTo>
                  <a:pt x="1874655" y="168300"/>
                </a:lnTo>
                <a:lnTo>
                  <a:pt x="1826608" y="153389"/>
                </a:lnTo>
                <a:lnTo>
                  <a:pt x="1823058" y="142848"/>
                </a:lnTo>
                <a:lnTo>
                  <a:pt x="668749" y="142848"/>
                </a:lnTo>
                <a:lnTo>
                  <a:pt x="620399" y="124183"/>
                </a:lnTo>
                <a:lnTo>
                  <a:pt x="569228" y="112305"/>
                </a:lnTo>
                <a:lnTo>
                  <a:pt x="516319" y="107379"/>
                </a:lnTo>
                <a:close/>
              </a:path>
              <a:path w="2060575" h="1219835">
                <a:moveTo>
                  <a:pt x="1652387" y="1034985"/>
                </a:moveTo>
                <a:lnTo>
                  <a:pt x="1361661" y="1034985"/>
                </a:lnTo>
                <a:lnTo>
                  <a:pt x="1395197" y="1049358"/>
                </a:lnTo>
                <a:lnTo>
                  <a:pt x="1430685" y="1059841"/>
                </a:lnTo>
                <a:lnTo>
                  <a:pt x="1467602" y="1066316"/>
                </a:lnTo>
                <a:lnTo>
                  <a:pt x="1505425" y="1068666"/>
                </a:lnTo>
                <a:lnTo>
                  <a:pt x="1554979" y="1065410"/>
                </a:lnTo>
                <a:lnTo>
                  <a:pt x="1601690" y="1055397"/>
                </a:lnTo>
                <a:lnTo>
                  <a:pt x="1644772" y="1039250"/>
                </a:lnTo>
                <a:lnTo>
                  <a:pt x="1652387" y="1034985"/>
                </a:lnTo>
                <a:close/>
              </a:path>
              <a:path w="2060575" h="1219835">
                <a:moveTo>
                  <a:pt x="915512" y="34692"/>
                </a:moveTo>
                <a:lnTo>
                  <a:pt x="866431" y="35052"/>
                </a:lnTo>
                <a:lnTo>
                  <a:pt x="818688" y="42931"/>
                </a:lnTo>
                <a:lnTo>
                  <a:pt x="773666" y="57989"/>
                </a:lnTo>
                <a:lnTo>
                  <a:pt x="732747" y="79888"/>
                </a:lnTo>
                <a:lnTo>
                  <a:pt x="697313" y="108287"/>
                </a:lnTo>
                <a:lnTo>
                  <a:pt x="668749" y="142848"/>
                </a:lnTo>
                <a:lnTo>
                  <a:pt x="1823058" y="142848"/>
                </a:lnTo>
                <a:lnTo>
                  <a:pt x="1816154" y="122344"/>
                </a:lnTo>
                <a:lnTo>
                  <a:pt x="1799366" y="93429"/>
                </a:lnTo>
                <a:lnTo>
                  <a:pt x="1798939" y="92937"/>
                </a:lnTo>
                <a:lnTo>
                  <a:pt x="1071212" y="92937"/>
                </a:lnTo>
                <a:lnTo>
                  <a:pt x="1057644" y="82888"/>
                </a:lnTo>
                <a:lnTo>
                  <a:pt x="1043256" y="73697"/>
                </a:lnTo>
                <a:lnTo>
                  <a:pt x="1028081" y="65362"/>
                </a:lnTo>
                <a:lnTo>
                  <a:pt x="1012157" y="57885"/>
                </a:lnTo>
                <a:lnTo>
                  <a:pt x="964548" y="42190"/>
                </a:lnTo>
                <a:lnTo>
                  <a:pt x="915512" y="34692"/>
                </a:lnTo>
                <a:close/>
              </a:path>
              <a:path w="2060575" h="1219835">
                <a:moveTo>
                  <a:pt x="1258755" y="0"/>
                </a:moveTo>
                <a:lnTo>
                  <a:pt x="1213280" y="3827"/>
                </a:lnTo>
                <a:lnTo>
                  <a:pt x="1170119" y="15483"/>
                </a:lnTo>
                <a:lnTo>
                  <a:pt x="1130942" y="34519"/>
                </a:lnTo>
                <a:lnTo>
                  <a:pt x="1097417" y="60487"/>
                </a:lnTo>
                <a:lnTo>
                  <a:pt x="1071212" y="92937"/>
                </a:lnTo>
                <a:lnTo>
                  <a:pt x="1798939" y="92937"/>
                </a:lnTo>
                <a:lnTo>
                  <a:pt x="1776673" y="67253"/>
                </a:lnTo>
                <a:lnTo>
                  <a:pt x="1775142" y="66013"/>
                </a:lnTo>
                <a:lnTo>
                  <a:pt x="1422494" y="66013"/>
                </a:lnTo>
                <a:lnTo>
                  <a:pt x="1407073" y="51488"/>
                </a:lnTo>
                <a:lnTo>
                  <a:pt x="1389712" y="38486"/>
                </a:lnTo>
                <a:lnTo>
                  <a:pt x="1370612" y="27151"/>
                </a:lnTo>
                <a:lnTo>
                  <a:pt x="1349977" y="17626"/>
                </a:lnTo>
                <a:lnTo>
                  <a:pt x="1304877" y="4450"/>
                </a:lnTo>
                <a:lnTo>
                  <a:pt x="1258755" y="0"/>
                </a:lnTo>
                <a:close/>
              </a:path>
              <a:path w="2060575" h="1219835">
                <a:moveTo>
                  <a:pt x="1605328" y="363"/>
                </a:moveTo>
                <a:lnTo>
                  <a:pt x="1554845" y="3705"/>
                </a:lnTo>
                <a:lnTo>
                  <a:pt x="1506242" y="15846"/>
                </a:lnTo>
                <a:lnTo>
                  <a:pt x="1461473" y="36659"/>
                </a:lnTo>
                <a:lnTo>
                  <a:pt x="1422494" y="66013"/>
                </a:lnTo>
                <a:lnTo>
                  <a:pt x="1775142" y="66013"/>
                </a:lnTo>
                <a:lnTo>
                  <a:pt x="1748503" y="44423"/>
                </a:lnTo>
                <a:lnTo>
                  <a:pt x="1704111" y="20593"/>
                </a:lnTo>
                <a:lnTo>
                  <a:pt x="1655735" y="5949"/>
                </a:lnTo>
                <a:lnTo>
                  <a:pt x="1605328" y="363"/>
                </a:lnTo>
                <a:close/>
              </a:path>
            </a:pathLst>
          </a:custGeom>
          <a:solidFill>
            <a:srgbClr val="4F81BC"/>
          </a:solidFill>
        </p:spPr>
        <p:txBody>
          <a:bodyPr wrap="square" lIns="0" tIns="0" rIns="0" bIns="0" rtlCol="0"/>
          <a:lstStyle/>
          <a:p>
            <a:endParaRPr/>
          </a:p>
        </p:txBody>
      </p:sp>
      <p:sp>
        <p:nvSpPr>
          <p:cNvPr id="12" name="object 12"/>
          <p:cNvSpPr/>
          <p:nvPr/>
        </p:nvSpPr>
        <p:spPr>
          <a:xfrm>
            <a:off x="5028218" y="4576726"/>
            <a:ext cx="2060575" cy="1219835"/>
          </a:xfrm>
          <a:custGeom>
            <a:avLst/>
            <a:gdLst/>
            <a:ahLst/>
            <a:cxnLst/>
            <a:rect l="l" t="t" r="r" b="b"/>
            <a:pathLst>
              <a:path w="2060575" h="1219835">
                <a:moveTo>
                  <a:pt x="187419" y="401547"/>
                </a:moveTo>
                <a:lnTo>
                  <a:pt x="184577" y="359425"/>
                </a:lnTo>
                <a:lnTo>
                  <a:pt x="189999" y="318574"/>
                </a:lnTo>
                <a:lnTo>
                  <a:pt x="203118" y="279594"/>
                </a:lnTo>
                <a:lnTo>
                  <a:pt x="223365" y="243086"/>
                </a:lnTo>
                <a:lnTo>
                  <a:pt x="250172" y="209650"/>
                </a:lnTo>
                <a:lnTo>
                  <a:pt x="282973" y="179888"/>
                </a:lnTo>
                <a:lnTo>
                  <a:pt x="321200" y="154398"/>
                </a:lnTo>
                <a:lnTo>
                  <a:pt x="364284" y="133782"/>
                </a:lnTo>
                <a:lnTo>
                  <a:pt x="411658" y="118641"/>
                </a:lnTo>
                <a:lnTo>
                  <a:pt x="462755" y="109574"/>
                </a:lnTo>
                <a:lnTo>
                  <a:pt x="516319" y="107379"/>
                </a:lnTo>
                <a:lnTo>
                  <a:pt x="569228" y="112305"/>
                </a:lnTo>
                <a:lnTo>
                  <a:pt x="620399" y="124183"/>
                </a:lnTo>
                <a:lnTo>
                  <a:pt x="668749" y="142848"/>
                </a:lnTo>
                <a:lnTo>
                  <a:pt x="697313" y="108287"/>
                </a:lnTo>
                <a:lnTo>
                  <a:pt x="732747" y="79888"/>
                </a:lnTo>
                <a:lnTo>
                  <a:pt x="773666" y="57989"/>
                </a:lnTo>
                <a:lnTo>
                  <a:pt x="818688" y="42931"/>
                </a:lnTo>
                <a:lnTo>
                  <a:pt x="866431" y="35052"/>
                </a:lnTo>
                <a:lnTo>
                  <a:pt x="915512" y="34692"/>
                </a:lnTo>
                <a:lnTo>
                  <a:pt x="964548" y="42190"/>
                </a:lnTo>
                <a:lnTo>
                  <a:pt x="1012157" y="57885"/>
                </a:lnTo>
                <a:lnTo>
                  <a:pt x="1057644" y="82888"/>
                </a:lnTo>
                <a:lnTo>
                  <a:pt x="1071212" y="92937"/>
                </a:lnTo>
                <a:lnTo>
                  <a:pt x="1097417" y="60487"/>
                </a:lnTo>
                <a:lnTo>
                  <a:pt x="1130942" y="34519"/>
                </a:lnTo>
                <a:lnTo>
                  <a:pt x="1170119" y="15483"/>
                </a:lnTo>
                <a:lnTo>
                  <a:pt x="1213280" y="3827"/>
                </a:lnTo>
                <a:lnTo>
                  <a:pt x="1258755" y="0"/>
                </a:lnTo>
                <a:lnTo>
                  <a:pt x="1304877" y="4450"/>
                </a:lnTo>
                <a:lnTo>
                  <a:pt x="1349977" y="17626"/>
                </a:lnTo>
                <a:lnTo>
                  <a:pt x="1389712" y="38486"/>
                </a:lnTo>
                <a:lnTo>
                  <a:pt x="1422494" y="66013"/>
                </a:lnTo>
                <a:lnTo>
                  <a:pt x="1461473" y="36659"/>
                </a:lnTo>
                <a:lnTo>
                  <a:pt x="1506242" y="15846"/>
                </a:lnTo>
                <a:lnTo>
                  <a:pt x="1554845" y="3705"/>
                </a:lnTo>
                <a:lnTo>
                  <a:pt x="1605328" y="363"/>
                </a:lnTo>
                <a:lnTo>
                  <a:pt x="1655735" y="5949"/>
                </a:lnTo>
                <a:lnTo>
                  <a:pt x="1704111" y="20593"/>
                </a:lnTo>
                <a:lnTo>
                  <a:pt x="1748503" y="44423"/>
                </a:lnTo>
                <a:lnTo>
                  <a:pt x="1799366" y="93429"/>
                </a:lnTo>
                <a:lnTo>
                  <a:pt x="1826608" y="153389"/>
                </a:lnTo>
                <a:lnTo>
                  <a:pt x="1874655" y="168300"/>
                </a:lnTo>
                <a:lnTo>
                  <a:pt x="1916780" y="189973"/>
                </a:lnTo>
                <a:lnTo>
                  <a:pt x="1952264" y="217397"/>
                </a:lnTo>
                <a:lnTo>
                  <a:pt x="1980389" y="249560"/>
                </a:lnTo>
                <a:lnTo>
                  <a:pt x="2000435" y="285449"/>
                </a:lnTo>
                <a:lnTo>
                  <a:pt x="2011684" y="324053"/>
                </a:lnTo>
                <a:lnTo>
                  <a:pt x="2013417" y="364360"/>
                </a:lnTo>
                <a:lnTo>
                  <a:pt x="2004916" y="405357"/>
                </a:lnTo>
                <a:lnTo>
                  <a:pt x="2002467" y="412261"/>
                </a:lnTo>
                <a:lnTo>
                  <a:pt x="1999709" y="419057"/>
                </a:lnTo>
                <a:lnTo>
                  <a:pt x="1996665" y="425735"/>
                </a:lnTo>
                <a:lnTo>
                  <a:pt x="1993359" y="432281"/>
                </a:lnTo>
                <a:lnTo>
                  <a:pt x="2021897" y="467848"/>
                </a:lnTo>
                <a:lnTo>
                  <a:pt x="2042445" y="505621"/>
                </a:lnTo>
                <a:lnTo>
                  <a:pt x="2055125" y="544850"/>
                </a:lnTo>
                <a:lnTo>
                  <a:pt x="2060063" y="584783"/>
                </a:lnTo>
                <a:lnTo>
                  <a:pt x="2057382" y="624670"/>
                </a:lnTo>
                <a:lnTo>
                  <a:pt x="2047208" y="663762"/>
                </a:lnTo>
                <a:lnTo>
                  <a:pt x="2029663" y="701306"/>
                </a:lnTo>
                <a:lnTo>
                  <a:pt x="2004872" y="736553"/>
                </a:lnTo>
                <a:lnTo>
                  <a:pt x="1972959" y="768752"/>
                </a:lnTo>
                <a:lnTo>
                  <a:pt x="1934050" y="797152"/>
                </a:lnTo>
                <a:lnTo>
                  <a:pt x="1899599" y="815795"/>
                </a:lnTo>
                <a:lnTo>
                  <a:pt x="1862660" y="830664"/>
                </a:lnTo>
                <a:lnTo>
                  <a:pt x="1823696" y="841604"/>
                </a:lnTo>
                <a:lnTo>
                  <a:pt x="1783174" y="848460"/>
                </a:lnTo>
                <a:lnTo>
                  <a:pt x="1778323" y="888322"/>
                </a:lnTo>
                <a:lnTo>
                  <a:pt x="1765141" y="925790"/>
                </a:lnTo>
                <a:lnTo>
                  <a:pt x="1744410" y="960239"/>
                </a:lnTo>
                <a:lnTo>
                  <a:pt x="1716916" y="991048"/>
                </a:lnTo>
                <a:lnTo>
                  <a:pt x="1683442" y="1017593"/>
                </a:lnTo>
                <a:lnTo>
                  <a:pt x="1644772" y="1039250"/>
                </a:lnTo>
                <a:lnTo>
                  <a:pt x="1601690" y="1055397"/>
                </a:lnTo>
                <a:lnTo>
                  <a:pt x="1554979" y="1065410"/>
                </a:lnTo>
                <a:lnTo>
                  <a:pt x="1505425" y="1068666"/>
                </a:lnTo>
                <a:lnTo>
                  <a:pt x="1467602" y="1066316"/>
                </a:lnTo>
                <a:lnTo>
                  <a:pt x="1430685" y="1059841"/>
                </a:lnTo>
                <a:lnTo>
                  <a:pt x="1395197" y="1049358"/>
                </a:lnTo>
                <a:lnTo>
                  <a:pt x="1361661" y="1034985"/>
                </a:lnTo>
                <a:lnTo>
                  <a:pt x="1342527" y="1074375"/>
                </a:lnTo>
                <a:lnTo>
                  <a:pt x="1316537" y="1109822"/>
                </a:lnTo>
                <a:lnTo>
                  <a:pt x="1284515" y="1140967"/>
                </a:lnTo>
                <a:lnTo>
                  <a:pt x="1247285" y="1167453"/>
                </a:lnTo>
                <a:lnTo>
                  <a:pt x="1205673" y="1188923"/>
                </a:lnTo>
                <a:lnTo>
                  <a:pt x="1160502" y="1205021"/>
                </a:lnTo>
                <a:lnTo>
                  <a:pt x="1112597" y="1215387"/>
                </a:lnTo>
                <a:lnTo>
                  <a:pt x="1062782" y="1219666"/>
                </a:lnTo>
                <a:lnTo>
                  <a:pt x="1011882" y="1217499"/>
                </a:lnTo>
                <a:lnTo>
                  <a:pt x="960722" y="1208531"/>
                </a:lnTo>
                <a:lnTo>
                  <a:pt x="909334" y="1191903"/>
                </a:lnTo>
                <a:lnTo>
                  <a:pt x="862519" y="1168572"/>
                </a:lnTo>
                <a:lnTo>
                  <a:pt x="821276" y="1139127"/>
                </a:lnTo>
                <a:lnTo>
                  <a:pt x="786605" y="1104162"/>
                </a:lnTo>
                <a:lnTo>
                  <a:pt x="742125" y="1122634"/>
                </a:lnTo>
                <a:lnTo>
                  <a:pt x="696083" y="1135802"/>
                </a:lnTo>
                <a:lnTo>
                  <a:pt x="649079" y="1143788"/>
                </a:lnTo>
                <a:lnTo>
                  <a:pt x="601716" y="1146711"/>
                </a:lnTo>
                <a:lnTo>
                  <a:pt x="554594" y="1144693"/>
                </a:lnTo>
                <a:lnTo>
                  <a:pt x="508316" y="1137855"/>
                </a:lnTo>
                <a:lnTo>
                  <a:pt x="463482" y="1126318"/>
                </a:lnTo>
                <a:lnTo>
                  <a:pt x="420694" y="1110203"/>
                </a:lnTo>
                <a:lnTo>
                  <a:pt x="380554" y="1089632"/>
                </a:lnTo>
                <a:lnTo>
                  <a:pt x="343663" y="1064724"/>
                </a:lnTo>
                <a:lnTo>
                  <a:pt x="310622" y="1035601"/>
                </a:lnTo>
                <a:lnTo>
                  <a:pt x="282034" y="1002384"/>
                </a:lnTo>
                <a:lnTo>
                  <a:pt x="279494" y="998828"/>
                </a:lnTo>
                <a:lnTo>
                  <a:pt x="278224" y="997050"/>
                </a:lnTo>
                <a:lnTo>
                  <a:pt x="222529" y="996319"/>
                </a:lnTo>
                <a:lnTo>
                  <a:pt x="170824" y="984261"/>
                </a:lnTo>
                <a:lnTo>
                  <a:pt x="125300" y="962268"/>
                </a:lnTo>
                <a:lnTo>
                  <a:pt x="88147" y="931735"/>
                </a:lnTo>
                <a:lnTo>
                  <a:pt x="61556" y="894054"/>
                </a:lnTo>
                <a:lnTo>
                  <a:pt x="47719" y="850619"/>
                </a:lnTo>
                <a:lnTo>
                  <a:pt x="47395" y="814224"/>
                </a:lnTo>
                <a:lnTo>
                  <a:pt x="56751" y="779007"/>
                </a:lnTo>
                <a:lnTo>
                  <a:pt x="75276" y="746195"/>
                </a:lnTo>
                <a:lnTo>
                  <a:pt x="102456" y="717015"/>
                </a:lnTo>
                <a:lnTo>
                  <a:pt x="58695" y="689336"/>
                </a:lnTo>
                <a:lnTo>
                  <a:pt x="26561" y="654498"/>
                </a:lnTo>
                <a:lnTo>
                  <a:pt x="6761" y="614701"/>
                </a:lnTo>
                <a:lnTo>
                  <a:pt x="0" y="572141"/>
                </a:lnTo>
                <a:lnTo>
                  <a:pt x="6982" y="529017"/>
                </a:lnTo>
                <a:lnTo>
                  <a:pt x="28415" y="487526"/>
                </a:lnTo>
                <a:lnTo>
                  <a:pt x="57805" y="456006"/>
                </a:lnTo>
                <a:lnTo>
                  <a:pt x="94947" y="431202"/>
                </a:lnTo>
                <a:lnTo>
                  <a:pt x="138160" y="414017"/>
                </a:lnTo>
                <a:lnTo>
                  <a:pt x="185768" y="405357"/>
                </a:lnTo>
                <a:lnTo>
                  <a:pt x="187419" y="401547"/>
                </a:lnTo>
                <a:close/>
              </a:path>
            </a:pathLst>
          </a:custGeom>
          <a:ln w="25908">
            <a:solidFill>
              <a:srgbClr val="385D89"/>
            </a:solidFill>
          </a:ln>
        </p:spPr>
        <p:txBody>
          <a:bodyPr wrap="square" lIns="0" tIns="0" rIns="0" bIns="0" rtlCol="0"/>
          <a:lstStyle/>
          <a:p>
            <a:endParaRPr/>
          </a:p>
        </p:txBody>
      </p:sp>
      <p:sp>
        <p:nvSpPr>
          <p:cNvPr id="13" name="object 13"/>
          <p:cNvSpPr/>
          <p:nvPr/>
        </p:nvSpPr>
        <p:spPr>
          <a:xfrm>
            <a:off x="5132832" y="5289041"/>
            <a:ext cx="120650" cy="22860"/>
          </a:xfrm>
          <a:custGeom>
            <a:avLst/>
            <a:gdLst/>
            <a:ahLst/>
            <a:cxnLst/>
            <a:rect l="l" t="t" r="r" b="b"/>
            <a:pathLst>
              <a:path w="120650" h="22860">
                <a:moveTo>
                  <a:pt x="120650" y="22479"/>
                </a:moveTo>
                <a:lnTo>
                  <a:pt x="89136" y="22520"/>
                </a:lnTo>
                <a:lnTo>
                  <a:pt x="58181" y="18716"/>
                </a:lnTo>
                <a:lnTo>
                  <a:pt x="28299" y="11174"/>
                </a:lnTo>
                <a:lnTo>
                  <a:pt x="0" y="0"/>
                </a:lnTo>
              </a:path>
            </a:pathLst>
          </a:custGeom>
          <a:ln w="25908">
            <a:solidFill>
              <a:srgbClr val="385D89"/>
            </a:solidFill>
          </a:ln>
        </p:spPr>
        <p:txBody>
          <a:bodyPr wrap="square" lIns="0" tIns="0" rIns="0" bIns="0" rtlCol="0"/>
          <a:lstStyle/>
          <a:p>
            <a:endParaRPr/>
          </a:p>
        </p:txBody>
      </p:sp>
      <p:sp>
        <p:nvSpPr>
          <p:cNvPr id="14" name="object 14"/>
          <p:cNvSpPr/>
          <p:nvPr/>
        </p:nvSpPr>
        <p:spPr>
          <a:xfrm>
            <a:off x="5307076" y="5557647"/>
            <a:ext cx="53340" cy="10795"/>
          </a:xfrm>
          <a:custGeom>
            <a:avLst/>
            <a:gdLst/>
            <a:ahLst/>
            <a:cxnLst/>
            <a:rect l="l" t="t" r="r" b="b"/>
            <a:pathLst>
              <a:path w="53339" h="10795">
                <a:moveTo>
                  <a:pt x="52832" y="0"/>
                </a:moveTo>
                <a:lnTo>
                  <a:pt x="40004" y="3758"/>
                </a:lnTo>
                <a:lnTo>
                  <a:pt x="26892" y="6826"/>
                </a:lnTo>
                <a:lnTo>
                  <a:pt x="13541" y="9179"/>
                </a:lnTo>
                <a:lnTo>
                  <a:pt x="0" y="10794"/>
                </a:lnTo>
              </a:path>
            </a:pathLst>
          </a:custGeom>
          <a:ln w="25908">
            <a:solidFill>
              <a:srgbClr val="385D89"/>
            </a:solidFill>
          </a:ln>
        </p:spPr>
        <p:txBody>
          <a:bodyPr wrap="square" lIns="0" tIns="0" rIns="0" bIns="0" rtlCol="0"/>
          <a:lstStyle/>
          <a:p>
            <a:endParaRPr/>
          </a:p>
        </p:txBody>
      </p:sp>
      <p:sp>
        <p:nvSpPr>
          <p:cNvPr id="15" name="object 15"/>
          <p:cNvSpPr/>
          <p:nvPr/>
        </p:nvSpPr>
        <p:spPr>
          <a:xfrm>
            <a:off x="5782945" y="5626861"/>
            <a:ext cx="31750" cy="49530"/>
          </a:xfrm>
          <a:custGeom>
            <a:avLst/>
            <a:gdLst/>
            <a:ahLst/>
            <a:cxnLst/>
            <a:rect l="l" t="t" r="r" b="b"/>
            <a:pathLst>
              <a:path w="31750" h="49529">
                <a:moveTo>
                  <a:pt x="31750" y="49110"/>
                </a:moveTo>
                <a:lnTo>
                  <a:pt x="22609" y="37361"/>
                </a:lnTo>
                <a:lnTo>
                  <a:pt x="14255" y="25241"/>
                </a:lnTo>
                <a:lnTo>
                  <a:pt x="6711" y="12777"/>
                </a:lnTo>
                <a:lnTo>
                  <a:pt x="0" y="0"/>
                </a:lnTo>
              </a:path>
            </a:pathLst>
          </a:custGeom>
          <a:ln w="25908">
            <a:solidFill>
              <a:srgbClr val="385D89"/>
            </a:solidFill>
          </a:ln>
        </p:spPr>
        <p:txBody>
          <a:bodyPr wrap="square" lIns="0" tIns="0" rIns="0" bIns="0" rtlCol="0"/>
          <a:lstStyle/>
          <a:p>
            <a:endParaRPr/>
          </a:p>
        </p:txBody>
      </p:sp>
      <p:sp>
        <p:nvSpPr>
          <p:cNvPr id="16" name="object 16"/>
          <p:cNvSpPr/>
          <p:nvPr/>
        </p:nvSpPr>
        <p:spPr>
          <a:xfrm>
            <a:off x="6390132" y="5553456"/>
            <a:ext cx="12700" cy="53975"/>
          </a:xfrm>
          <a:custGeom>
            <a:avLst/>
            <a:gdLst/>
            <a:ahLst/>
            <a:cxnLst/>
            <a:rect l="l" t="t" r="r" b="b"/>
            <a:pathLst>
              <a:path w="12700" h="53975">
                <a:moveTo>
                  <a:pt x="12700" y="0"/>
                </a:moveTo>
                <a:lnTo>
                  <a:pt x="10840" y="13674"/>
                </a:lnTo>
                <a:lnTo>
                  <a:pt x="8112" y="27244"/>
                </a:lnTo>
                <a:lnTo>
                  <a:pt x="4502" y="40676"/>
                </a:lnTo>
                <a:lnTo>
                  <a:pt x="0" y="53936"/>
                </a:lnTo>
              </a:path>
            </a:pathLst>
          </a:custGeom>
          <a:ln w="25908">
            <a:solidFill>
              <a:srgbClr val="385D89"/>
            </a:solidFill>
          </a:ln>
        </p:spPr>
        <p:txBody>
          <a:bodyPr wrap="square" lIns="0" tIns="0" rIns="0" bIns="0" rtlCol="0"/>
          <a:lstStyle/>
          <a:p>
            <a:endParaRPr/>
          </a:p>
        </p:txBody>
      </p:sp>
      <p:sp>
        <p:nvSpPr>
          <p:cNvPr id="17" name="object 17"/>
          <p:cNvSpPr/>
          <p:nvPr/>
        </p:nvSpPr>
        <p:spPr>
          <a:xfrm>
            <a:off x="6642354" y="5207634"/>
            <a:ext cx="180847" cy="22733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6951599" y="5006086"/>
            <a:ext cx="69215" cy="75565"/>
          </a:xfrm>
          <a:custGeom>
            <a:avLst/>
            <a:gdLst/>
            <a:ahLst/>
            <a:cxnLst/>
            <a:rect l="l" t="t" r="r" b="b"/>
            <a:pathLst>
              <a:path w="69214" h="75564">
                <a:moveTo>
                  <a:pt x="68961" y="0"/>
                </a:moveTo>
                <a:lnTo>
                  <a:pt x="55917" y="21183"/>
                </a:lnTo>
                <a:lnTo>
                  <a:pt x="39957" y="40973"/>
                </a:lnTo>
                <a:lnTo>
                  <a:pt x="21258" y="59168"/>
                </a:lnTo>
                <a:lnTo>
                  <a:pt x="0" y="75564"/>
                </a:lnTo>
              </a:path>
            </a:pathLst>
          </a:custGeom>
          <a:ln w="25908">
            <a:solidFill>
              <a:srgbClr val="385D89"/>
            </a:solidFill>
          </a:ln>
        </p:spPr>
        <p:txBody>
          <a:bodyPr wrap="square" lIns="0" tIns="0" rIns="0" bIns="0" rtlCol="0"/>
          <a:lstStyle/>
          <a:p>
            <a:endParaRPr/>
          </a:p>
        </p:txBody>
      </p:sp>
      <p:sp>
        <p:nvSpPr>
          <p:cNvPr id="19" name="object 19"/>
          <p:cNvSpPr/>
          <p:nvPr/>
        </p:nvSpPr>
        <p:spPr>
          <a:xfrm>
            <a:off x="6855078" y="4725924"/>
            <a:ext cx="3810" cy="36195"/>
          </a:xfrm>
          <a:custGeom>
            <a:avLst/>
            <a:gdLst/>
            <a:ahLst/>
            <a:cxnLst/>
            <a:rect l="l" t="t" r="r" b="b"/>
            <a:pathLst>
              <a:path w="3810" h="36195">
                <a:moveTo>
                  <a:pt x="0" y="0"/>
                </a:moveTo>
                <a:lnTo>
                  <a:pt x="1736" y="8808"/>
                </a:lnTo>
                <a:lnTo>
                  <a:pt x="2936" y="17700"/>
                </a:lnTo>
                <a:lnTo>
                  <a:pt x="3589" y="26664"/>
                </a:lnTo>
                <a:lnTo>
                  <a:pt x="3683" y="35687"/>
                </a:lnTo>
              </a:path>
            </a:pathLst>
          </a:custGeom>
          <a:ln w="25908">
            <a:solidFill>
              <a:srgbClr val="385D89"/>
            </a:solidFill>
          </a:ln>
        </p:spPr>
        <p:txBody>
          <a:bodyPr wrap="square" lIns="0" tIns="0" rIns="0" bIns="0" rtlCol="0"/>
          <a:lstStyle/>
          <a:p>
            <a:endParaRPr/>
          </a:p>
        </p:txBody>
      </p:sp>
      <p:sp>
        <p:nvSpPr>
          <p:cNvPr id="20" name="object 20"/>
          <p:cNvSpPr/>
          <p:nvPr/>
        </p:nvSpPr>
        <p:spPr>
          <a:xfrm>
            <a:off x="6414770" y="4638802"/>
            <a:ext cx="35560" cy="45720"/>
          </a:xfrm>
          <a:custGeom>
            <a:avLst/>
            <a:gdLst/>
            <a:ahLst/>
            <a:cxnLst/>
            <a:rect l="l" t="t" r="r" b="b"/>
            <a:pathLst>
              <a:path w="35560" h="45720">
                <a:moveTo>
                  <a:pt x="0" y="45466"/>
                </a:moveTo>
                <a:lnTo>
                  <a:pt x="7302" y="33379"/>
                </a:lnTo>
                <a:lnTo>
                  <a:pt x="15652" y="21732"/>
                </a:lnTo>
                <a:lnTo>
                  <a:pt x="25003" y="10586"/>
                </a:lnTo>
                <a:lnTo>
                  <a:pt x="35305" y="0"/>
                </a:lnTo>
              </a:path>
            </a:pathLst>
          </a:custGeom>
          <a:ln w="25908">
            <a:solidFill>
              <a:srgbClr val="385D89"/>
            </a:solidFill>
          </a:ln>
        </p:spPr>
        <p:txBody>
          <a:bodyPr wrap="square" lIns="0" tIns="0" rIns="0" bIns="0" rtlCol="0"/>
          <a:lstStyle/>
          <a:p>
            <a:endParaRPr/>
          </a:p>
        </p:txBody>
      </p:sp>
      <p:sp>
        <p:nvSpPr>
          <p:cNvPr id="21" name="object 21"/>
          <p:cNvSpPr/>
          <p:nvPr/>
        </p:nvSpPr>
        <p:spPr>
          <a:xfrm>
            <a:off x="6084443" y="4666741"/>
            <a:ext cx="17145" cy="39370"/>
          </a:xfrm>
          <a:custGeom>
            <a:avLst/>
            <a:gdLst/>
            <a:ahLst/>
            <a:cxnLst/>
            <a:rect l="l" t="t" r="r" b="b"/>
            <a:pathLst>
              <a:path w="17145" h="39370">
                <a:moveTo>
                  <a:pt x="0" y="39242"/>
                </a:moveTo>
                <a:lnTo>
                  <a:pt x="3143" y="29128"/>
                </a:lnTo>
                <a:lnTo>
                  <a:pt x="7048" y="19192"/>
                </a:lnTo>
                <a:lnTo>
                  <a:pt x="11715" y="9471"/>
                </a:lnTo>
                <a:lnTo>
                  <a:pt x="17145" y="0"/>
                </a:lnTo>
              </a:path>
            </a:pathLst>
          </a:custGeom>
          <a:ln w="25908">
            <a:solidFill>
              <a:srgbClr val="385D89"/>
            </a:solidFill>
          </a:ln>
        </p:spPr>
        <p:txBody>
          <a:bodyPr wrap="square" lIns="0" tIns="0" rIns="0" bIns="0" rtlCol="0"/>
          <a:lstStyle/>
          <a:p>
            <a:endParaRPr/>
          </a:p>
        </p:txBody>
      </p:sp>
      <p:sp>
        <p:nvSpPr>
          <p:cNvPr id="22" name="object 22"/>
          <p:cNvSpPr/>
          <p:nvPr/>
        </p:nvSpPr>
        <p:spPr>
          <a:xfrm>
            <a:off x="5696711" y="4719320"/>
            <a:ext cx="62230" cy="38100"/>
          </a:xfrm>
          <a:custGeom>
            <a:avLst/>
            <a:gdLst/>
            <a:ahLst/>
            <a:cxnLst/>
            <a:rect l="l" t="t" r="r" b="b"/>
            <a:pathLst>
              <a:path w="62229" h="38100">
                <a:moveTo>
                  <a:pt x="0" y="0"/>
                </a:moveTo>
                <a:lnTo>
                  <a:pt x="16539" y="8326"/>
                </a:lnTo>
                <a:lnTo>
                  <a:pt x="32400" y="17462"/>
                </a:lnTo>
                <a:lnTo>
                  <a:pt x="47523" y="27360"/>
                </a:lnTo>
                <a:lnTo>
                  <a:pt x="61849" y="37972"/>
                </a:lnTo>
              </a:path>
            </a:pathLst>
          </a:custGeom>
          <a:ln w="25908">
            <a:solidFill>
              <a:srgbClr val="385D89"/>
            </a:solidFill>
          </a:ln>
        </p:spPr>
        <p:txBody>
          <a:bodyPr wrap="square" lIns="0" tIns="0" rIns="0" bIns="0" rtlCol="0"/>
          <a:lstStyle/>
          <a:p>
            <a:endParaRPr/>
          </a:p>
        </p:txBody>
      </p:sp>
      <p:sp>
        <p:nvSpPr>
          <p:cNvPr id="23" name="object 23"/>
          <p:cNvSpPr/>
          <p:nvPr/>
        </p:nvSpPr>
        <p:spPr>
          <a:xfrm>
            <a:off x="5215764" y="4978272"/>
            <a:ext cx="10795" cy="40640"/>
          </a:xfrm>
          <a:custGeom>
            <a:avLst/>
            <a:gdLst/>
            <a:ahLst/>
            <a:cxnLst/>
            <a:rect l="l" t="t" r="r" b="b"/>
            <a:pathLst>
              <a:path w="10795" h="40639">
                <a:moveTo>
                  <a:pt x="10795" y="40131"/>
                </a:moveTo>
                <a:lnTo>
                  <a:pt x="7340" y="30253"/>
                </a:lnTo>
                <a:lnTo>
                  <a:pt x="4397" y="20256"/>
                </a:lnTo>
                <a:lnTo>
                  <a:pt x="1954" y="10163"/>
                </a:lnTo>
                <a:lnTo>
                  <a:pt x="0" y="0"/>
                </a:lnTo>
              </a:path>
            </a:pathLst>
          </a:custGeom>
          <a:ln w="25908">
            <a:solidFill>
              <a:srgbClr val="385D89"/>
            </a:solidFill>
          </a:ln>
        </p:spPr>
        <p:txBody>
          <a:bodyPr wrap="square" lIns="0" tIns="0" rIns="0" bIns="0" rtlCol="0"/>
          <a:lstStyle/>
          <a:p>
            <a:endParaRPr/>
          </a:p>
        </p:txBody>
      </p:sp>
      <p:sp>
        <p:nvSpPr>
          <p:cNvPr id="24" name="object 24"/>
          <p:cNvSpPr/>
          <p:nvPr/>
        </p:nvSpPr>
        <p:spPr>
          <a:xfrm>
            <a:off x="9758172" y="914400"/>
            <a:ext cx="909827" cy="800100"/>
          </a:xfrm>
          <a:prstGeom prst="rect">
            <a:avLst/>
          </a:prstGeom>
          <a:blipFill>
            <a:blip r:embed="rId6" cstate="print"/>
            <a:stretch>
              <a:fillRect/>
            </a:stretch>
          </a:blipFill>
        </p:spPr>
        <p:txBody>
          <a:bodyPr wrap="square" lIns="0" tIns="0" rIns="0" bIns="0" rtlCol="0"/>
          <a:lstStyle/>
          <a:p>
            <a:endParaRPr/>
          </a:p>
        </p:txBody>
      </p:sp>
      <p:sp>
        <p:nvSpPr>
          <p:cNvPr id="27" name="object 27"/>
          <p:cNvSpPr txBox="1"/>
          <p:nvPr/>
        </p:nvSpPr>
        <p:spPr>
          <a:xfrm>
            <a:off x="4879976" y="6304654"/>
            <a:ext cx="5446395" cy="276358"/>
          </a:xfrm>
          <a:prstGeom prst="rect">
            <a:avLst/>
          </a:prstGeom>
        </p:spPr>
        <p:txBody>
          <a:bodyPr vert="horz" wrap="square" lIns="0" tIns="29845" rIns="0" bIns="0" rtlCol="0">
            <a:spAutoFit/>
          </a:bodyPr>
          <a:lstStyle/>
          <a:p>
            <a:pPr marL="12700">
              <a:spcBef>
                <a:spcPts val="235"/>
              </a:spcBef>
            </a:pPr>
            <a:r>
              <a:rPr sz="1600" spc="-25" dirty="0">
                <a:solidFill>
                  <a:srgbClr val="FFFFFF"/>
                </a:solidFill>
                <a:latin typeface="Malgun Gothic" panose="020B0503020000020004" charset="-127"/>
                <a:cs typeface="Malgun Gothic" panose="020B0503020000020004" charset="-127"/>
              </a:rPr>
              <a:t>Ref </a:t>
            </a:r>
            <a:r>
              <a:rPr sz="1600" dirty="0">
                <a:solidFill>
                  <a:srgbClr val="FFFFFF"/>
                </a:solidFill>
                <a:latin typeface="Malgun Gothic" panose="020B0503020000020004" charset="-127"/>
                <a:cs typeface="Malgun Gothic" panose="020B0503020000020004" charset="-127"/>
              </a:rPr>
              <a:t>Book:Cryptography </a:t>
            </a:r>
            <a:r>
              <a:rPr sz="1600" spc="-10" dirty="0">
                <a:solidFill>
                  <a:srgbClr val="FFFFFF"/>
                </a:solidFill>
                <a:latin typeface="Malgun Gothic" panose="020B0503020000020004" charset="-127"/>
                <a:cs typeface="Malgun Gothic" panose="020B0503020000020004" charset="-127"/>
              </a:rPr>
              <a:t>and </a:t>
            </a:r>
            <a:r>
              <a:rPr sz="1600" spc="-5" dirty="0">
                <a:solidFill>
                  <a:srgbClr val="FFFFFF"/>
                </a:solidFill>
                <a:latin typeface="Malgun Gothic" panose="020B0503020000020004" charset="-127"/>
                <a:cs typeface="Malgun Gothic" panose="020B0503020000020004" charset="-127"/>
              </a:rPr>
              <a:t>Network Security by</a:t>
            </a:r>
            <a:r>
              <a:rPr sz="1600" spc="145" dirty="0">
                <a:solidFill>
                  <a:srgbClr val="FFFFFF"/>
                </a:solidFill>
                <a:latin typeface="Malgun Gothic" panose="020B0503020000020004" charset="-127"/>
                <a:cs typeface="Malgun Gothic" panose="020B0503020000020004" charset="-127"/>
              </a:rPr>
              <a:t> </a:t>
            </a:r>
            <a:r>
              <a:rPr sz="1600" spc="-10" dirty="0">
                <a:solidFill>
                  <a:srgbClr val="FFFFFF"/>
                </a:solidFill>
                <a:latin typeface="Malgun Gothic" panose="020B0503020000020004" charset="-127"/>
                <a:cs typeface="Malgun Gothic" panose="020B0503020000020004" charset="-127"/>
              </a:rPr>
              <a:t>Forouzan</a:t>
            </a:r>
            <a:endParaRPr sz="1600">
              <a:latin typeface="Malgun Gothic" panose="020B0503020000020004" charset="-127"/>
              <a:cs typeface="Malgun Gothic" panose="020B0503020000020004" charset="-127"/>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617" y="260649"/>
            <a:ext cx="7407275" cy="1355725"/>
          </a:xfrm>
        </p:spPr>
        <p:txBody>
          <a:bodyPr/>
          <a:lstStyle/>
          <a:p>
            <a:pPr algn="ctr"/>
            <a:r>
              <a:rPr lang="en-IN" dirty="0">
                <a:solidFill>
                  <a:schemeClr val="accent1"/>
                </a:solidFill>
              </a:rPr>
              <a:t>Secret</a:t>
            </a:r>
            <a:r>
              <a:rPr lang="en-IN" spc="-11" dirty="0">
                <a:solidFill>
                  <a:schemeClr val="accent1"/>
                </a:solidFill>
              </a:rPr>
              <a:t> </a:t>
            </a:r>
            <a:r>
              <a:rPr lang="en-IN" spc="-15" dirty="0">
                <a:solidFill>
                  <a:schemeClr val="accent1"/>
                </a:solidFill>
              </a:rPr>
              <a:t>Key</a:t>
            </a:r>
            <a:r>
              <a:rPr lang="en-IN" spc="-4" dirty="0">
                <a:solidFill>
                  <a:schemeClr val="accent1"/>
                </a:solidFill>
              </a:rPr>
              <a:t> Cryptography</a:t>
            </a:r>
            <a:endParaRPr lang="en-IN" dirty="0">
              <a:solidFill>
                <a:schemeClr val="accent1"/>
              </a:solidFill>
            </a:endParaRPr>
          </a:p>
        </p:txBody>
      </p:sp>
      <p:sp>
        <p:nvSpPr>
          <p:cNvPr id="3" name="Content Placeholder 2"/>
          <p:cNvSpPr>
            <a:spLocks noGrp="1"/>
          </p:cNvSpPr>
          <p:nvPr>
            <p:ph idx="1"/>
          </p:nvPr>
        </p:nvSpPr>
        <p:spPr>
          <a:xfrm>
            <a:off x="2061791" y="1772816"/>
            <a:ext cx="8068419" cy="4038600"/>
          </a:xfrm>
        </p:spPr>
        <p:txBody>
          <a:bodyPr>
            <a:normAutofit fontScale="92500" lnSpcReduction="10000"/>
          </a:bodyPr>
          <a:lstStyle/>
          <a:p>
            <a:pPr marL="151130" indent="-142240" algn="just">
              <a:lnSpc>
                <a:spcPct val="100000"/>
              </a:lnSpc>
              <a:spcBef>
                <a:spcPts val="490"/>
              </a:spcBef>
              <a:buFont typeface="Arial MT"/>
              <a:buChar char="•"/>
              <a:tabLst>
                <a:tab pos="151130" algn="l"/>
              </a:tabLst>
            </a:pPr>
            <a:r>
              <a:rPr lang="en-IN" dirty="0">
                <a:cs typeface="Calibri" panose="020F0502020204030204"/>
              </a:rPr>
              <a:t>Also </a:t>
            </a:r>
            <a:r>
              <a:rPr lang="en-IN" spc="-4" dirty="0">
                <a:cs typeface="Calibri" panose="020F0502020204030204"/>
              </a:rPr>
              <a:t>called </a:t>
            </a:r>
            <a:r>
              <a:rPr lang="en-IN" spc="-4" dirty="0">
                <a:solidFill>
                  <a:srgbClr val="FF0000"/>
                </a:solidFill>
                <a:cs typeface="Calibri" panose="020F0502020204030204"/>
              </a:rPr>
              <a:t>symmetric</a:t>
            </a:r>
            <a:r>
              <a:rPr lang="en-IN" dirty="0">
                <a:solidFill>
                  <a:srgbClr val="FF0000"/>
                </a:solidFill>
                <a:cs typeface="Calibri" panose="020F0502020204030204"/>
              </a:rPr>
              <a:t> </a:t>
            </a:r>
            <a:r>
              <a:rPr lang="en-IN" dirty="0">
                <a:cs typeface="Calibri" panose="020F0502020204030204"/>
              </a:rPr>
              <a:t>or </a:t>
            </a:r>
            <a:r>
              <a:rPr lang="en-IN" spc="-8" dirty="0">
                <a:cs typeface="Calibri" panose="020F0502020204030204"/>
              </a:rPr>
              <a:t>single‐key </a:t>
            </a:r>
            <a:r>
              <a:rPr lang="en-IN" dirty="0">
                <a:cs typeface="Calibri" panose="020F0502020204030204"/>
              </a:rPr>
              <a:t>algorithms.</a:t>
            </a:r>
          </a:p>
          <a:p>
            <a:pPr marL="151130" indent="-142240" algn="just">
              <a:lnSpc>
                <a:spcPct val="100000"/>
              </a:lnSpc>
              <a:spcBef>
                <a:spcPts val="420"/>
              </a:spcBef>
              <a:buFont typeface="Arial MT"/>
              <a:buChar char="•"/>
              <a:tabLst>
                <a:tab pos="151130" algn="l"/>
              </a:tabLst>
            </a:pPr>
            <a:r>
              <a:rPr lang="en-IN" dirty="0">
                <a:cs typeface="Calibri" panose="020F0502020204030204"/>
              </a:rPr>
              <a:t>The encryption and</a:t>
            </a:r>
            <a:r>
              <a:rPr lang="en-IN" spc="4" dirty="0">
                <a:cs typeface="Calibri" panose="020F0502020204030204"/>
              </a:rPr>
              <a:t> </a:t>
            </a:r>
            <a:r>
              <a:rPr lang="en-IN" dirty="0">
                <a:cs typeface="Calibri" panose="020F0502020204030204"/>
              </a:rPr>
              <a:t>the decryption</a:t>
            </a:r>
            <a:r>
              <a:rPr lang="en-IN" spc="8" dirty="0">
                <a:cs typeface="Calibri" panose="020F0502020204030204"/>
              </a:rPr>
              <a:t> </a:t>
            </a:r>
            <a:r>
              <a:rPr lang="en-IN" spc="-19" dirty="0">
                <a:cs typeface="Calibri" panose="020F0502020204030204"/>
              </a:rPr>
              <a:t>key</a:t>
            </a:r>
            <a:r>
              <a:rPr lang="en-IN" spc="-15" dirty="0">
                <a:cs typeface="Calibri" panose="020F0502020204030204"/>
              </a:rPr>
              <a:t> </a:t>
            </a:r>
            <a:r>
              <a:rPr lang="en-IN" spc="-8" dirty="0">
                <a:cs typeface="Calibri" panose="020F0502020204030204"/>
              </a:rPr>
              <a:t>are</a:t>
            </a:r>
            <a:r>
              <a:rPr lang="en-IN" spc="-4" dirty="0">
                <a:cs typeface="Calibri" panose="020F0502020204030204"/>
              </a:rPr>
              <a:t> </a:t>
            </a:r>
            <a:r>
              <a:rPr lang="en-IN" dirty="0">
                <a:cs typeface="Calibri" panose="020F0502020204030204"/>
              </a:rPr>
              <a:t>the</a:t>
            </a:r>
            <a:r>
              <a:rPr lang="en-IN" spc="4" dirty="0">
                <a:cs typeface="Calibri" panose="020F0502020204030204"/>
              </a:rPr>
              <a:t> </a:t>
            </a:r>
            <a:r>
              <a:rPr lang="en-IN" dirty="0">
                <a:cs typeface="Calibri" panose="020F0502020204030204"/>
              </a:rPr>
              <a:t>same.</a:t>
            </a:r>
          </a:p>
          <a:p>
            <a:pPr marL="151130" indent="-142240" algn="just">
              <a:lnSpc>
                <a:spcPct val="100000"/>
              </a:lnSpc>
              <a:spcBef>
                <a:spcPts val="420"/>
              </a:spcBef>
              <a:buFont typeface="Arial MT"/>
              <a:buChar char="•"/>
              <a:tabLst>
                <a:tab pos="151130" algn="l"/>
              </a:tabLst>
            </a:pPr>
            <a:r>
              <a:rPr lang="en-IN" spc="-15" dirty="0">
                <a:cs typeface="Calibri" panose="020F0502020204030204"/>
              </a:rPr>
              <a:t>Techniques</a:t>
            </a:r>
            <a:r>
              <a:rPr lang="en-IN" dirty="0">
                <a:cs typeface="Calibri" panose="020F0502020204030204"/>
              </a:rPr>
              <a:t> based</a:t>
            </a:r>
            <a:r>
              <a:rPr lang="en-IN" spc="4" dirty="0">
                <a:cs typeface="Calibri" panose="020F0502020204030204"/>
              </a:rPr>
              <a:t> </a:t>
            </a:r>
            <a:r>
              <a:rPr lang="en-IN" dirty="0">
                <a:cs typeface="Calibri" panose="020F0502020204030204"/>
              </a:rPr>
              <a:t>on a</a:t>
            </a:r>
            <a:r>
              <a:rPr lang="en-IN" spc="4" dirty="0">
                <a:cs typeface="Calibri" panose="020F0502020204030204"/>
              </a:rPr>
              <a:t> </a:t>
            </a:r>
            <a:r>
              <a:rPr lang="en-IN" spc="-4" dirty="0">
                <a:cs typeface="Calibri" panose="020F0502020204030204"/>
              </a:rPr>
              <a:t>combination</a:t>
            </a:r>
            <a:r>
              <a:rPr lang="en-IN" spc="4" dirty="0">
                <a:cs typeface="Calibri" panose="020F0502020204030204"/>
              </a:rPr>
              <a:t> </a:t>
            </a:r>
            <a:r>
              <a:rPr lang="en-IN" dirty="0">
                <a:cs typeface="Calibri" panose="020F0502020204030204"/>
              </a:rPr>
              <a:t>of</a:t>
            </a:r>
            <a:r>
              <a:rPr lang="en-IN" spc="-4" dirty="0">
                <a:cs typeface="Calibri" panose="020F0502020204030204"/>
              </a:rPr>
              <a:t> substitution</a:t>
            </a:r>
            <a:r>
              <a:rPr lang="en-IN" spc="11" dirty="0">
                <a:cs typeface="Calibri" panose="020F0502020204030204"/>
              </a:rPr>
              <a:t> </a:t>
            </a:r>
            <a:r>
              <a:rPr lang="en-IN" dirty="0">
                <a:cs typeface="Calibri" panose="020F0502020204030204"/>
              </a:rPr>
              <a:t>and</a:t>
            </a:r>
            <a:r>
              <a:rPr lang="en-IN" spc="4" dirty="0">
                <a:cs typeface="Calibri" panose="020F0502020204030204"/>
              </a:rPr>
              <a:t> </a:t>
            </a:r>
            <a:r>
              <a:rPr lang="en-IN" spc="-4" dirty="0">
                <a:cs typeface="Calibri" panose="020F0502020204030204"/>
              </a:rPr>
              <a:t>permutation.</a:t>
            </a:r>
            <a:endParaRPr lang="en-IN" dirty="0">
              <a:cs typeface="Calibri" panose="020F0502020204030204"/>
            </a:endParaRPr>
          </a:p>
          <a:p>
            <a:pPr marL="151130" indent="-142240" algn="just">
              <a:lnSpc>
                <a:spcPct val="100000"/>
              </a:lnSpc>
              <a:spcBef>
                <a:spcPts val="420"/>
              </a:spcBef>
              <a:buFont typeface="Arial MT"/>
              <a:buChar char="•"/>
              <a:tabLst>
                <a:tab pos="151130" algn="l"/>
              </a:tabLst>
            </a:pPr>
            <a:r>
              <a:rPr lang="en-IN" spc="-4" dirty="0">
                <a:solidFill>
                  <a:srgbClr val="FF0000"/>
                </a:solidFill>
                <a:cs typeface="Calibri" panose="020F0502020204030204"/>
              </a:rPr>
              <a:t>Stream</a:t>
            </a:r>
            <a:r>
              <a:rPr lang="en-IN" dirty="0">
                <a:solidFill>
                  <a:srgbClr val="FF0000"/>
                </a:solidFill>
                <a:cs typeface="Calibri" panose="020F0502020204030204"/>
              </a:rPr>
              <a:t> </a:t>
            </a:r>
            <a:r>
              <a:rPr lang="en-IN" spc="-4" dirty="0">
                <a:solidFill>
                  <a:srgbClr val="FF0000"/>
                </a:solidFill>
                <a:cs typeface="Calibri" panose="020F0502020204030204"/>
              </a:rPr>
              <a:t>ciphers</a:t>
            </a:r>
            <a:r>
              <a:rPr lang="en-IN" spc="-4" dirty="0">
                <a:cs typeface="Calibri" panose="020F0502020204030204"/>
              </a:rPr>
              <a:t>:</a:t>
            </a:r>
            <a:r>
              <a:rPr lang="en-IN" spc="8" dirty="0">
                <a:cs typeface="Calibri" panose="020F0502020204030204"/>
              </a:rPr>
              <a:t> </a:t>
            </a:r>
            <a:r>
              <a:rPr lang="en-IN" spc="-11" dirty="0">
                <a:cs typeface="Calibri" panose="020F0502020204030204"/>
              </a:rPr>
              <a:t>operate</a:t>
            </a:r>
            <a:r>
              <a:rPr lang="en-IN" dirty="0">
                <a:cs typeface="Calibri" panose="020F0502020204030204"/>
              </a:rPr>
              <a:t> on</a:t>
            </a:r>
            <a:r>
              <a:rPr lang="en-IN" spc="8" dirty="0">
                <a:cs typeface="Calibri" panose="020F0502020204030204"/>
              </a:rPr>
              <a:t> </a:t>
            </a:r>
            <a:r>
              <a:rPr lang="en-IN" spc="-4" dirty="0">
                <a:cs typeface="Calibri" panose="020F0502020204030204"/>
              </a:rPr>
              <a:t>single</a:t>
            </a:r>
            <a:r>
              <a:rPr lang="en-IN" dirty="0">
                <a:cs typeface="Calibri" panose="020F0502020204030204"/>
              </a:rPr>
              <a:t> bit</a:t>
            </a:r>
            <a:r>
              <a:rPr lang="en-IN" spc="8" dirty="0">
                <a:cs typeface="Calibri" panose="020F0502020204030204"/>
              </a:rPr>
              <a:t> </a:t>
            </a:r>
            <a:r>
              <a:rPr lang="en-IN" dirty="0">
                <a:cs typeface="Calibri" panose="020F0502020204030204"/>
              </a:rPr>
              <a:t>or</a:t>
            </a:r>
            <a:r>
              <a:rPr lang="en-IN" spc="8" dirty="0">
                <a:cs typeface="Calibri" panose="020F0502020204030204"/>
              </a:rPr>
              <a:t> </a:t>
            </a:r>
            <a:r>
              <a:rPr lang="en-IN" spc="-4" dirty="0">
                <a:cs typeface="Calibri" panose="020F0502020204030204"/>
              </a:rPr>
              <a:t>byte.</a:t>
            </a:r>
            <a:endParaRPr lang="en-IN" dirty="0">
              <a:cs typeface="Calibri" panose="020F0502020204030204"/>
            </a:endParaRPr>
          </a:p>
          <a:p>
            <a:pPr marL="151130" indent="-142240" algn="just">
              <a:lnSpc>
                <a:spcPct val="100000"/>
              </a:lnSpc>
              <a:spcBef>
                <a:spcPts val="420"/>
              </a:spcBef>
              <a:buFont typeface="Arial MT"/>
              <a:buChar char="•"/>
              <a:tabLst>
                <a:tab pos="151130" algn="l"/>
              </a:tabLst>
            </a:pPr>
            <a:r>
              <a:rPr lang="en-IN" dirty="0">
                <a:solidFill>
                  <a:srgbClr val="FF0000"/>
                </a:solidFill>
                <a:cs typeface="Calibri" panose="020F0502020204030204"/>
              </a:rPr>
              <a:t>Block</a:t>
            </a:r>
            <a:r>
              <a:rPr lang="en-IN" spc="4" dirty="0">
                <a:solidFill>
                  <a:srgbClr val="FF0000"/>
                </a:solidFill>
                <a:cs typeface="Calibri" panose="020F0502020204030204"/>
              </a:rPr>
              <a:t> </a:t>
            </a:r>
            <a:r>
              <a:rPr lang="en-IN" spc="-4" dirty="0">
                <a:solidFill>
                  <a:srgbClr val="FF0000"/>
                </a:solidFill>
                <a:cs typeface="Calibri" panose="020F0502020204030204"/>
              </a:rPr>
              <a:t>ciphers</a:t>
            </a:r>
            <a:r>
              <a:rPr lang="en-IN" spc="-4" dirty="0">
                <a:cs typeface="Calibri" panose="020F0502020204030204"/>
              </a:rPr>
              <a:t>:</a:t>
            </a:r>
            <a:r>
              <a:rPr lang="en-IN" spc="8" dirty="0">
                <a:cs typeface="Calibri" panose="020F0502020204030204"/>
              </a:rPr>
              <a:t> </a:t>
            </a:r>
            <a:r>
              <a:rPr lang="en-IN" spc="-11" dirty="0">
                <a:cs typeface="Calibri" panose="020F0502020204030204"/>
              </a:rPr>
              <a:t>operate</a:t>
            </a:r>
            <a:r>
              <a:rPr lang="en-IN" spc="4" dirty="0">
                <a:cs typeface="Calibri" panose="020F0502020204030204"/>
              </a:rPr>
              <a:t> </a:t>
            </a:r>
            <a:r>
              <a:rPr lang="en-IN" dirty="0">
                <a:cs typeface="Calibri" panose="020F0502020204030204"/>
              </a:rPr>
              <a:t>on</a:t>
            </a:r>
            <a:r>
              <a:rPr lang="en-IN" spc="8" dirty="0">
                <a:cs typeface="Calibri" panose="020F0502020204030204"/>
              </a:rPr>
              <a:t> </a:t>
            </a:r>
            <a:r>
              <a:rPr lang="en-IN" spc="-4" dirty="0">
                <a:cs typeface="Calibri" panose="020F0502020204030204"/>
              </a:rPr>
              <a:t>blocks</a:t>
            </a:r>
            <a:r>
              <a:rPr lang="en-IN" spc="15" dirty="0">
                <a:cs typeface="Calibri" panose="020F0502020204030204"/>
              </a:rPr>
              <a:t> </a:t>
            </a:r>
            <a:r>
              <a:rPr lang="en-IN" spc="-4" dirty="0">
                <a:cs typeface="Calibri" panose="020F0502020204030204"/>
              </a:rPr>
              <a:t>(typically</a:t>
            </a:r>
            <a:r>
              <a:rPr lang="en-IN" spc="4" dirty="0">
                <a:cs typeface="Calibri" panose="020F0502020204030204"/>
              </a:rPr>
              <a:t> 64/128/256…</a:t>
            </a:r>
            <a:r>
              <a:rPr lang="en-IN" spc="23" dirty="0">
                <a:cs typeface="Calibri" panose="020F0502020204030204"/>
              </a:rPr>
              <a:t> </a:t>
            </a:r>
            <a:r>
              <a:rPr lang="en-IN" spc="-4" dirty="0">
                <a:cs typeface="Calibri" panose="020F0502020204030204"/>
              </a:rPr>
              <a:t>bits)</a:t>
            </a:r>
            <a:endParaRPr lang="en-IN" dirty="0">
              <a:cs typeface="Calibri" panose="020F0502020204030204"/>
            </a:endParaRPr>
          </a:p>
          <a:p>
            <a:pPr marL="151765" indent="-142240" algn="just">
              <a:lnSpc>
                <a:spcPct val="100000"/>
              </a:lnSpc>
              <a:spcBef>
                <a:spcPts val="420"/>
              </a:spcBef>
              <a:buFont typeface="Arial MT"/>
              <a:buChar char="•"/>
              <a:tabLst>
                <a:tab pos="151765" algn="l"/>
              </a:tabLst>
            </a:pPr>
            <a:r>
              <a:rPr lang="en-IN" spc="-8" dirty="0">
                <a:cs typeface="Calibri" panose="020F0502020204030204"/>
              </a:rPr>
              <a:t>Advantage:</a:t>
            </a:r>
            <a:r>
              <a:rPr lang="en-IN" spc="-4" dirty="0">
                <a:cs typeface="Calibri" panose="020F0502020204030204"/>
              </a:rPr>
              <a:t> </a:t>
            </a:r>
            <a:r>
              <a:rPr lang="en-IN" dirty="0">
                <a:cs typeface="Calibri" panose="020F0502020204030204"/>
              </a:rPr>
              <a:t>simple,</a:t>
            </a:r>
            <a:r>
              <a:rPr lang="en-IN" spc="-4" dirty="0">
                <a:cs typeface="Calibri" panose="020F0502020204030204"/>
              </a:rPr>
              <a:t> </a:t>
            </a:r>
            <a:r>
              <a:rPr lang="en-IN" spc="-11" dirty="0">
                <a:cs typeface="Calibri" panose="020F0502020204030204"/>
              </a:rPr>
              <a:t>fast.</a:t>
            </a:r>
            <a:endParaRPr lang="en-IN" dirty="0">
              <a:cs typeface="Calibri" panose="020F0502020204030204"/>
            </a:endParaRPr>
          </a:p>
          <a:p>
            <a:pPr marL="151765" indent="-142240" algn="just">
              <a:lnSpc>
                <a:spcPct val="100000"/>
              </a:lnSpc>
              <a:spcBef>
                <a:spcPts val="420"/>
              </a:spcBef>
              <a:buFont typeface="Arial MT"/>
              <a:buChar char="•"/>
              <a:tabLst>
                <a:tab pos="151765" algn="l"/>
              </a:tabLst>
            </a:pPr>
            <a:r>
              <a:rPr lang="en-IN" spc="-8" dirty="0">
                <a:cs typeface="Calibri" panose="020F0502020204030204"/>
              </a:rPr>
              <a:t>Disadvantage:</a:t>
            </a:r>
            <a:r>
              <a:rPr lang="en-IN" spc="8" dirty="0">
                <a:cs typeface="Calibri" panose="020F0502020204030204"/>
              </a:rPr>
              <a:t> </a:t>
            </a:r>
            <a:r>
              <a:rPr lang="en-IN" i="1" spc="-19" dirty="0">
                <a:solidFill>
                  <a:srgbClr val="C00000"/>
                </a:solidFill>
                <a:cs typeface="Calibri" panose="020F0502020204030204"/>
              </a:rPr>
              <a:t>key</a:t>
            </a:r>
            <a:r>
              <a:rPr lang="en-IN" b="1" i="1" dirty="0">
                <a:solidFill>
                  <a:srgbClr val="C00000"/>
                </a:solidFill>
                <a:cs typeface="Calibri" panose="020F0502020204030204"/>
              </a:rPr>
              <a:t> </a:t>
            </a:r>
            <a:r>
              <a:rPr lang="en-IN" i="1" spc="-11" dirty="0">
                <a:solidFill>
                  <a:srgbClr val="C00000"/>
                </a:solidFill>
                <a:cs typeface="Calibri" panose="020F0502020204030204"/>
              </a:rPr>
              <a:t>exchange,</a:t>
            </a:r>
            <a:r>
              <a:rPr lang="en-IN" i="1" spc="4" dirty="0">
                <a:solidFill>
                  <a:srgbClr val="C00000"/>
                </a:solidFill>
                <a:cs typeface="Calibri" panose="020F0502020204030204"/>
              </a:rPr>
              <a:t> </a:t>
            </a:r>
            <a:r>
              <a:rPr lang="en-IN" i="1" spc="-19" dirty="0">
                <a:solidFill>
                  <a:srgbClr val="C00000"/>
                </a:solidFill>
                <a:cs typeface="Calibri" panose="020F0502020204030204"/>
              </a:rPr>
              <a:t>key</a:t>
            </a:r>
            <a:r>
              <a:rPr lang="en-IN" i="1" spc="4" dirty="0">
                <a:solidFill>
                  <a:srgbClr val="C00000"/>
                </a:solidFill>
                <a:cs typeface="Calibri" panose="020F0502020204030204"/>
              </a:rPr>
              <a:t> </a:t>
            </a:r>
            <a:r>
              <a:rPr lang="en-IN" i="1" spc="-4" dirty="0">
                <a:solidFill>
                  <a:srgbClr val="C00000"/>
                </a:solidFill>
                <a:cs typeface="Calibri" panose="020F0502020204030204"/>
              </a:rPr>
              <a:t>management</a:t>
            </a:r>
            <a:r>
              <a:rPr lang="en-IN" spc="-4" dirty="0">
                <a:cs typeface="Calibri" panose="020F0502020204030204"/>
              </a:rPr>
              <a:t>.</a:t>
            </a:r>
            <a:endParaRPr lang="en-IN" dirty="0">
              <a:cs typeface="Calibri" panose="020F0502020204030204"/>
            </a:endParaRPr>
          </a:p>
          <a:p>
            <a:pPr marL="151130" indent="-142240" algn="just">
              <a:lnSpc>
                <a:spcPct val="100000"/>
              </a:lnSpc>
              <a:spcBef>
                <a:spcPts val="420"/>
              </a:spcBef>
              <a:buFont typeface="Arial MT"/>
              <a:buChar char="•"/>
              <a:tabLst>
                <a:tab pos="151130" algn="l"/>
              </a:tabLst>
            </a:pPr>
            <a:r>
              <a:rPr lang="en-IN" spc="-4" dirty="0">
                <a:cs typeface="Calibri" panose="020F0502020204030204"/>
              </a:rPr>
              <a:t>Examples: DES,RC4,</a:t>
            </a:r>
            <a:r>
              <a:rPr lang="en-IN" spc="15" dirty="0">
                <a:cs typeface="Calibri" panose="020F0502020204030204"/>
              </a:rPr>
              <a:t> </a:t>
            </a:r>
            <a:r>
              <a:rPr lang="en-IN" dirty="0">
                <a:cs typeface="Calibri" panose="020F0502020204030204"/>
              </a:rPr>
              <a:t>IDEA,</a:t>
            </a:r>
            <a:r>
              <a:rPr lang="en-IN" spc="4" dirty="0">
                <a:cs typeface="Calibri" panose="020F0502020204030204"/>
              </a:rPr>
              <a:t> </a:t>
            </a:r>
            <a:r>
              <a:rPr lang="en-IN" spc="-4" dirty="0">
                <a:cs typeface="Calibri" panose="020F0502020204030204"/>
              </a:rPr>
              <a:t>Blowfish,</a:t>
            </a:r>
            <a:r>
              <a:rPr lang="en-IN" spc="8" dirty="0">
                <a:cs typeface="Calibri" panose="020F0502020204030204"/>
              </a:rPr>
              <a:t> </a:t>
            </a:r>
            <a:r>
              <a:rPr lang="en-IN" spc="-4" dirty="0">
                <a:cs typeface="Calibri" panose="020F0502020204030204"/>
              </a:rPr>
              <a:t>AES,</a:t>
            </a:r>
            <a:r>
              <a:rPr lang="en-IN" spc="8" dirty="0">
                <a:cs typeface="Calibri" panose="020F0502020204030204"/>
              </a:rPr>
              <a:t> </a:t>
            </a:r>
            <a:r>
              <a:rPr lang="en-IN" spc="-8" dirty="0">
                <a:cs typeface="Calibri" panose="020F0502020204030204"/>
              </a:rPr>
              <a:t>etc.</a:t>
            </a:r>
            <a:endParaRPr lang="en-IN" dirty="0">
              <a:cs typeface="Calibri" panose="020F0502020204030204"/>
            </a:endParaRPr>
          </a:p>
          <a:p>
            <a:pPr algn="just"/>
            <a:endParaRPr lang="en-I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Text Box 3"/>
          <p:cNvSpPr txBox="1">
            <a:spLocks noChangeArrowheads="1"/>
          </p:cNvSpPr>
          <p:nvPr/>
        </p:nvSpPr>
        <p:spPr bwMode="auto">
          <a:xfrm>
            <a:off x="3950162" y="260649"/>
            <a:ext cx="3774431" cy="646331"/>
          </a:xfrm>
          <a:prstGeom prst="rect">
            <a:avLst/>
          </a:prstGeom>
          <a:solidFill>
            <a:schemeClr val="bg1"/>
          </a:solidFill>
          <a:ln w="9525">
            <a:noFill/>
            <a:miter lim="800000"/>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lnSpc>
                <a:spcPct val="90000"/>
              </a:lnSpc>
              <a:defRPr/>
            </a:pPr>
            <a:r>
              <a:rPr lang="en-US" altLang="en-US" sz="4000" b="1" dirty="0">
                <a:solidFill>
                  <a:srgbClr val="1426AC"/>
                </a:solidFill>
                <a:effectLst>
                  <a:outerShdw blurRad="38100" dist="38100" dir="2700000" algn="tl">
                    <a:srgbClr val="DDDDDD"/>
                  </a:outerShdw>
                </a:effectLst>
                <a:latin typeface="+mj-lt"/>
                <a:ea typeface="MS PGothic" panose="020B0600070205080204" pitchFamily="34" charset="-128"/>
                <a:cs typeface="+mj-cs"/>
              </a:rPr>
              <a:t>Message Integrity</a:t>
            </a:r>
          </a:p>
        </p:txBody>
      </p:sp>
      <p:sp>
        <p:nvSpPr>
          <p:cNvPr id="128003" name="Text Box 4"/>
          <p:cNvSpPr txBox="1">
            <a:spLocks noChangeArrowheads="1"/>
          </p:cNvSpPr>
          <p:nvPr/>
        </p:nvSpPr>
        <p:spPr bwMode="auto">
          <a:xfrm>
            <a:off x="9753600" y="64008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a:solidFill>
                <a:srgbClr val="000000"/>
              </a:solidFill>
              <a:latin typeface="Times New Roman" panose="02020603050405020304" pitchFamily="18" charset="0"/>
            </a:endParaRPr>
          </a:p>
        </p:txBody>
      </p:sp>
      <p:sp>
        <p:nvSpPr>
          <p:cNvPr id="128005" name="Rectangle 5"/>
          <p:cNvSpPr>
            <a:spLocks noChangeArrowheads="1"/>
          </p:cNvSpPr>
          <p:nvPr/>
        </p:nvSpPr>
        <p:spPr bwMode="auto">
          <a:xfrm>
            <a:off x="1847528" y="890290"/>
            <a:ext cx="9419912" cy="4401205"/>
          </a:xfrm>
          <a:prstGeom prst="rect">
            <a:avLst/>
          </a:prstGeom>
          <a:noFill/>
          <a:ln w="9525">
            <a:noFill/>
            <a:miter lim="800000"/>
          </a:ln>
        </p:spPr>
        <p:txBody>
          <a:bodyPr wrap="square">
            <a:spAutoFit/>
          </a:bodyPr>
          <a:lstStyle/>
          <a:p>
            <a:pPr marL="457200" indent="-457200" algn="just">
              <a:buFont typeface="Arial" panose="020B0604020202020204" pitchFamily="34" charset="0"/>
              <a:buChar char="•"/>
              <a:defRPr/>
            </a:pPr>
            <a:r>
              <a:rPr lang="en-US" altLang="en-US" sz="2800" dirty="0">
                <a:ea typeface="+mj-ea"/>
                <a:cs typeface="+mj-cs"/>
              </a:rPr>
              <a:t>The cryptography systems that we have studied so far provide secrecy, or confidentiality, but not integrity. </a:t>
            </a:r>
          </a:p>
          <a:p>
            <a:pPr marL="457200" indent="-457200" algn="just">
              <a:buFont typeface="Arial" panose="020B0604020202020204" pitchFamily="34" charset="0"/>
              <a:buChar char="•"/>
              <a:defRPr/>
            </a:pPr>
            <a:r>
              <a:rPr lang="en-US" altLang="en-US" sz="2800" dirty="0">
                <a:ea typeface="+mj-ea"/>
                <a:cs typeface="+mj-cs"/>
              </a:rPr>
              <a:t>However, there are occasions where we may not even need secrecy but instead must have integrity. </a:t>
            </a:r>
          </a:p>
          <a:p>
            <a:pPr marL="457200" indent="-457200" algn="just">
              <a:buFont typeface="Arial" panose="020B0604020202020204" pitchFamily="34" charset="0"/>
              <a:buChar char="•"/>
              <a:defRPr/>
            </a:pPr>
            <a:r>
              <a:rPr lang="en-US" altLang="en-US" sz="2800" dirty="0">
                <a:ea typeface="+mj-ea"/>
                <a:cs typeface="+mj-cs"/>
              </a:rPr>
              <a:t>For example, Alice may write a will to distribute her estate upon her death. </a:t>
            </a:r>
          </a:p>
          <a:p>
            <a:pPr marL="457200" indent="-457200" algn="just">
              <a:buFont typeface="Arial" panose="020B0604020202020204" pitchFamily="34" charset="0"/>
              <a:buChar char="•"/>
              <a:defRPr/>
            </a:pPr>
            <a:r>
              <a:rPr lang="en-US" altLang="en-US" sz="2800" dirty="0">
                <a:ea typeface="+mj-ea"/>
                <a:cs typeface="+mj-cs"/>
              </a:rPr>
              <a:t>The will does not need to be encrypted. </a:t>
            </a:r>
          </a:p>
          <a:p>
            <a:pPr marL="457200" indent="-457200" algn="just">
              <a:buFont typeface="Arial" panose="020B0604020202020204" pitchFamily="34" charset="0"/>
              <a:buChar char="•"/>
              <a:defRPr/>
            </a:pPr>
            <a:r>
              <a:rPr lang="en-US" altLang="en-US" sz="2800" dirty="0">
                <a:ea typeface="+mj-ea"/>
                <a:cs typeface="+mj-cs"/>
              </a:rPr>
              <a:t>After her death, anyone can examine the will. </a:t>
            </a:r>
          </a:p>
          <a:p>
            <a:pPr marL="457200" indent="-457200" algn="just">
              <a:buFont typeface="Arial" panose="020B0604020202020204" pitchFamily="34" charset="0"/>
              <a:buChar char="•"/>
              <a:defRPr/>
            </a:pPr>
            <a:r>
              <a:rPr lang="en-US" altLang="en-US" sz="2800" dirty="0">
                <a:ea typeface="+mj-ea"/>
                <a:cs typeface="+mj-cs"/>
              </a:rPr>
              <a:t>The integrity of the will, however, needs to be preserved. </a:t>
            </a:r>
          </a:p>
          <a:p>
            <a:pPr marL="457200" indent="-457200" algn="just">
              <a:buFont typeface="Arial" panose="020B0604020202020204" pitchFamily="34" charset="0"/>
              <a:buChar char="•"/>
              <a:defRPr/>
            </a:pPr>
            <a:r>
              <a:rPr lang="en-US" altLang="en-US" sz="2800" dirty="0">
                <a:ea typeface="+mj-ea"/>
                <a:cs typeface="+mj-cs"/>
              </a:rPr>
              <a:t>Alice does not want the contents of the will to be changed.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932919" y="836712"/>
            <a:ext cx="4569246" cy="646112"/>
          </a:xfrm>
          <a:prstGeom prst="rect">
            <a:avLst/>
          </a:prstGeom>
          <a:noFill/>
          <a:ln w="9525">
            <a:noFill/>
            <a:miter lim="800000"/>
          </a:ln>
        </p:spPr>
        <p:txBody>
          <a:bodyPr wrap="square">
            <a:spAutoFit/>
          </a:bodyPr>
          <a:lstStyle/>
          <a:p>
            <a:pPr defTabSz="685800">
              <a:lnSpc>
                <a:spcPct val="90000"/>
              </a:lnSpc>
              <a:defRPr/>
            </a:pPr>
            <a:r>
              <a:rPr lang="en-US" altLang="en-US" sz="4000" b="1" dirty="0">
                <a:solidFill>
                  <a:srgbClr val="1426AC"/>
                </a:solidFill>
                <a:effectLst>
                  <a:outerShdw blurRad="38100" dist="38100" dir="2700000" algn="tl">
                    <a:srgbClr val="DDDDDD"/>
                  </a:outerShdw>
                </a:effectLst>
                <a:latin typeface="+mj-lt"/>
                <a:ea typeface="MS PGothic" panose="020B0600070205080204" pitchFamily="34" charset="-128"/>
                <a:cs typeface="+mj-cs"/>
              </a:rPr>
              <a:t>Message and digest</a:t>
            </a:r>
          </a:p>
        </p:txBody>
      </p:sp>
      <p:pic>
        <p:nvPicPr>
          <p:cNvPr id="67585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62" y="2241501"/>
            <a:ext cx="8640960" cy="292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5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039" y="2667001"/>
            <a:ext cx="96837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5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1038" y="2708276"/>
            <a:ext cx="32639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5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1" y="2895601"/>
            <a:ext cx="42513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6280</Words>
  <Application>Microsoft Office PowerPoint</Application>
  <PresentationFormat>Widescreen</PresentationFormat>
  <Paragraphs>981</Paragraphs>
  <Slides>141</Slides>
  <Notes>43</Notes>
  <HiddenSlides>0</HiddenSlides>
  <MMClips>5</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141</vt:i4>
      </vt:variant>
    </vt:vector>
  </HeadingPairs>
  <TitlesOfParts>
    <vt:vector size="157" baseType="lpstr">
      <vt:lpstr>Arial MT</vt:lpstr>
      <vt:lpstr>avantgardepro</vt:lpstr>
      <vt:lpstr>ITC Avant Garde Pro</vt:lpstr>
      <vt:lpstr>Malgun Gothic</vt:lpstr>
      <vt:lpstr>Arial</vt:lpstr>
      <vt:lpstr>Calibri</vt:lpstr>
      <vt:lpstr>Calibri Light</vt:lpstr>
      <vt:lpstr>Courier New</vt:lpstr>
      <vt:lpstr>Impact</vt:lpstr>
      <vt:lpstr>lato</vt:lpstr>
      <vt:lpstr>Roboto</vt:lpstr>
      <vt:lpstr>Tahoma</vt:lpstr>
      <vt:lpstr>Times</vt:lpstr>
      <vt:lpstr>Times New Roman</vt:lpstr>
      <vt:lpstr>Trebuchet MS</vt:lpstr>
      <vt:lpstr>Office Theme</vt:lpstr>
      <vt:lpstr>PowerPoint Presentation</vt:lpstr>
      <vt:lpstr>Introduction to IoT</vt:lpstr>
      <vt:lpstr>PowerPoint Presentation</vt:lpstr>
      <vt:lpstr>PowerPoint Presentation</vt:lpstr>
      <vt:lpstr>IOT MARKET FORECAST</vt:lpstr>
      <vt:lpstr>IOT CURRENT APPLICATIONS</vt:lpstr>
      <vt:lpstr>Wireless Technologies</vt:lpstr>
      <vt:lpstr>What is LoRa?</vt:lpstr>
      <vt:lpstr>What is LoRaWAN?</vt:lpstr>
      <vt:lpstr>LoRa Protocol Stack</vt:lpstr>
      <vt:lpstr>LoRaWAN</vt:lpstr>
      <vt:lpstr>What is LoRaWAN?</vt:lpstr>
      <vt:lpstr>What is LoRaWAN?</vt:lpstr>
      <vt:lpstr>PowerPoint Presentation</vt:lpstr>
      <vt:lpstr>PowerPoint Presentation</vt:lpstr>
      <vt:lpstr>PowerPoint Presentation</vt:lpstr>
      <vt:lpstr>PowerPoint Presentation</vt:lpstr>
      <vt:lpstr>LoRaWAN Features </vt:lpstr>
      <vt:lpstr>Battery Lifetime  </vt:lpstr>
      <vt:lpstr>PowerPoint Presentation</vt:lpstr>
      <vt:lpstr>Frequency Band Of Lora Operation</vt:lpstr>
      <vt:lpstr>LoRaWAN: Frequency Bands</vt:lpstr>
      <vt:lpstr>LoRaWAN Frequency </vt:lpstr>
      <vt:lpstr>Basic Modulation types</vt:lpstr>
      <vt:lpstr>Basic Modulation types</vt:lpstr>
      <vt:lpstr>Basic Modulation types</vt:lpstr>
      <vt:lpstr>Basic Modulation types</vt:lpstr>
      <vt:lpstr>Basic Modulation types</vt:lpstr>
      <vt:lpstr>Basic Modulation types</vt:lpstr>
      <vt:lpstr>Basic Modulation types</vt:lpstr>
      <vt:lpstr>CHIRP SPREAD SPECTRUM</vt:lpstr>
      <vt:lpstr>LoRaWAN Frequency </vt:lpstr>
      <vt:lpstr>Chirps</vt:lpstr>
      <vt:lpstr>LoRA Modulation</vt:lpstr>
      <vt:lpstr>LoRA Modulated Signal</vt:lpstr>
      <vt:lpstr>LoRA Modulated Signal</vt:lpstr>
      <vt:lpstr>LoRA Modulated Signal</vt:lpstr>
      <vt:lpstr>LoRaWAN: Chirp Spread Spectrum</vt:lpstr>
      <vt:lpstr>LoRaWAN Spreading Factors </vt:lpstr>
      <vt:lpstr>LoRaWAN: Spreading Factors</vt:lpstr>
      <vt:lpstr>PowerPoint Presentation</vt:lpstr>
      <vt:lpstr>PowerPoint Presentation</vt:lpstr>
      <vt:lpstr>LoRaWAN: Data Rates</vt:lpstr>
      <vt:lpstr>Network Capacity  </vt:lpstr>
      <vt:lpstr>PowerPoint Presentation</vt:lpstr>
      <vt:lpstr>PowerPoint Presentation</vt:lpstr>
      <vt:lpstr>LoRaWAN Device Classes-Class A </vt:lpstr>
      <vt:lpstr>LoRaWAN Device Classes- Class A</vt:lpstr>
      <vt:lpstr>LoRaWAN Device Classes- Class A</vt:lpstr>
      <vt:lpstr>PowerPoint Presentation</vt:lpstr>
      <vt:lpstr>LoRaWAN Device Classes- Class B</vt:lpstr>
      <vt:lpstr>LoRaWAN Device Classes-Class B </vt:lpstr>
      <vt:lpstr>LoRaWAN Device Classes- Class B </vt:lpstr>
      <vt:lpstr>PowerPoint Presentation</vt:lpstr>
      <vt:lpstr>LoRaWAN Device Classes- Class C </vt:lpstr>
      <vt:lpstr>LoRaWAN Device Classes </vt:lpstr>
      <vt:lpstr>LoRaWAN Device Classes </vt:lpstr>
      <vt:lpstr>PowerPoint Presentation</vt:lpstr>
      <vt:lpstr>Network Architecture </vt:lpstr>
      <vt:lpstr>LoRaWAN Network Architecture </vt:lpstr>
      <vt:lpstr>LoRaWAN Network Architecture </vt:lpstr>
      <vt:lpstr>LoRaWAN Architecture </vt:lpstr>
      <vt:lpstr>LoRaWAN Architecture </vt:lpstr>
      <vt:lpstr>LoraWAN Entities</vt:lpstr>
      <vt:lpstr>LoRaWAN: End Device</vt:lpstr>
      <vt:lpstr>LoRaWAN: End Device</vt:lpstr>
      <vt:lpstr>LoRaWAN: End Device</vt:lpstr>
      <vt:lpstr>LoRaWAN: Gateway</vt:lpstr>
      <vt:lpstr>LoRaWAN: Gateway</vt:lpstr>
      <vt:lpstr>PowerPoint Presentation</vt:lpstr>
      <vt:lpstr>LoRaWAN: Network Server (NS)</vt:lpstr>
      <vt:lpstr>PowerPoint Presentation</vt:lpstr>
      <vt:lpstr>LoRaWAN: Join Server (JS)</vt:lpstr>
      <vt:lpstr>LoRaWAN: Uplink Message</vt:lpstr>
      <vt:lpstr>LoRaWAN: Downlink Message</vt:lpstr>
      <vt:lpstr>LoRaWAN: Application</vt:lpstr>
      <vt:lpstr>LoRaWAN End Device Activation</vt:lpstr>
      <vt:lpstr>LoRaWAN: Over the Air Join (OTAA)</vt:lpstr>
      <vt:lpstr>LoRaWAN End Device Activation-OTAA</vt:lpstr>
      <vt:lpstr>LoRaWAN: OTA Join Process</vt:lpstr>
      <vt:lpstr>LoRaWAN: OTA Join Process</vt:lpstr>
      <vt:lpstr>LoRaWAN: Pre-Joined Devices (ABP)</vt:lpstr>
      <vt:lpstr>LoRaWAN End Device Activation</vt:lpstr>
      <vt:lpstr>Security </vt:lpstr>
      <vt:lpstr>Is LoRaWAN secure?  How are the LoRaWAN protocol networks secured? </vt:lpstr>
      <vt:lpstr>LoRaWAN: 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Attack Classification</vt:lpstr>
      <vt:lpstr>Symmetric Key Cryptography</vt:lpstr>
      <vt:lpstr>Secret Key Cryptography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LoRaWAN Security </vt:lpstr>
      <vt:lpstr>Hardware</vt:lpstr>
      <vt:lpstr>Dashboard</vt:lpstr>
      <vt:lpstr>PowerPoint Presentation</vt:lpstr>
      <vt:lpstr>PowerPoint Presentation</vt:lpstr>
      <vt:lpstr>PowerPoint Presentation</vt:lpstr>
      <vt:lpstr>LoRaWAN: Network Servers</vt:lpstr>
      <vt:lpstr>PowerPoint Presentation</vt:lpstr>
      <vt:lpstr>LoRaWAN: Selected Platforms</vt:lpstr>
      <vt:lpstr>LoRaWAN Limitations </vt:lpstr>
      <vt:lpstr>PowerPoint Presentation</vt:lpstr>
      <vt:lpstr>PowerPoint Presentation</vt:lpstr>
      <vt:lpstr>PowerPoint Presentation</vt:lpstr>
      <vt:lpstr>IoT and Smart Cities</vt:lpstr>
      <vt:lpstr>LoRaWAN Usecase </vt:lpstr>
      <vt:lpstr>Jamshedpur – A Smart City</vt:lpstr>
      <vt:lpstr>Smart Bins</vt:lpstr>
      <vt:lpstr>PowerPoint Presentation</vt:lpstr>
      <vt:lpstr>Smart Parking</vt:lpstr>
      <vt:lpstr>PowerPoint Presentation</vt:lpstr>
      <vt:lpstr>Smart Lighting </vt:lpstr>
      <vt:lpstr>PowerPoint Presentation</vt:lpstr>
      <vt:lpstr>Smart Manholes </vt:lpstr>
      <vt:lpstr>Manholes installed with sensors fitted with lora modules in Jamshedpur.</vt:lpstr>
      <vt:lpstr>Water Tank Level Detector </vt:lpstr>
      <vt:lpstr>Water tank level sensor installed in Kadma, jamshedpur.</vt:lpstr>
      <vt:lpstr>Smart Pond Management System</vt:lpstr>
      <vt:lpstr>Intrusion Detectors </vt:lpstr>
      <vt:lpstr>Smart Transformer Monitoring System </vt:lpstr>
      <vt:lpstr>Integration of LoRaWAN and Geospatial Technologies </vt:lpstr>
      <vt:lpstr>Integration of LoRaWAN and Geospatial Technologies </vt:lpstr>
      <vt:lpstr>The Things Industries is a full-service LoRaWAN solutions provider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samuthra s</dc:creator>
  <cp:lastModifiedBy>Brindha Murugan</cp:lastModifiedBy>
  <cp:revision>77</cp:revision>
  <cp:lastPrinted>2024-11-05T14:37:29Z</cp:lastPrinted>
  <dcterms:created xsi:type="dcterms:W3CDTF">2024-11-01T15:18:00Z</dcterms:created>
  <dcterms:modified xsi:type="dcterms:W3CDTF">2024-11-05T23:00:03Z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255CA906EC2C450296531CC02D69FE41_12</vt:lpwstr>
  </property>
  <property fmtid="{D5CDD505-2E9C-101B-9397-08002B2CF9AE}" pid="3" name="KSOProductBuildVer">
    <vt:lpwstr>1033-12.2.0.18607</vt:lpwstr>
  </property>
</Properties>
</file>